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21.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7" r:id="rId3"/>
    <p:sldMasterId id="2147483671" r:id="rId4"/>
    <p:sldMasterId id="2147483675" r:id="rId5"/>
    <p:sldMasterId id="2147483685" r:id="rId6"/>
    <p:sldMasterId id="2147483687" r:id="rId7"/>
    <p:sldMasterId id="2147483689" r:id="rId8"/>
    <p:sldMasterId id="2147483691" r:id="rId9"/>
    <p:sldMasterId id="2147483695" r:id="rId10"/>
    <p:sldMasterId id="2147483697" r:id="rId11"/>
    <p:sldMasterId id="2147483699" r:id="rId12"/>
    <p:sldMasterId id="2147483703" r:id="rId13"/>
    <p:sldMasterId id="2147483705" r:id="rId14"/>
    <p:sldMasterId id="2147483707" r:id="rId15"/>
    <p:sldMasterId id="2147483711" r:id="rId16"/>
    <p:sldMasterId id="2147483715" r:id="rId17"/>
    <p:sldMasterId id="2147483775" r:id="rId18"/>
    <p:sldMasterId id="2147483777" r:id="rId19"/>
    <p:sldMasterId id="2147483779" r:id="rId20"/>
  </p:sldMasterIdLst>
  <p:notesMasterIdLst>
    <p:notesMasterId r:id="rId51"/>
  </p:notesMasterIdLst>
  <p:sldIdLst>
    <p:sldId id="256" r:id="rId21"/>
    <p:sldId id="281" r:id="rId22"/>
    <p:sldId id="322" r:id="rId23"/>
    <p:sldId id="258" r:id="rId24"/>
    <p:sldId id="285" r:id="rId25"/>
    <p:sldId id="311" r:id="rId26"/>
    <p:sldId id="301" r:id="rId27"/>
    <p:sldId id="300" r:id="rId28"/>
    <p:sldId id="289" r:id="rId29"/>
    <p:sldId id="313" r:id="rId30"/>
    <p:sldId id="312" r:id="rId31"/>
    <p:sldId id="320" r:id="rId32"/>
    <p:sldId id="295" r:id="rId33"/>
    <p:sldId id="287" r:id="rId34"/>
    <p:sldId id="305" r:id="rId35"/>
    <p:sldId id="294" r:id="rId36"/>
    <p:sldId id="296" r:id="rId37"/>
    <p:sldId id="297" r:id="rId38"/>
    <p:sldId id="314" r:id="rId39"/>
    <p:sldId id="269" r:id="rId40"/>
    <p:sldId id="310" r:id="rId41"/>
    <p:sldId id="307" r:id="rId42"/>
    <p:sldId id="315" r:id="rId43"/>
    <p:sldId id="321" r:id="rId44"/>
    <p:sldId id="299" r:id="rId45"/>
    <p:sldId id="263" r:id="rId46"/>
    <p:sldId id="318" r:id="rId47"/>
    <p:sldId id="309" r:id="rId48"/>
    <p:sldId id="319" r:id="rId49"/>
    <p:sldId id="317" r:id="rId5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srgbClr val="FF0000"/>
    </p:penClr>
  </p:showPr>
  <p:clrMru>
    <a:srgbClr val="5B7CC6"/>
    <a:srgbClr val="0049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9" d="100"/>
          <a:sy n="79" d="100"/>
        </p:scale>
        <p:origin x="-25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a:p>
        </p:txBody>
      </p:sp>
      <p:sp>
        <p:nvSpPr>
          <p:cNvPr id="614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a:p>
        </p:txBody>
      </p:sp>
      <p:sp>
        <p:nvSpPr>
          <p:cNvPr id="809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a:p>
        </p:txBody>
      </p:sp>
      <p:sp>
        <p:nvSpPr>
          <p:cNvPr id="615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8E5B74B7-161B-4E12-9458-8C1EDE75E2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4D981B-19B6-4F3D-BB26-BE5857A215C3}" type="slidenum">
              <a:rPr lang="en-US"/>
              <a:pPr fontAlgn="base">
                <a:spcBef>
                  <a:spcPct val="0"/>
                </a:spcBef>
                <a:spcAft>
                  <a:spcPct val="0"/>
                </a:spcAft>
              </a:pPr>
              <a:t>3</a:t>
            </a:fld>
            <a:endParaRPr lang="en-US"/>
          </a:p>
        </p:txBody>
      </p:sp>
      <p:sp>
        <p:nvSpPr>
          <p:cNvPr id="15362" name="Rectangle 2"/>
          <p:cNvSpPr>
            <a:spLocks noGrp="1" noRot="1" noChangeAspect="1" noChangeArrowheads="1" noTextEdit="1"/>
          </p:cNvSpPr>
          <p:nvPr>
            <p:ph type="sldImg"/>
          </p:nvPr>
        </p:nvSpPr>
        <p:spPr bwMode="auto">
          <a:xfrm>
            <a:off x="1183640" y="701756"/>
            <a:ext cx="4949613" cy="3655456"/>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C10754A-C5AC-4AAF-B789-27BEB2E22FC5}" type="slidenum">
              <a:rPr lang="en-US"/>
              <a:pPr/>
              <a:t>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C2142C8-3F10-49DB-8FFA-25C7C0509BC5}" type="slidenum">
              <a:rPr lang="en-GB">
                <a:solidFill>
                  <a:srgbClr val="000000"/>
                </a:solidFill>
              </a:rPr>
              <a:pPr/>
              <a:t>14</a:t>
            </a:fld>
            <a:endParaRPr lang="en-GB">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Shape 26"/>
          <p:cNvSpPr>
            <a:spLocks noGrp="1" noRot="1" noChangeAspect="1" noTextEdit="1"/>
          </p:cNvSpPr>
          <p:nvPr>
            <p:ph type="sldImg" idx="2"/>
          </p:nvPr>
        </p:nvSpPr>
        <p:spPr>
          <a:ln/>
        </p:spPr>
      </p:sp>
      <p:sp>
        <p:nvSpPr>
          <p:cNvPr id="86019" name="Shape 27"/>
          <p:cNvSpPr>
            <a:spLocks noGrp="1"/>
          </p:cNvSpPr>
          <p:nvPr>
            <p:ph type="body" idx="1"/>
          </p:nvPr>
        </p:nvSpPr>
        <p:spPr>
          <a:xfrm>
            <a:off x="731520" y="4560570"/>
            <a:ext cx="5852160" cy="282272"/>
          </a:xfrm>
          <a:noFill/>
          <a:ln/>
        </p:spPr>
        <p:txBody>
          <a:bodyPr>
            <a:spAutoFit/>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A8CBF439-FAE3-4DB9-8F89-7C0E73FAE0A0}" type="slidenum">
              <a:rPr lang="en-US" smtClean="0"/>
              <a:pPr/>
              <a:t>23</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2AB158-D864-49D8-98E0-56B6715ACC9B}" type="slidenum">
              <a:rPr lang="en-US"/>
              <a:pPr>
                <a:defRPr/>
              </a:pPr>
              <a:t>‹#›</a:t>
            </a:fld>
            <a:endParaRPr lang="en-US"/>
          </a:p>
        </p:txBody>
      </p:sp>
    </p:spTree>
  </p:cSld>
  <p:clrMapOvr>
    <a:masterClrMapping/>
  </p:clrMapOvr>
  <p:transition spd="med"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13653B-3382-484F-8F87-C0149ECF9EBE}" type="slidenum">
              <a:rPr lang="en-US"/>
              <a:pPr>
                <a:defRPr/>
              </a:pPr>
              <a:t>‹#›</a:t>
            </a:fld>
            <a:endParaRPr lang="en-US"/>
          </a:p>
        </p:txBody>
      </p:sp>
    </p:spTree>
  </p:cSld>
  <p:clrMapOvr>
    <a:masterClrMapping/>
  </p:clrMapOvr>
  <p:transition spd="med"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029AEB-50FE-4C54-8D50-8DF96E1666B7}" type="slidenum">
              <a:rPr lang="en-US"/>
              <a:pPr>
                <a:defRPr/>
              </a:pPr>
              <a:t>‹#›</a:t>
            </a:fld>
            <a:endParaRPr lang="en-US"/>
          </a:p>
        </p:txBody>
      </p:sp>
    </p:spTree>
  </p:cSld>
  <p:clrMapOvr>
    <a:masterClrMapping/>
  </p:clrMapOvr>
  <p:transition spd="med"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146EC8-0183-4678-902F-0064149808E3}" type="slidenum">
              <a:rPr lang="en-US"/>
              <a:pPr>
                <a:defRPr/>
              </a:pPr>
              <a:t>‹#›</a:t>
            </a:fld>
            <a:endParaRPr lang="en-US"/>
          </a:p>
        </p:txBody>
      </p:sp>
    </p:spTree>
  </p:cSld>
  <p:clrMapOvr>
    <a:masterClrMapping/>
  </p:clrMapOvr>
  <p:transition spd="med"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B99AF3-393B-4BAD-BB18-BB2236B7F02C}" type="datetimeFigureOut">
              <a:rPr lang="en-US"/>
              <a:pPr>
                <a:defRPr/>
              </a:pPr>
              <a:t>8/7/2013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86E43-F47F-4207-AB20-3149A3DF0A36}" type="slidenum">
              <a:rPr lang="en-US"/>
              <a:pPr>
                <a:defRPr/>
              </a:pPr>
              <a:t>‹#›</a:t>
            </a:fld>
            <a:endParaRPr lang="en-US"/>
          </a:p>
        </p:txBody>
      </p:sp>
    </p:spTree>
  </p:cSld>
  <p:clrMapOvr>
    <a:masterClrMapping/>
  </p:clrMapOvr>
  <p:transition spd="med"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A28D61-D1CB-45C0-AFF1-CE901B30ECD9}" type="datetimeFigureOut">
              <a:rPr lang="en-US"/>
              <a:pPr>
                <a:defRPr/>
              </a:pPr>
              <a:t>8/7/2013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FB8E0A-3C3F-45E1-B9F5-E25B21941755}" type="slidenum">
              <a:rPr lang="en-US"/>
              <a:pPr>
                <a:defRPr/>
              </a:pPr>
              <a:t>‹#›</a:t>
            </a:fld>
            <a:endParaRPr lang="en-US"/>
          </a:p>
        </p:txBody>
      </p:sp>
    </p:spTree>
  </p:cSld>
  <p:clrMapOvr>
    <a:masterClrMapping/>
  </p:clrMapOvr>
  <p:transition spd="med"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39A9B5-89F3-40DA-9470-45536475D37F}" type="datetimeFigureOut">
              <a:rPr lang="en-US"/>
              <a:pPr>
                <a:defRPr/>
              </a:pPr>
              <a:t>8/7/2013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62BFA8-6F6E-4BEC-9748-3D8D3C81331D}" type="slidenum">
              <a:rPr lang="en-US"/>
              <a:pPr>
                <a:defRPr/>
              </a:pPr>
              <a:t>‹#›</a:t>
            </a:fld>
            <a:endParaRPr lang="en-US"/>
          </a:p>
        </p:txBody>
      </p:sp>
    </p:spTree>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925474A6-C478-4CDE-93D8-900EF2591120}" type="slidenum">
              <a:rPr lang="en-GB"/>
              <a:pPr>
                <a:defRPr/>
              </a:pPr>
              <a:t>‹#›</a:t>
            </a:fld>
            <a:endParaRPr lang="en-GB"/>
          </a:p>
        </p:txBody>
      </p:sp>
    </p:spTree>
  </p:cSld>
  <p:clrMapOvr>
    <a:masterClrMapping/>
  </p:clrMapOvr>
  <p:transition spd="med"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white">
                    <a:tint val="75000"/>
                  </a:prstClr>
                </a:solidFill>
                <a:latin typeface="+mn-lt"/>
              </a:defRPr>
            </a:lvl1pPr>
          </a:lstStyle>
          <a:p>
            <a:pPr>
              <a:defRPr/>
            </a:pPr>
            <a:fld id="{15DFFDD1-5EC8-424A-99EF-26DB2D35AA08}" type="datetimeFigureOut">
              <a:rPr lang="en-US"/>
              <a:pPr>
                <a:defRPr/>
              </a:pPr>
              <a:t>8/7/2013</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white">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white">
                    <a:tint val="75000"/>
                  </a:prstClr>
                </a:solidFill>
                <a:latin typeface="+mn-lt"/>
              </a:defRPr>
            </a:lvl1pPr>
          </a:lstStyle>
          <a:p>
            <a:pPr>
              <a:defRPr/>
            </a:pPr>
            <a:fld id="{958612D4-B516-4A71-B5DE-657ED0AB3778}" type="slidenum">
              <a:rPr lang="en-US"/>
              <a:pPr>
                <a:defRPr/>
              </a:pPr>
              <a:t>‹#›</a:t>
            </a:fld>
            <a:endParaRPr lang="en-US"/>
          </a:p>
        </p:txBody>
      </p:sp>
    </p:spTree>
  </p:cSld>
  <p:clrMapOvr>
    <a:masterClrMapping/>
  </p:clrMapOvr>
  <p:transition spd="med"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BCB9C6E-2159-4E92-BABE-E4757A7494C4}" type="datetimeFigureOut">
              <a:rPr lang="en-US"/>
              <a:pPr>
                <a:defRPr/>
              </a:pPr>
              <a:t>8/7/2013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F3E5489-962C-4648-B965-FC9338C76BB4}" type="slidenum">
              <a:rPr lang="en-US"/>
              <a:pPr>
                <a:defRPr/>
              </a:pPr>
              <a:t>‹#›</a:t>
            </a:fld>
            <a:endParaRPr lang="en-US"/>
          </a:p>
        </p:txBody>
      </p:sp>
    </p:spTree>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transition spd="med"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694E0-5058-46B0-8482-8A86ED5B1A51}" type="slidenum">
              <a:rPr lang="en-US"/>
              <a:pPr>
                <a:defRPr/>
              </a:pPr>
              <a:t>‹#›</a:t>
            </a:fld>
            <a:endParaRPr lang="en-US"/>
          </a:p>
        </p:txBody>
      </p:sp>
    </p:spTree>
  </p:cSld>
  <p:clrMapOvr>
    <a:masterClrMapping/>
  </p:clrMapOvr>
  <p:transition spd="med" advClick="0"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131AC1C0-BF53-4934-8CE3-DED6A8C2EFF4}" type="datetimeFigureOut">
              <a:rPr lang="en-US"/>
              <a:pPr>
                <a:defRPr/>
              </a:pPr>
              <a:t>8/7/2013</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A0ED1125-43A4-4385-955A-DB9B4744CEE4}"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transition spd="med"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Footer Placeholder 2"/>
          <p:cNvSpPr>
            <a:spLocks noGrp="1"/>
          </p:cNvSpPr>
          <p:nvPr>
            <p:ph type="ftr" sz="quarter" idx="11"/>
          </p:nvPr>
        </p:nvSpPr>
        <p:spPr/>
        <p:txBody>
          <a:bodyPr/>
          <a:lstStyle>
            <a:lvl1pPr algn="l">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65401B82-20F7-4958-B173-E4E8A084C189}" type="slidenum">
              <a:rPr lang="en-US"/>
              <a:pPr>
                <a:defRPr/>
              </a:pPr>
              <a:t>‹#›</a:t>
            </a:fld>
            <a:endParaRPr lang="en-US"/>
          </a:p>
        </p:txBody>
      </p:sp>
    </p:spTree>
  </p:cSld>
  <p:clrMapOvr>
    <a:masterClrMapping/>
  </p:clrMapOvr>
  <p:transition spd="med"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B91D0F-7D0C-42A9-877F-9F4918D41CEB}" type="datetimeFigureOut">
              <a:rPr lang="en-US"/>
              <a:pPr>
                <a:defRPr/>
              </a:pPr>
              <a:t>8/7/2013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28D5F4-8D3A-42BC-B37E-73CA9C396A8C}" type="slidenum">
              <a:rPr lang="en-US"/>
              <a:pPr>
                <a:defRPr/>
              </a:pPr>
              <a:t>‹#›</a:t>
            </a:fld>
            <a:endParaRPr lang="en-US"/>
          </a:p>
        </p:txBody>
      </p:sp>
    </p:spTree>
  </p:cSld>
  <p:clrMapOvr>
    <a:masterClrMapping/>
  </p:clrMapOvr>
  <p:transition spd="med"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FE1CB-C0A2-4FDE-BEFC-04AE077E2199}" type="datetimeFigureOut">
              <a:rPr lang="en-US" smtClean="0"/>
              <a:pPr/>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97CF9-B591-4AFE-8DED-F87D3C07DDDA}" type="slidenum">
              <a:rPr lang="en-US" smtClean="0"/>
              <a:pPr/>
              <a:t>‹#›</a:t>
            </a:fld>
            <a:endParaRPr lang="en-US"/>
          </a:p>
        </p:txBody>
      </p:sp>
    </p:spTree>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solidFill>
                  <a:prstClr val="black"/>
                </a:solidFill>
                <a:latin typeface="Candara"/>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solidFill>
                  <a:prstClr val="black"/>
                </a:solidFill>
                <a:latin typeface="Candara"/>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solidFill>
                  <a:prstClr val="black"/>
                </a:solidFill>
                <a:latin typeface="Candara"/>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solidFill>
                  <a:prstClr val="black"/>
                </a:solidFill>
                <a:latin typeface="Candara"/>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739EA16D-A901-470B-B6C6-1DD0DC98219F}" type="datetimeFigureOut">
              <a:rPr lang="en-US"/>
              <a:pPr>
                <a:defRPr/>
              </a:pPr>
              <a:t>8/7/2013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DA986E5-DA01-405B-93F7-1CBF0B309E6C}" type="slidenum">
              <a:rPr lang="en-US"/>
              <a:pPr>
                <a:defRPr/>
              </a:pPr>
              <a:t>‹#›</a:t>
            </a:fld>
            <a:endParaRPr lang="en-US"/>
          </a:p>
        </p:txBody>
      </p:sp>
    </p:spTree>
  </p:cSld>
  <p:clrMapOvr>
    <a:masterClrMapping/>
  </p:clrMapOvr>
  <p:transition spd="med"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754EC0B-93DF-44FF-84F7-4A6789669D18}" type="datetime1">
              <a:rPr lang="en-US"/>
              <a:pPr>
                <a:defRPr/>
              </a:pPr>
              <a:t>8/7/2013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www.cur.org</a:t>
            </a:r>
          </a:p>
        </p:txBody>
      </p:sp>
      <p:sp>
        <p:nvSpPr>
          <p:cNvPr id="7" name="Slide Number Placeholder 6"/>
          <p:cNvSpPr>
            <a:spLocks noGrp="1"/>
          </p:cNvSpPr>
          <p:nvPr>
            <p:ph type="sldNum" sz="quarter" idx="12"/>
          </p:nvPr>
        </p:nvSpPr>
        <p:spPr/>
        <p:txBody>
          <a:bodyPr/>
          <a:lstStyle>
            <a:lvl1pPr>
              <a:defRPr/>
            </a:lvl1pPr>
          </a:lstStyle>
          <a:p>
            <a:pPr>
              <a:defRPr/>
            </a:pPr>
            <a:fld id="{1C7C3D38-0740-4B31-B193-A1B00FE0C893}" type="slidenum">
              <a:rPr lang="en-US"/>
              <a:pPr>
                <a:defRPr/>
              </a:pPr>
              <a:t>‹#›</a:t>
            </a:fld>
            <a:endParaRPr lang="en-US" dirty="0"/>
          </a:p>
        </p:txBody>
      </p:sp>
    </p:spTree>
  </p:cSld>
  <p:clrMapOvr>
    <a:masterClrMapping/>
  </p:clrMapOvr>
  <p:transition spd="med"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2768A8BD-0AE1-48C3-B29E-969B8EC6DEEF}" type="datetimeFigureOut">
              <a:rPr lang="en-US"/>
              <a:pPr>
                <a:defRPr/>
              </a:pPr>
              <a:t>8/7/2013</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16E49EBB-4714-423A-9573-8F415579CED5}" type="slidenum">
              <a:rPr lang="en-US"/>
              <a:pPr>
                <a:defRPr/>
              </a:pPr>
              <a:t>‹#›</a:t>
            </a:fld>
            <a:endParaRPr lang="en-US"/>
          </a:p>
        </p:txBody>
      </p:sp>
    </p:spTree>
  </p:cSld>
  <p:clrMapOvr>
    <a:masterClrMapping/>
  </p:clrMapOvr>
  <p:transition spd="med"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81A19298-030F-43FF-B96D-A4C29FC6264F}" type="slidenum">
              <a:rPr lang="en-US"/>
              <a:pPr>
                <a:defRPr/>
              </a:pPr>
              <a:t>‹#›</a:t>
            </a:fld>
            <a:endParaRPr lang="en-US"/>
          </a:p>
        </p:txBody>
      </p:sp>
    </p:spTree>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AC4859-F771-455E-A752-FC0829F39DC3}" type="slidenum">
              <a:rPr lang="en-US"/>
              <a:pPr>
                <a:defRPr/>
              </a:pPr>
              <a:t>‹#›</a:t>
            </a:fld>
            <a:endParaRPr lang="en-US"/>
          </a:p>
        </p:txBody>
      </p:sp>
    </p:spTree>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fontAlgn="auto">
              <a:spcBef>
                <a:spcPts val="2000"/>
              </a:spcBef>
              <a:spcAft>
                <a:spcPts val="0"/>
              </a:spcAft>
              <a:buClr>
                <a:srgbClr val="2C7C9F">
                  <a:lumMod val="60000"/>
                  <a:lumOff val="40000"/>
                </a:srgbClr>
              </a:buClr>
              <a:buSzPct val="110000"/>
              <a:buFont typeface="Wingdings 2" pitchFamily="18" charset="2"/>
              <a:buNone/>
              <a:defRPr/>
            </a:pPr>
            <a:endParaRPr sz="3200">
              <a:solidFill>
                <a:prstClr val="black">
                  <a:lumMod val="65000"/>
                  <a:lumOff val="35000"/>
                </a:prstClr>
              </a:solidFill>
              <a:latin typeface="News Gothic MT"/>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fld id="{32BF058F-EFD2-4ECD-A81B-FE388DD51ECA}" type="datetimeFigureOut">
              <a:rPr lang="en-US"/>
              <a:pPr>
                <a:defRPr/>
              </a:pPr>
              <a:t>8/7/2013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96FD46-0090-48CA-84BE-FFC427FAF1A5}" type="slidenum">
              <a:rPr lang="en-US"/>
              <a:pPr>
                <a:defRPr/>
              </a:pPr>
              <a:t>‹#›</a:t>
            </a:fld>
            <a:endParaRPr lang="en-US"/>
          </a:p>
        </p:txBody>
      </p:sp>
    </p:spTree>
  </p:cSld>
  <p:clrMapOvr>
    <a:masterClrMapping/>
  </p:clrMapOvr>
  <p:transition spd="med"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D70C7-6BE1-4B30-BEDC-36D36576549C}" type="slidenum">
              <a:rPr lang="en-US"/>
              <a:pPr>
                <a:defRPr/>
              </a:pPr>
              <a:t>‹#›</a:t>
            </a:fld>
            <a:endParaRPr lang="en-US"/>
          </a:p>
        </p:txBody>
      </p:sp>
    </p:spTree>
  </p:cSld>
  <p:clrMapOvr>
    <a:masterClrMapping/>
  </p:clrMapOvr>
  <p:transition spd="med" advClick="0" advTm="500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019A3010-08C9-46B3-885A-E507A2FC5CDF}" type="datetimeFigureOut">
              <a:rPr lang="en-US"/>
              <a:pPr>
                <a:defRPr/>
              </a:pPr>
              <a:t>8/7/2013</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5699535-9785-4043-972A-F4F8A936A4AA}" type="slidenum">
              <a:rPr lang="en-US"/>
              <a:pPr>
                <a:defRPr/>
              </a:pPr>
              <a:t>‹#›</a:t>
            </a:fld>
            <a:endParaRPr lang="en-US"/>
          </a:p>
        </p:txBody>
      </p:sp>
    </p:spTree>
  </p:cSld>
  <p:clrMapOvr>
    <a:masterClrMapping/>
  </p:clrMapOvr>
  <p:transition spd="med"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CF9A05-07F7-49A4-8924-4B91F3F42150}" type="datetime1">
              <a:rPr lang="en-US"/>
              <a:pPr>
                <a:defRPr/>
              </a:pPr>
              <a:t>8/7/2013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1D273A-2849-4DFA-8EFD-C86E403B8559}" type="slidenum">
              <a:rPr lang="en-US"/>
              <a:pPr>
                <a:defRPr/>
              </a:pPr>
              <a:t>‹#›</a:t>
            </a:fld>
            <a:endParaRPr lang="en-US"/>
          </a:p>
        </p:txBody>
      </p:sp>
    </p:spTree>
  </p:cSld>
  <p:clrMapOvr>
    <a:masterClrMapping/>
  </p:clrMapOvr>
  <p:transition advClick="0"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advClick="0" advTm="500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6D89E5-3289-48FD-85A5-C65CBA7C25AD}" type="datetimeFigureOut">
              <a:rPr lang="en-US" smtClean="0"/>
              <a:pPr/>
              <a:t>8/7/2013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A006C36-5A13-4AB0-87F8-6E5AC752274F}" type="slidenum">
              <a:rPr lang="en-US" smtClean="0"/>
              <a:pPr/>
              <a:t>‹#›</a:t>
            </a:fld>
            <a:endParaRPr lang="en-US"/>
          </a:p>
        </p:txBody>
      </p:sp>
    </p:spTree>
    <p:extLst>
      <p:ext uri="{BB962C8B-B14F-4D97-AF65-F5344CB8AC3E}">
        <p14:creationId xmlns="" xmlns:p14="http://schemas.microsoft.com/office/powerpoint/2010/main" val="870139425"/>
      </p:ext>
    </p:extLst>
  </p:cSld>
  <p:clrMapOvr>
    <a:masterClrMapping/>
  </p:clrMapOvr>
  <p:transition advClick="0" advTm="500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500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991FA2-4321-4F45-A144-C3E0F1303940}" type="datetimeFigureOut">
              <a:rPr lang="en-US" smtClean="0">
                <a:solidFill>
                  <a:prstClr val="white">
                    <a:tint val="75000"/>
                  </a:prstClr>
                </a:solidFill>
              </a:rPr>
              <a:pPr/>
              <a:t>8/7/2013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CD17A52-0A70-4314-BA70-BD7407BBD05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669527594"/>
      </p:ext>
    </p:extLst>
  </p:cSld>
  <p:clrMapOvr>
    <a:masterClrMapping/>
  </p:clrMapOvr>
  <p:transition advClick="0" advTm="500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E2E719-2EDC-4A62-AD6C-9C0A5C4CD8F4}" type="datetimeFigureOut">
              <a:rPr lang="en-US">
                <a:solidFill>
                  <a:prstClr val="black">
                    <a:tint val="75000"/>
                  </a:prstClr>
                </a:solidFill>
              </a:rPr>
              <a:pPr>
                <a:defRPr/>
              </a:pPr>
              <a:t>8/7/2013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54A1E7-255E-40E3-9E2C-4D4C855B1D7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72F2A4-BAC6-47A2-8277-7C91AE248000}" type="slidenum">
              <a:rPr lang="en-US"/>
              <a:pPr>
                <a:defRPr/>
              </a:pPr>
              <a:t>‹#›</a:t>
            </a:fld>
            <a:endParaRPr lang="en-US"/>
          </a:p>
        </p:txBody>
      </p:sp>
    </p:spTree>
  </p:cSld>
  <p:clrMapOvr>
    <a:masterClrMapping/>
  </p:clrMapOvr>
  <p:transition spd="med"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8C628D-7C26-4526-8622-CB96694ABFA4}" type="slidenum">
              <a:rPr lang="en-US"/>
              <a:pPr>
                <a:defRPr/>
              </a:pPr>
              <a:t>‹#›</a:t>
            </a:fld>
            <a:endParaRPr lang="en-US"/>
          </a:p>
        </p:txBody>
      </p:sp>
    </p:spTree>
  </p:cSld>
  <p:clrMapOvr>
    <a:masterClrMapping/>
  </p:clrMapOvr>
  <p:transition spd="med"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C86EAC-8A11-45B9-B328-C018D873654E}" type="slidenum">
              <a:rPr lang="en-US"/>
              <a:pPr>
                <a:defRPr/>
              </a:pPr>
              <a:t>‹#›</a:t>
            </a:fld>
            <a:endParaRPr lang="en-US"/>
          </a:p>
        </p:txBody>
      </p:sp>
    </p:spTree>
  </p:cSld>
  <p:clrMapOvr>
    <a:masterClrMapping/>
  </p:clrMapOvr>
  <p:transition spd="med"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54824E-E5ED-45A9-BFC2-561829723DDA}" type="slidenum">
              <a:rPr lang="en-US"/>
              <a:pPr>
                <a:defRPr/>
              </a:pPr>
              <a:t>‹#›</a:t>
            </a:fld>
            <a:endParaRPr lang="en-US"/>
          </a:p>
        </p:txBody>
      </p:sp>
    </p:spTree>
  </p:cSld>
  <p:clrMapOvr>
    <a:masterClrMapping/>
  </p:clrMapOvr>
  <p:transition spd="med"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9B8611-4E24-426B-A88D-67FEA1BA54B2}" type="slidenum">
              <a:rPr lang="en-US"/>
              <a:pPr>
                <a:defRPr/>
              </a:pPr>
              <a:t>‹#›</a:t>
            </a:fld>
            <a:endParaRPr lang="en-US"/>
          </a:p>
        </p:txBody>
      </p:sp>
    </p:spTree>
  </p:cSld>
  <p:clrMapOvr>
    <a:masterClrMapping/>
  </p:clrMapOvr>
  <p:transition spd="med"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8A4139-805B-448F-AA13-D39AC28F19B1}" type="slidenum">
              <a:rPr lang="en-US"/>
              <a:pPr>
                <a:defRPr/>
              </a:pPr>
              <a:t>‹#›</a:t>
            </a:fld>
            <a:endParaRPr lang="en-US"/>
          </a:p>
        </p:txBody>
      </p:sp>
    </p:spTree>
  </p:cSld>
  <p:clrMapOvr>
    <a:masterClrMapping/>
  </p:clrMapOvr>
  <p:transition spd="med"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7.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8.xml"/><Relationship Id="rId1" Type="http://schemas.openxmlformats.org/officeDocument/2006/relationships/slideLayout" Target="../slideLayouts/slideLayout34.xml"/><Relationship Id="rId4" Type="http://schemas.openxmlformats.org/officeDocument/2006/relationships/image" Target="../media/image5.png"/></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9E777DE-055B-4D34-95DB-CE9ADEEFE9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spd="med" advClick="0"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20483"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solidFill>
                  <a:prstClr val="black"/>
                </a:solidFill>
                <a:latin typeface="Candara"/>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solidFill>
                  <a:prstClr val="black"/>
                </a:solidFill>
                <a:latin typeface="Candara"/>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solidFill>
                  <a:prstClr val="black"/>
                </a:solidFill>
                <a:latin typeface="Candara"/>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solidFill>
                  <a:prstClr val="black"/>
                </a:solidFill>
                <a:latin typeface="Candara"/>
              </a:endParaRPr>
            </a:p>
          </p:txBody>
        </p:sp>
      </p:grpSp>
      <p:sp>
        <p:nvSpPr>
          <p:cNvPr id="20484"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rgbClr val="303030"/>
                </a:solidFill>
                <a:latin typeface="+mn-lt"/>
              </a:defRPr>
            </a:lvl1pPr>
          </a:lstStyle>
          <a:p>
            <a:pPr>
              <a:defRPr/>
            </a:pPr>
            <a:fld id="{E73D4E15-CF5C-4B83-AC01-5D9D17DA0B5D}" type="datetimeFigureOut">
              <a:rPr lang="en-US"/>
              <a:pPr>
                <a:defRPr/>
              </a:pPr>
              <a:t>8/7/2013</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rgbClr val="303030"/>
                </a:solidFill>
                <a:latin typeface="+mn-lt"/>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rgbClr val="303030"/>
                </a:solidFill>
                <a:latin typeface="+mn-lt"/>
              </a:defRPr>
            </a:lvl1pPr>
          </a:lstStyle>
          <a:p>
            <a:pPr>
              <a:defRPr/>
            </a:pPr>
            <a:fld id="{72525BA5-9BE2-45A8-9925-13B08637BC5E}" type="slidenum">
              <a:rPr lang="en-US"/>
              <a:pPr>
                <a:defRPr/>
              </a:pPr>
              <a:t>‹#›</a:t>
            </a:fld>
            <a:endParaRPr lang="en-US"/>
          </a:p>
        </p:txBody>
      </p:sp>
      <p:sp>
        <p:nvSpPr>
          <p:cNvPr id="20488"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3" r:id="rId1"/>
  </p:sldLayoutIdLst>
  <p:transition spd="med" advClick="0" advTm="500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solidFill>
                <a:latin typeface="Times New Roman" pitchFamily="18" charset="0"/>
                <a:cs typeface="Times New Roman" pitchFamily="18" charset="0"/>
              </a:defRPr>
            </a:lvl1pPr>
          </a:lstStyle>
          <a:p>
            <a:pPr>
              <a:defRPr/>
            </a:pPr>
            <a:fld id="{D893BBD6-6F21-4C79-808D-778C452C900E}" type="datetime1">
              <a:rPr lang="en-US"/>
              <a:pPr>
                <a:defRPr/>
              </a:pPr>
              <a:t>8/7/2013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83D1F"/>
                </a:solidFill>
                <a:latin typeface="Times Bold Italic" pitchFamily="18" charset="0"/>
              </a:defRPr>
            </a:lvl1pPr>
          </a:lstStyle>
          <a:p>
            <a:pPr>
              <a:defRPr/>
            </a:pPr>
            <a:r>
              <a:rPr lang="en-US"/>
              <a:t>www.cur.org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lumMod val="75000"/>
                  </a:srgbClr>
                </a:solidFill>
                <a:latin typeface="Times New Roman" pitchFamily="18" charset="0"/>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64" r:id="rId1"/>
  </p:sldLayoutIdLst>
  <p:transition spd="med" advClick="0" advTm="5000"/>
  <p:hf sldNum="0" hdr="0" dt="0"/>
  <p:txStyles>
    <p:titleStyle>
      <a:lvl1pPr algn="ctr" rtl="0" eaLnBrk="0" fontAlgn="base" hangingPunct="0">
        <a:spcBef>
          <a:spcPct val="0"/>
        </a:spcBef>
        <a:spcAft>
          <a:spcPct val="0"/>
        </a:spcAft>
        <a:defRPr sz="4400" kern="1200">
          <a:solidFill>
            <a:srgbClr val="083D1F"/>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083D1F"/>
          </a:solidFill>
          <a:latin typeface="Arial" charset="0"/>
          <a:cs typeface="Arial" charset="0"/>
        </a:defRPr>
      </a:lvl2pPr>
      <a:lvl3pPr algn="ctr" rtl="0" eaLnBrk="0" fontAlgn="base" hangingPunct="0">
        <a:spcBef>
          <a:spcPct val="0"/>
        </a:spcBef>
        <a:spcAft>
          <a:spcPct val="0"/>
        </a:spcAft>
        <a:defRPr sz="4400">
          <a:solidFill>
            <a:srgbClr val="083D1F"/>
          </a:solidFill>
          <a:latin typeface="Arial" charset="0"/>
          <a:cs typeface="Arial" charset="0"/>
        </a:defRPr>
      </a:lvl3pPr>
      <a:lvl4pPr algn="ctr" rtl="0" eaLnBrk="0" fontAlgn="base" hangingPunct="0">
        <a:spcBef>
          <a:spcPct val="0"/>
        </a:spcBef>
        <a:spcAft>
          <a:spcPct val="0"/>
        </a:spcAft>
        <a:defRPr sz="4400">
          <a:solidFill>
            <a:srgbClr val="083D1F"/>
          </a:solidFill>
          <a:latin typeface="Arial" charset="0"/>
          <a:cs typeface="Arial" charset="0"/>
        </a:defRPr>
      </a:lvl4pPr>
      <a:lvl5pPr algn="ctr" rtl="0" eaLnBrk="0" fontAlgn="base" hangingPunct="0">
        <a:spcBef>
          <a:spcPct val="0"/>
        </a:spcBef>
        <a:spcAft>
          <a:spcPct val="0"/>
        </a:spcAft>
        <a:defRPr sz="4400">
          <a:solidFill>
            <a:srgbClr val="083D1F"/>
          </a:solidFill>
          <a:latin typeface="Arial" charset="0"/>
          <a:cs typeface="Arial" charset="0"/>
        </a:defRPr>
      </a:lvl5pPr>
      <a:lvl6pPr marL="457200" algn="ctr" rtl="0" fontAlgn="base">
        <a:spcBef>
          <a:spcPct val="0"/>
        </a:spcBef>
        <a:spcAft>
          <a:spcPct val="0"/>
        </a:spcAft>
        <a:defRPr sz="4400">
          <a:solidFill>
            <a:srgbClr val="083D1F"/>
          </a:solidFill>
          <a:latin typeface="Garamond" pitchFamily="18" charset="0"/>
          <a:cs typeface="Times New Roman" pitchFamily="18" charset="0"/>
        </a:defRPr>
      </a:lvl6pPr>
      <a:lvl7pPr marL="914400" algn="ctr" rtl="0" fontAlgn="base">
        <a:spcBef>
          <a:spcPct val="0"/>
        </a:spcBef>
        <a:spcAft>
          <a:spcPct val="0"/>
        </a:spcAft>
        <a:defRPr sz="4400">
          <a:solidFill>
            <a:srgbClr val="083D1F"/>
          </a:solidFill>
          <a:latin typeface="Garamond" pitchFamily="18" charset="0"/>
          <a:cs typeface="Times New Roman" pitchFamily="18" charset="0"/>
        </a:defRPr>
      </a:lvl7pPr>
      <a:lvl8pPr marL="1371600" algn="ctr" rtl="0" fontAlgn="base">
        <a:spcBef>
          <a:spcPct val="0"/>
        </a:spcBef>
        <a:spcAft>
          <a:spcPct val="0"/>
        </a:spcAft>
        <a:defRPr sz="4400">
          <a:solidFill>
            <a:srgbClr val="083D1F"/>
          </a:solidFill>
          <a:latin typeface="Garamond" pitchFamily="18" charset="0"/>
          <a:cs typeface="Times New Roman" pitchFamily="18" charset="0"/>
        </a:defRPr>
      </a:lvl8pPr>
      <a:lvl9pPr marL="1828800" algn="ctr" rtl="0" fontAlgn="base">
        <a:spcBef>
          <a:spcPct val="0"/>
        </a:spcBef>
        <a:spcAft>
          <a:spcPct val="0"/>
        </a:spcAft>
        <a:defRPr sz="4400">
          <a:solidFill>
            <a:srgbClr val="083D1F"/>
          </a:solidFill>
          <a:latin typeface="Garamond" pitchFamily="18" charset="0"/>
          <a:cs typeface="Times New Roman" pitchFamily="18" charset="0"/>
        </a:defRPr>
      </a:lvl9pPr>
    </p:titleStyle>
    <p:bodyStyle>
      <a:lvl1pPr marL="342900" indent="-342900" algn="l" rtl="0" eaLnBrk="0" fontAlgn="base" hangingPunct="0">
        <a:spcBef>
          <a:spcPct val="20000"/>
        </a:spcBef>
        <a:spcAft>
          <a:spcPct val="0"/>
        </a:spcAft>
        <a:buFont typeface="Wingdings 2" pitchFamily="18" charset="2"/>
        <a:buChar char=""/>
        <a:defRPr sz="3200" kern="12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2" pitchFamily="18" charset="2"/>
        <a:buChar char=""/>
        <a:defRPr sz="2400" kern="1200">
          <a:solidFill>
            <a:srgbClr val="00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2" pitchFamily="18" charset="2"/>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DC72DBF7-C940-45FB-B732-4856C358264E}" type="datetimeFigureOut">
              <a:rPr lang="en-US"/>
              <a:pPr/>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263FBAEA-31E9-4E29-89EF-1DA375626B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70" r:id="rId2"/>
  </p:sldLayoutIdLst>
  <p:transition spd="med" advClick="0" advTm="500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fld id="{24F0A5D4-9A47-45B9-9A07-B8D4F185781F}" type="datetime1">
              <a:rPr lang="en-US"/>
              <a:pPr/>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fld id="{E5278BF6-9347-4688-83C3-F23CF5FE5B3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Lst>
  <p:transition spd="med" advClick="0" advTm="500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pic>
          <p:nvPicPr>
            <p:cNvPr id="25605" name="Picture 3" descr="InsertPage2"/>
            <p:cNvPicPr>
              <a:picLocks noChangeAspect="1" noChangeArrowheads="1"/>
            </p:cNvPicPr>
            <p:nvPr/>
          </p:nvPicPr>
          <p:blipFill>
            <a:blip r:embed="rId2" cstate="print"/>
            <a:srcRect/>
            <a:stretch>
              <a:fillRect/>
            </a:stretch>
          </p:blipFill>
          <p:spPr bwMode="auto">
            <a:xfrm>
              <a:off x="0" y="0"/>
              <a:ext cx="5760" cy="4320"/>
            </a:xfrm>
            <a:prstGeom prst="rect">
              <a:avLst/>
            </a:prstGeom>
            <a:noFill/>
            <a:ln w="9525">
              <a:noFill/>
              <a:miter lim="800000"/>
              <a:headEnd/>
              <a:tailEnd/>
            </a:ln>
          </p:spPr>
        </p:pic>
        <p:pic>
          <p:nvPicPr>
            <p:cNvPr id="25606" name="Picture 4" descr="NewLogoNoText"/>
            <p:cNvPicPr>
              <a:picLocks noChangeAspect="1" noChangeArrowheads="1"/>
            </p:cNvPicPr>
            <p:nvPr/>
          </p:nvPicPr>
          <p:blipFill>
            <a:blip r:embed="rId3" cstate="print"/>
            <a:srcRect/>
            <a:stretch>
              <a:fillRect/>
            </a:stretch>
          </p:blipFill>
          <p:spPr bwMode="auto">
            <a:xfrm>
              <a:off x="96" y="144"/>
              <a:ext cx="1776" cy="748"/>
            </a:xfrm>
            <a:prstGeom prst="rect">
              <a:avLst/>
            </a:prstGeom>
            <a:noFill/>
            <a:ln w="9525">
              <a:noFill/>
              <a:miter lim="800000"/>
              <a:headEnd/>
              <a:tailEnd/>
            </a:ln>
          </p:spPr>
        </p:pic>
      </p:grpSp>
      <p:sp>
        <p:nvSpPr>
          <p:cNvPr id="25603" name="Rectangle 5"/>
          <p:cNvSpPr>
            <a:spLocks noGrp="1" noChangeArrowheads="1"/>
          </p:cNvSpPr>
          <p:nvPr>
            <p:ph type="title"/>
          </p:nvPr>
        </p:nvSpPr>
        <p:spPr bwMode="auto">
          <a:xfrm>
            <a:off x="3200400" y="1524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Rectangle 6"/>
          <p:cNvSpPr>
            <a:spLocks noGrp="1" noChangeArrowheads="1"/>
          </p:cNvSpPr>
          <p:nvPr>
            <p:ph type="body" idx="1"/>
          </p:nvPr>
        </p:nvSpPr>
        <p:spPr bwMode="auto">
          <a:xfrm>
            <a:off x="533400" y="17526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ransition spd="med" advClick="0"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mn-lt"/>
              </a:defRPr>
            </a:lvl1pPr>
          </a:lstStyle>
          <a:p>
            <a:pPr>
              <a:defRPr/>
            </a:pPr>
            <a:fld id="{65CF8555-89D0-45A6-B436-5BF36D125592}" type="datetimeFigureOut">
              <a:rPr lang="en-US"/>
              <a:pPr>
                <a:defRPr/>
              </a:pPr>
              <a:t>8/7/2013</a:t>
            </a:fld>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solidFill>
                <a:latin typeface="+mn-lt"/>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fontAlgn="auto">
              <a:spcBef>
                <a:spcPts val="0"/>
              </a:spcBef>
              <a:spcAft>
                <a:spcPts val="0"/>
              </a:spcAft>
              <a:defRPr sz="3600">
                <a:solidFill>
                  <a:prstClr val="white"/>
                </a:solidFill>
                <a:latin typeface="+mn-lt"/>
              </a:defRPr>
            </a:lvl1pPr>
          </a:lstStyle>
          <a:p>
            <a:pPr>
              <a:defRPr/>
            </a:pPr>
            <a:fld id="{F1CB4DBD-944E-4500-AD06-868B1FFB49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Lst>
  <p:transition spd="med" advClick="0" advTm="5000"/>
  <p:txStyles>
    <p:titleStyle>
      <a:lvl1pPr algn="ctr" rtl="0" eaLnBrk="0" fontAlgn="base" hangingPunct="0">
        <a:spcBef>
          <a:spcPct val="0"/>
        </a:spcBef>
        <a:spcAft>
          <a:spcPct val="0"/>
        </a:spcAft>
        <a:defRPr sz="4600" kern="1200">
          <a:solidFill>
            <a:schemeClr val="accent1"/>
          </a:solidFill>
          <a:latin typeface="+mj-lt"/>
          <a:ea typeface="+mj-ea"/>
          <a:cs typeface="+mj-cs"/>
        </a:defRPr>
      </a:lvl1pPr>
      <a:lvl2pPr algn="ctr" rtl="0" eaLnBrk="0" fontAlgn="base" hangingPunct="0">
        <a:spcBef>
          <a:spcPct val="0"/>
        </a:spcBef>
        <a:spcAft>
          <a:spcPct val="0"/>
        </a:spcAft>
        <a:defRPr sz="4600">
          <a:solidFill>
            <a:schemeClr val="accent1"/>
          </a:solidFill>
          <a:latin typeface="News Gothic MT"/>
        </a:defRPr>
      </a:lvl2pPr>
      <a:lvl3pPr algn="ctr" rtl="0" eaLnBrk="0" fontAlgn="base" hangingPunct="0">
        <a:spcBef>
          <a:spcPct val="0"/>
        </a:spcBef>
        <a:spcAft>
          <a:spcPct val="0"/>
        </a:spcAft>
        <a:defRPr sz="4600">
          <a:solidFill>
            <a:schemeClr val="accent1"/>
          </a:solidFill>
          <a:latin typeface="News Gothic MT"/>
        </a:defRPr>
      </a:lvl3pPr>
      <a:lvl4pPr algn="ctr" rtl="0" eaLnBrk="0" fontAlgn="base" hangingPunct="0">
        <a:spcBef>
          <a:spcPct val="0"/>
        </a:spcBef>
        <a:spcAft>
          <a:spcPct val="0"/>
        </a:spcAft>
        <a:defRPr sz="4600">
          <a:solidFill>
            <a:schemeClr val="accent1"/>
          </a:solidFill>
          <a:latin typeface="News Gothic MT"/>
        </a:defRPr>
      </a:lvl4pPr>
      <a:lvl5pPr algn="ctr" rtl="0" eaLnBrk="0" fontAlgn="base" hangingPunct="0">
        <a:spcBef>
          <a:spcPct val="0"/>
        </a:spcBef>
        <a:spcAft>
          <a:spcPct val="0"/>
        </a:spcAft>
        <a:defRPr sz="4600">
          <a:solidFill>
            <a:schemeClr val="accent1"/>
          </a:solidFill>
          <a:latin typeface="News Gothic MT"/>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mn-ea"/>
          <a:cs typeface="+mn-cs"/>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mn-ea"/>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mn-ea"/>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mn-ea"/>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D5A9A7C-1B12-4D49-A855-C64BA50DC7F1}" type="datetimeFigureOut">
              <a:rPr lang="en-US"/>
              <a:pPr/>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364338FB-F5DF-4F71-8FE2-6850A6067AD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81" r:id="rId2"/>
  </p:sldLayoutIdLst>
  <p:transition spd="med" advClick="0" advTm="500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0D72C5"/>
            </a:gs>
          </a:gsLst>
          <a:path path="rect">
            <a:fillToRect t="100000" r="100000"/>
          </a:path>
        </a:gradFill>
        <a:effectLst/>
      </p:bgPr>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24" name="Picture 6" descr="SEG Logo(2clr) w-tag 10.22.2008.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57200" y="4876800"/>
            <a:ext cx="2670175" cy="1608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 id="2147483774" r:id="rId2"/>
  </p:sldLayoutIdLst>
  <p:transition spd="med" advClick="0" advTm="500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1029" name="Picture 3" descr="InsertPage2"/>
            <p:cNvPicPr>
              <a:picLocks noChangeAspect="1" noChangeArrowheads="1"/>
            </p:cNvPicPr>
            <p:nvPr/>
          </p:nvPicPr>
          <p:blipFill>
            <a:blip r:embed="rId3" cstate="print"/>
            <a:srcRect/>
            <a:stretch>
              <a:fillRect/>
            </a:stretch>
          </p:blipFill>
          <p:spPr bwMode="auto">
            <a:xfrm>
              <a:off x="0" y="0"/>
              <a:ext cx="5760" cy="4320"/>
            </a:xfrm>
            <a:prstGeom prst="rect">
              <a:avLst/>
            </a:prstGeom>
            <a:noFill/>
            <a:ln w="9525">
              <a:noFill/>
              <a:miter lim="800000"/>
              <a:headEnd/>
              <a:tailEnd/>
            </a:ln>
          </p:spPr>
        </p:pic>
        <p:pic>
          <p:nvPicPr>
            <p:cNvPr id="1030" name="Picture 4" descr="NewLogoNoText"/>
            <p:cNvPicPr>
              <a:picLocks noChangeAspect="1" noChangeArrowheads="1"/>
            </p:cNvPicPr>
            <p:nvPr/>
          </p:nvPicPr>
          <p:blipFill>
            <a:blip r:embed="rId4" cstate="print"/>
            <a:srcRect/>
            <a:stretch>
              <a:fillRect/>
            </a:stretch>
          </p:blipFill>
          <p:spPr bwMode="auto">
            <a:xfrm>
              <a:off x="96" y="144"/>
              <a:ext cx="1776" cy="748"/>
            </a:xfrm>
            <a:prstGeom prst="rect">
              <a:avLst/>
            </a:prstGeom>
            <a:noFill/>
            <a:ln w="9525">
              <a:noFill/>
              <a:miter lim="800000"/>
              <a:headEnd/>
              <a:tailEnd/>
            </a:ln>
          </p:spPr>
        </p:pic>
      </p:grpSp>
      <p:sp>
        <p:nvSpPr>
          <p:cNvPr id="1027" name="Rectangle 5"/>
          <p:cNvSpPr>
            <a:spLocks noGrp="1" noChangeArrowheads="1"/>
          </p:cNvSpPr>
          <p:nvPr>
            <p:ph type="title"/>
          </p:nvPr>
        </p:nvSpPr>
        <p:spPr bwMode="auto">
          <a:xfrm>
            <a:off x="3200400" y="1524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533400" y="17526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6" r:id="rId1"/>
  </p:sldLayoutIdLst>
  <p:transition advClick="0"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4991FA2-4321-4F45-A144-C3E0F1303940}" type="datetimeFigureOut">
              <a:rPr lang="en-US" smtClean="0">
                <a:solidFill>
                  <a:prstClr val="white">
                    <a:tint val="75000"/>
                  </a:prstClr>
                </a:solidFill>
                <a:latin typeface="Calibri"/>
              </a:rPr>
              <a:pPr fontAlgn="auto">
                <a:spcBef>
                  <a:spcPts val="0"/>
                </a:spcBef>
                <a:spcAft>
                  <a:spcPts val="0"/>
                </a:spcAft>
              </a:pPr>
              <a:t>8/7/2013</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CD17A52-0A70-4314-BA70-BD7407BBD05F}"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xmlns="" val="2124014334"/>
      </p:ext>
    </p:extLst>
  </p:cSld>
  <p:clrMap bg1="dk1" tx1="lt1" bg2="dk2" tx2="lt2" accent1="accent1" accent2="accent2" accent3="accent3" accent4="accent4" accent5="accent5" accent6="accent6" hlink="hlink" folHlink="folHlink"/>
  <p:sldLayoutIdLst>
    <p:sldLayoutId id="2147483778" r:id="rId1"/>
  </p:sldLayoutIdLst>
  <p:transition advClick="0" advTm="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D7B735E-3810-4BCA-AB2E-14E380F9FB97}" type="datetimeFigureOut">
              <a:rPr lang="en-US"/>
              <a:pPr>
                <a:defRPr/>
              </a:pPr>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D750829-487E-49A2-8414-458F633723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Lst>
  <p:transition spd="med" advClick="0" advTm="5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0FBCF51-1DAD-43E2-B19D-8749F05094F9}" type="datetimeFigureOut">
              <a:rPr lang="en-US">
                <a:solidFill>
                  <a:prstClr val="black">
                    <a:tint val="75000"/>
                  </a:prstClr>
                </a:solidFill>
              </a:rPr>
              <a:pPr>
                <a:defRPr/>
              </a:pPr>
              <a:t>8/7/2013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1280106-3F49-45FF-AEB7-F7CDEDB7A05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0" r:id="rId1"/>
  </p:sldLayoutIdLst>
  <p:transition advClick="0" advTm="500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F8DFED1A-EB63-4225-98A3-8F40D6416765}" type="datetimeFigureOut">
              <a:rPr lang="en-US"/>
              <a:pPr>
                <a:defRPr/>
              </a:pPr>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D891A50A-0EC2-4E07-AC5D-7093CE9DF2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82" r:id="rId2"/>
  </p:sldLayoutIdLst>
  <p:transition spd="med" advClick="0" advTm="5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A33FC1CE-C397-42A8-9097-4C225814F4E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57" r:id="rId1"/>
  </p:sldLayoutIdLst>
  <p:transition spd="med" advClick="0"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34" charset="0"/>
              </a:defRPr>
            </a:lvl1pPr>
          </a:lstStyle>
          <a:p>
            <a:fld id="{F94DEC17-1646-49A7-8DD4-41EF8D13AF4F}" type="datetimeFigureOut">
              <a:rPr lang="en-US"/>
              <a:pPr/>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34" charset="0"/>
              </a:defRPr>
            </a:lvl1pPr>
          </a:lstStyle>
          <a:p>
            <a:fld id="{DE537EC4-9D79-427C-B45D-DC4E48AC63F2}"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59" r:id="rId1"/>
    <p:sldLayoutId id="2147483771" r:id="rId2"/>
  </p:sldLayoutIdLst>
  <p:transition spd="med" advClick="0" advTm="500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5"/>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pitchFamily="34" charset="0"/>
            </a:endParaRPr>
          </a:p>
        </p:txBody>
      </p:sp>
      <p:sp>
        <p:nvSpPr>
          <p:cNvPr id="15363" name="Shape 6"/>
          <p:cNvSpPr txBox="1">
            <a:spLocks noGrp="1"/>
          </p:cNvSpPr>
          <p:nvPr>
            <p:ph type="body" idx="1"/>
          </p:nvPr>
        </p:nvSpPr>
        <p:spPr bwMode="auto">
          <a:xfrm>
            <a:off x="457200" y="1600200"/>
            <a:ext cx="8229600" cy="49672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pitchFamily="34" charset="0"/>
            </a:endParaRPr>
          </a:p>
        </p:txBody>
      </p:sp>
    </p:spTree>
  </p:cSld>
  <p:clrMap bg1="lt1" tx1="dk1" bg2="dk2" tx2="lt2" accent1="accent1" accent2="accent2" accent3="accent3" accent4="accent4" accent5="accent5" accent6="accent6" hlink="hlink" folHlink="folHlink"/>
  <p:sldLayoutIdLst>
    <p:sldLayoutId id="2147483750" r:id="rId1"/>
  </p:sldLayoutIdLst>
  <p:transition spd="med" advClick="0" advTm="500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charset="0"/>
          <a:cs typeface="Arial" charset="0"/>
          <a:sym typeface="Arial" pitchFamily="34" charset="0"/>
        </a:defRPr>
      </a:lvl3pPr>
      <a:lvl4pPr algn="l" rtl="0" eaLnBrk="0" fontAlgn="base" hangingPunct="0">
        <a:spcBef>
          <a:spcPct val="0"/>
        </a:spcBef>
        <a:spcAft>
          <a:spcPct val="0"/>
        </a:spcAft>
        <a:defRPr sz="1400">
          <a:solidFill>
            <a:srgbClr val="000000"/>
          </a:solidFill>
          <a:latin typeface="Arial" charset="0"/>
          <a:cs typeface="Arial" charset="0"/>
          <a:sym typeface="Arial" pitchFamily="34" charset="0"/>
        </a:defRPr>
      </a:lvl4pPr>
      <a:lvl5pPr algn="l" rtl="0" eaLnBrk="0" fontAlgn="base" hangingPunct="0">
        <a:spcBef>
          <a:spcPct val="0"/>
        </a:spcBef>
        <a:spcAft>
          <a:spcPct val="0"/>
        </a:spcAft>
        <a:defRPr sz="1400">
          <a:solidFill>
            <a:srgbClr val="000000"/>
          </a:solidFill>
          <a:latin typeface="Arial" charset="0"/>
          <a:cs typeface="Arial" charset="0"/>
          <a:sym typeface="Arial" pitchFamily="34"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38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rgbClr val="FEFAC9"/>
                </a:solidFill>
                <a:latin typeface="+mn-lt"/>
              </a:defRPr>
            </a:lvl1pPr>
          </a:lstStyle>
          <a:p>
            <a:pPr>
              <a:defRPr/>
            </a:pPr>
            <a:fld id="{1FA4DA4B-A5AB-4B1C-BAD9-2825923BCBE7}" type="datetimeFigureOut">
              <a:rPr lang="en-US"/>
              <a:pPr>
                <a:defRPr/>
              </a:pPr>
              <a:t>8/7/2013</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FEFAC9"/>
                </a:solidFill>
                <a:latin typeface="+mn-lt"/>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rgbClr val="FEFAC9"/>
                </a:solidFill>
                <a:latin typeface="+mn-lt"/>
              </a:defRPr>
            </a:lvl1pPr>
          </a:lstStyle>
          <a:p>
            <a:pPr>
              <a:defRPr/>
            </a:pPr>
            <a:fld id="{1EC2D49F-970D-484B-A9CB-BB0AF4277E75}"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61" r:id="rId1"/>
  </p:sldLayoutIdLst>
  <p:transition spd="med" advClick="0" advTm="500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A102E3ED-5786-482F-BE77-E46CF8C005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Lst>
  <p:transition spd="med" advClick="0"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27DEA10-1C6A-478B-B9B5-B8F3D6D611F4}" type="datetimeFigureOut">
              <a:rPr lang="en-US"/>
              <a:pPr>
                <a:defRPr/>
              </a:pPr>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6427D36-400A-4863-89C6-28DFF2AD9D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72" r:id="rId2"/>
  </p:sldLayoutIdLst>
  <p:transition spd="med" advClick="0" advTm="5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www.geolsoc.org.uk/"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historyearthscience.org/"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png"/><Relationship Id="rId2" Type="http://schemas.openxmlformats.org/officeDocument/2006/relationships/image" Target="../media/image35.jpeg"/><Relationship Id="rId1" Type="http://schemas.openxmlformats.org/officeDocument/2006/relationships/slideLayout" Target="../slideLayouts/slideLayout29.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mailto:Brando@museumoftheearth.org" TargetMode="Externa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gif"/><Relationship Id="rId1" Type="http://schemas.openxmlformats.org/officeDocument/2006/relationships/slideLayout" Target="../slideLayouts/slideLayout35.xml"/><Relationship Id="rId5" Type="http://schemas.openxmlformats.org/officeDocument/2006/relationships/image" Target="../media/image68.pn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www.stategeologists.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5.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ubtitle 6"/>
          <p:cNvSpPr>
            <a:spLocks noGrp="1"/>
          </p:cNvSpPr>
          <p:nvPr>
            <p:ph type="subTitle" idx="1"/>
          </p:nvPr>
        </p:nvSpPr>
        <p:spPr/>
        <p:txBody>
          <a:bodyPr/>
          <a:lstStyle/>
          <a:p>
            <a:pPr eaLnBrk="1" hangingPunct="1"/>
            <a:endParaRPr lang="en-US" smtClean="0"/>
          </a:p>
        </p:txBody>
      </p:sp>
      <p:pic>
        <p:nvPicPr>
          <p:cNvPr id="45060" name="Picture 4" descr="AAPG-slide"/>
          <p:cNvPicPr>
            <a:picLocks noChangeAspect="1" noChangeArrowheads="1"/>
          </p:cNvPicPr>
          <p:nvPr/>
        </p:nvPicPr>
        <p:blipFill>
          <a:blip r:embed="rId2" cstate="print"/>
          <a:srcRect/>
          <a:stretch>
            <a:fillRect/>
          </a:stretch>
        </p:blipFill>
        <p:spPr bwMode="auto">
          <a:xfrm>
            <a:off x="762000" y="304800"/>
            <a:ext cx="7626350" cy="6100763"/>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43F544AE-5F33-4110-B87F-59213B12EF66}" type="slidenum">
              <a:rPr lang="en-US"/>
              <a:pPr>
                <a:defRPr/>
              </a:pPr>
              <a:t>10</a:t>
            </a:fld>
            <a:endParaRPr lang="en-US" dirty="0"/>
          </a:p>
        </p:txBody>
      </p:sp>
      <p:pic>
        <p:nvPicPr>
          <p:cNvPr id="5123" name="Picture 2051" descr="gsa logo3_cmyk"/>
          <p:cNvPicPr>
            <a:picLocks noChangeAspect="1" noChangeArrowheads="1"/>
          </p:cNvPicPr>
          <p:nvPr/>
        </p:nvPicPr>
        <p:blipFill>
          <a:blip r:embed="rId2" cstate="print"/>
          <a:srcRect/>
          <a:stretch>
            <a:fillRect/>
          </a:stretch>
        </p:blipFill>
        <p:spPr bwMode="auto">
          <a:xfrm>
            <a:off x="619125" y="381000"/>
            <a:ext cx="1962150" cy="2171700"/>
          </a:xfrm>
          <a:prstGeom prst="rect">
            <a:avLst/>
          </a:prstGeom>
          <a:noFill/>
          <a:ln w="9525">
            <a:noFill/>
            <a:miter lim="800000"/>
            <a:headEnd/>
            <a:tailEnd/>
          </a:ln>
        </p:spPr>
      </p:pic>
      <p:sp>
        <p:nvSpPr>
          <p:cNvPr id="5124" name="Text Box 2052"/>
          <p:cNvSpPr txBox="1">
            <a:spLocks noChangeArrowheads="1"/>
          </p:cNvSpPr>
          <p:nvPr/>
        </p:nvSpPr>
        <p:spPr bwMode="auto">
          <a:xfrm>
            <a:off x="619125" y="5813425"/>
            <a:ext cx="8077200" cy="762000"/>
          </a:xfrm>
          <a:prstGeom prst="rect">
            <a:avLst/>
          </a:prstGeom>
          <a:noFill/>
          <a:ln w="9525">
            <a:noFill/>
            <a:miter lim="800000"/>
            <a:headEnd/>
            <a:tailEnd/>
          </a:ln>
        </p:spPr>
        <p:txBody>
          <a:bodyPr>
            <a:spAutoFit/>
          </a:bodyPr>
          <a:lstStyle/>
          <a:p>
            <a:pPr algn="ctr">
              <a:spcBef>
                <a:spcPct val="50000"/>
              </a:spcBef>
            </a:pPr>
            <a:r>
              <a:rPr lang="en-US" sz="4400">
                <a:latin typeface="Times New Roman" pitchFamily="18" charset="0"/>
              </a:rPr>
              <a:t>Science  -  Stewardship  -  Service</a:t>
            </a:r>
          </a:p>
        </p:txBody>
      </p:sp>
      <p:pic>
        <p:nvPicPr>
          <p:cNvPr id="5125" name="Picture 4"/>
          <p:cNvPicPr>
            <a:picLocks noChangeAspect="1"/>
          </p:cNvPicPr>
          <p:nvPr/>
        </p:nvPicPr>
        <p:blipFill>
          <a:blip r:embed="rId3" cstate="print"/>
          <a:srcRect/>
          <a:stretch>
            <a:fillRect/>
          </a:stretch>
        </p:blipFill>
        <p:spPr bwMode="auto">
          <a:xfrm>
            <a:off x="6705600" y="531813"/>
            <a:ext cx="1990725" cy="1824037"/>
          </a:xfrm>
          <a:prstGeom prst="rect">
            <a:avLst/>
          </a:prstGeom>
          <a:noFill/>
          <a:ln w="9525">
            <a:noFill/>
            <a:miter lim="800000"/>
            <a:headEnd/>
            <a:tailEnd/>
          </a:ln>
        </p:spPr>
      </p:pic>
      <p:sp>
        <p:nvSpPr>
          <p:cNvPr id="3" name="TextBox 2"/>
          <p:cNvSpPr txBox="1"/>
          <p:nvPr/>
        </p:nvSpPr>
        <p:spPr>
          <a:xfrm>
            <a:off x="457200" y="2574925"/>
            <a:ext cx="8570913" cy="3170238"/>
          </a:xfrm>
          <a:prstGeom prst="rect">
            <a:avLst/>
          </a:prstGeom>
          <a:noFill/>
        </p:spPr>
        <p:txBody>
          <a:bodyPr wrap="none">
            <a:spAutoFit/>
          </a:bodyPr>
          <a:lstStyle/>
          <a:p>
            <a:pPr marL="285750" indent="-285750" fontAlgn="auto">
              <a:spcBef>
                <a:spcPts val="0"/>
              </a:spcBef>
              <a:spcAft>
                <a:spcPts val="0"/>
              </a:spcAft>
              <a:buFont typeface="Arial" pitchFamily="34" charset="0"/>
              <a:buChar char="•"/>
              <a:defRPr/>
            </a:pPr>
            <a:r>
              <a:rPr lang="en-US" sz="2000" dirty="0">
                <a:latin typeface="+mn-lt"/>
                <a:cs typeface="+mn-cs"/>
              </a:rPr>
              <a:t>Celebrating the Society’s 125th Anniversary</a:t>
            </a:r>
          </a:p>
          <a:p>
            <a:pPr marL="285750" indent="-285750" fontAlgn="auto">
              <a:spcBef>
                <a:spcPts val="0"/>
              </a:spcBef>
              <a:spcAft>
                <a:spcPts val="0"/>
              </a:spcAft>
              <a:buFont typeface="Arial" pitchFamily="34" charset="0"/>
              <a:buChar char="•"/>
              <a:defRPr/>
            </a:pPr>
            <a:r>
              <a:rPr lang="en-US" sz="2000">
                <a:latin typeface="+mn-lt"/>
                <a:cs typeface="+mn-cs"/>
              </a:rPr>
              <a:t>125</a:t>
            </a:r>
            <a:r>
              <a:rPr lang="en-US" sz="2000" baseline="30000">
                <a:latin typeface="+mn-lt"/>
                <a:cs typeface="+mn-cs"/>
              </a:rPr>
              <a:t>th</a:t>
            </a:r>
            <a:r>
              <a:rPr lang="en-US" sz="2000">
                <a:latin typeface="+mn-lt"/>
                <a:cs typeface="+mn-cs"/>
              </a:rPr>
              <a:t> Anniversary GSA </a:t>
            </a:r>
            <a:r>
              <a:rPr lang="en-US" sz="2000" dirty="0">
                <a:latin typeface="+mn-lt"/>
                <a:cs typeface="+mn-cs"/>
              </a:rPr>
              <a:t>Annual Meeting- 27-39 October 2013 in Denver, CO</a:t>
            </a:r>
          </a:p>
          <a:p>
            <a:pPr marL="285750" indent="-285750" fontAlgn="auto">
              <a:spcBef>
                <a:spcPts val="0"/>
              </a:spcBef>
              <a:spcAft>
                <a:spcPts val="0"/>
              </a:spcAft>
              <a:buFont typeface="Arial" pitchFamily="34" charset="0"/>
              <a:buChar char="•"/>
              <a:defRPr/>
            </a:pPr>
            <a:r>
              <a:rPr lang="en-US" sz="2000" dirty="0">
                <a:latin typeface="+mn-lt"/>
                <a:cs typeface="+mn-cs"/>
              </a:rPr>
              <a:t>Membership Stands at 25,475</a:t>
            </a:r>
          </a:p>
          <a:p>
            <a:pPr marL="285750" indent="-285750" fontAlgn="auto">
              <a:spcBef>
                <a:spcPts val="0"/>
              </a:spcBef>
              <a:spcAft>
                <a:spcPts val="0"/>
              </a:spcAft>
              <a:buFont typeface="Arial" pitchFamily="34" charset="0"/>
              <a:buChar char="•"/>
              <a:defRPr/>
            </a:pPr>
            <a:r>
              <a:rPr lang="en-US" sz="2000" dirty="0">
                <a:latin typeface="+mn-lt"/>
                <a:cs typeface="+mn-cs"/>
              </a:rPr>
              <a:t>66 Associated Societies</a:t>
            </a:r>
          </a:p>
          <a:p>
            <a:pPr marL="285750" indent="-285750" fontAlgn="auto">
              <a:spcBef>
                <a:spcPts val="0"/>
              </a:spcBef>
              <a:spcAft>
                <a:spcPts val="0"/>
              </a:spcAft>
              <a:buFont typeface="Arial" pitchFamily="34" charset="0"/>
              <a:buChar char="•"/>
              <a:defRPr/>
            </a:pPr>
            <a:r>
              <a:rPr lang="en-US" sz="2000" dirty="0">
                <a:latin typeface="+mn-lt"/>
                <a:cs typeface="+mn-cs"/>
              </a:rPr>
              <a:t>Awarded 315 Graduate Student Research Grants for $582,340</a:t>
            </a:r>
          </a:p>
          <a:p>
            <a:pPr marL="285750" indent="-285750" fontAlgn="auto">
              <a:spcBef>
                <a:spcPts val="0"/>
              </a:spcBef>
              <a:spcAft>
                <a:spcPts val="0"/>
              </a:spcAft>
              <a:buFont typeface="Arial" pitchFamily="34" charset="0"/>
              <a:buChar char="•"/>
              <a:defRPr/>
            </a:pPr>
            <a:r>
              <a:rPr lang="en-US" sz="2000" dirty="0">
                <a:latin typeface="+mn-lt"/>
                <a:cs typeface="+mn-cs"/>
              </a:rPr>
              <a:t>“Roof of the World” International Section Meeting in Chengdu, China, </a:t>
            </a:r>
          </a:p>
          <a:p>
            <a:pPr fontAlgn="auto">
              <a:spcBef>
                <a:spcPts val="0"/>
              </a:spcBef>
              <a:spcAft>
                <a:spcPts val="0"/>
              </a:spcAft>
              <a:defRPr/>
            </a:pPr>
            <a:r>
              <a:rPr lang="en-US" sz="2000" dirty="0">
                <a:latin typeface="+mn-lt"/>
                <a:cs typeface="+mn-cs"/>
              </a:rPr>
              <a:t>      17-19 June 2013</a:t>
            </a:r>
          </a:p>
          <a:p>
            <a:pPr marL="285750" indent="-285750" fontAlgn="auto">
              <a:spcBef>
                <a:spcPts val="0"/>
              </a:spcBef>
              <a:spcAft>
                <a:spcPts val="0"/>
              </a:spcAft>
              <a:buFont typeface="Arial" pitchFamily="34" charset="0"/>
              <a:buChar char="•"/>
              <a:defRPr/>
            </a:pPr>
            <a:r>
              <a:rPr lang="en-US" sz="2000" dirty="0">
                <a:latin typeface="+mn-lt"/>
                <a:cs typeface="+mn-cs"/>
              </a:rPr>
              <a:t>Dr. Victor Baker, 2012–2013 Distinguished International Lecturer</a:t>
            </a:r>
          </a:p>
          <a:p>
            <a:pPr marL="285750" indent="-285750" fontAlgn="auto">
              <a:spcBef>
                <a:spcPts val="0"/>
              </a:spcBef>
              <a:spcAft>
                <a:spcPts val="0"/>
              </a:spcAft>
              <a:buFont typeface="Arial" pitchFamily="34" charset="0"/>
              <a:buChar char="•"/>
              <a:defRPr/>
            </a:pPr>
            <a:r>
              <a:rPr lang="en-US" sz="2000" dirty="0">
                <a:latin typeface="+mn-lt"/>
                <a:cs typeface="+mn-cs"/>
              </a:rPr>
              <a:t>Launching “On to the Future” Diversity Initiative to bring 125 diverse, first </a:t>
            </a:r>
          </a:p>
          <a:p>
            <a:pPr fontAlgn="auto">
              <a:spcBef>
                <a:spcPts val="0"/>
              </a:spcBef>
              <a:spcAft>
                <a:spcPts val="0"/>
              </a:spcAft>
              <a:defRPr/>
            </a:pPr>
            <a:r>
              <a:rPr lang="en-US" sz="2000" dirty="0">
                <a:latin typeface="+mn-lt"/>
                <a:cs typeface="+mn-cs"/>
              </a:rPr>
              <a:t>     time students to the GSA Annual Meeting in Denver</a:t>
            </a:r>
          </a:p>
        </p:txBody>
      </p:sp>
    </p:spTree>
  </p:cSld>
  <p:clrMapOvr>
    <a:masterClrMapping/>
  </p:clrMapOvr>
  <p:transition spd="med"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1"/>
          </p:nvPr>
        </p:nvSpPr>
        <p:spPr/>
        <p:txBody>
          <a:bodyPr/>
          <a:lstStyle/>
          <a:p>
            <a:endParaRPr lang="en-GB" sz="2000" smtClean="0"/>
          </a:p>
          <a:p>
            <a:r>
              <a:rPr lang="en-GB" sz="2000" smtClean="0"/>
              <a:t>Gold and Green Open Access policies agreed to ensure full compliance with United Kingdom researcher funder requirements</a:t>
            </a:r>
          </a:p>
          <a:p>
            <a:r>
              <a:rPr lang="en-US" sz="2000" smtClean="0"/>
              <a:t>With others in the geoscience community advised UK government on Earth science in the new National Curriculum for England</a:t>
            </a:r>
          </a:p>
          <a:p>
            <a:r>
              <a:rPr lang="en-US" sz="2000" smtClean="0"/>
              <a:t>January – international two-day conference with AAPG Europe on ‘</a:t>
            </a:r>
            <a:r>
              <a:rPr lang="en-US" sz="2000" i="1" smtClean="0"/>
              <a:t>Carbon Capture and Storage: From Research to Implementation</a:t>
            </a:r>
            <a:r>
              <a:rPr lang="en-US" sz="2000" smtClean="0"/>
              <a:t>’, concluding with a discussion with parliamentarians and government officials on policy implications </a:t>
            </a:r>
          </a:p>
          <a:p>
            <a:r>
              <a:rPr lang="en-US" sz="2000" smtClean="0"/>
              <a:t>A</a:t>
            </a:r>
            <a:r>
              <a:rPr lang="en-GB" sz="2000" smtClean="0"/>
              <a:t>pril - Holocene Climate Change conference which attracted over 120 delegates</a:t>
            </a:r>
          </a:p>
          <a:p>
            <a:r>
              <a:rPr lang="en-GB" sz="2000" smtClean="0"/>
              <a:t>Fabienne Michaud appointed to new post of Library and Information Services Manager</a:t>
            </a:r>
          </a:p>
          <a:p>
            <a:pPr>
              <a:buFont typeface="Arial" charset="0"/>
              <a:buNone/>
            </a:pPr>
            <a:endParaRPr lang="en-GB" sz="2000" smtClean="0"/>
          </a:p>
          <a:p>
            <a:endParaRPr lang="en-US" sz="2000" smtClean="0"/>
          </a:p>
          <a:p>
            <a:endParaRPr lang="en-GB" sz="2000" smtClean="0"/>
          </a:p>
        </p:txBody>
      </p:sp>
      <p:pic>
        <p:nvPicPr>
          <p:cNvPr id="2052" name="Picture 3" descr="banner_1_2.jpg"/>
          <p:cNvPicPr>
            <a:picLocks noChangeAspect="1"/>
          </p:cNvPicPr>
          <p:nvPr/>
        </p:nvPicPr>
        <p:blipFill>
          <a:blip r:embed="rId2" cstate="print"/>
          <a:srcRect/>
          <a:stretch>
            <a:fillRect/>
          </a:stretch>
        </p:blipFill>
        <p:spPr bwMode="auto">
          <a:xfrm>
            <a:off x="0" y="0"/>
            <a:ext cx="9144000" cy="1366838"/>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GB" sz="1800" dirty="0" smtClean="0">
                <a:hlinkClick r:id="rId3"/>
              </a:rPr>
              <a:t>www.geolsoc.org.uk</a:t>
            </a:r>
            <a:r>
              <a:rPr lang="en-GB" sz="1800" dirty="0" smtClean="0"/>
              <a:t> </a:t>
            </a:r>
            <a:endParaRPr lang="en-GB" sz="1800" dirty="0"/>
          </a:p>
        </p:txBody>
      </p:sp>
    </p:spTree>
  </p:cSld>
  <p:clrMapOvr>
    <a:masterClrMapping/>
  </p:clrMapOvr>
  <p:transition spd="med"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a:xfrm>
            <a:off x="1600200" y="228600"/>
            <a:ext cx="7162800" cy="1295400"/>
          </a:xfrm>
        </p:spPr>
        <p:txBody>
          <a:bodyPr/>
          <a:lstStyle/>
          <a:p>
            <a:r>
              <a:rPr lang="en-US" sz="4000" b="1" dirty="0" smtClean="0">
                <a:solidFill>
                  <a:srgbClr val="0033CC"/>
                </a:solidFill>
              </a:rPr>
              <a:t>Geoscience Information Society</a:t>
            </a:r>
          </a:p>
        </p:txBody>
      </p:sp>
      <p:sp>
        <p:nvSpPr>
          <p:cNvPr id="5" name="Content Placeholder 4"/>
          <p:cNvSpPr>
            <a:spLocks noGrp="1"/>
          </p:cNvSpPr>
          <p:nvPr>
            <p:ph idx="1"/>
          </p:nvPr>
        </p:nvSpPr>
        <p:spPr>
          <a:xfrm>
            <a:off x="152400" y="1371600"/>
            <a:ext cx="8686800" cy="5257800"/>
          </a:xfrm>
        </p:spPr>
        <p:txBody>
          <a:bodyPr lIns="45720" rIns="45720" rtlCol="0">
            <a:normAutofit fontScale="92500" lnSpcReduction="10000"/>
          </a:bodyPr>
          <a:lstStyle/>
          <a:p>
            <a:pPr fontAlgn="auto">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sz="3500" dirty="0" smtClean="0"/>
              <a:t>Purpose – to manage, preserve, and disseminate geoscience information in cooperation with scientists and other professionals.  </a:t>
            </a:r>
          </a:p>
          <a:p>
            <a:pPr fontAlgn="auto">
              <a:spcAft>
                <a:spcPts val="0"/>
              </a:spcAft>
              <a:buFont typeface="Arial" pitchFamily="34" charset="0"/>
              <a:buChar char="•"/>
              <a:defRPr/>
            </a:pPr>
            <a:r>
              <a:rPr lang="en-US" sz="3500" dirty="0" smtClean="0"/>
              <a:t>Issues of Concern:</a:t>
            </a:r>
          </a:p>
          <a:p>
            <a:pPr lvl="1" fontAlgn="auto">
              <a:spcAft>
                <a:spcPts val="0"/>
              </a:spcAft>
              <a:buFont typeface="Arial" pitchFamily="34" charset="0"/>
              <a:buChar char="•"/>
              <a:defRPr/>
            </a:pPr>
            <a:r>
              <a:rPr lang="en-US" sz="3000" dirty="0" smtClean="0"/>
              <a:t>Educating geoscience information users to effectively locate, assess, use, and manage geoscience literature.</a:t>
            </a:r>
          </a:p>
          <a:p>
            <a:pPr lvl="1" fontAlgn="auto">
              <a:spcAft>
                <a:spcPts val="0"/>
              </a:spcAft>
              <a:buFont typeface="Arial" pitchFamily="34" charset="0"/>
              <a:buChar char="•"/>
              <a:defRPr/>
            </a:pPr>
            <a:r>
              <a:rPr lang="en-US" sz="3000" dirty="0" smtClean="0"/>
              <a:t>Respect for  Intellectual Property through proper citation, collection development and management.</a:t>
            </a:r>
          </a:p>
          <a:p>
            <a:pPr lvl="1" fontAlgn="auto">
              <a:spcAft>
                <a:spcPts val="0"/>
              </a:spcAft>
              <a:buFont typeface="Arial" pitchFamily="34" charset="0"/>
              <a:buChar char="•"/>
              <a:defRPr/>
            </a:pPr>
            <a:r>
              <a:rPr lang="en-US" sz="3000" dirty="0" smtClean="0"/>
              <a:t>Access to publications, information &amp; data.</a:t>
            </a:r>
          </a:p>
          <a:p>
            <a:pPr lvl="1" fontAlgn="auto">
              <a:spcAft>
                <a:spcPts val="0"/>
              </a:spcAft>
              <a:buFont typeface="Arial" pitchFamily="34" charset="0"/>
              <a:buChar char="•"/>
              <a:defRPr/>
            </a:pPr>
            <a:r>
              <a:rPr lang="en-US" sz="3000" dirty="0" smtClean="0"/>
              <a:t>Preservation of information &amp; data.</a:t>
            </a:r>
          </a:p>
          <a:p>
            <a:pPr lvl="1" fontAlgn="auto">
              <a:spcAft>
                <a:spcPts val="0"/>
              </a:spcAft>
              <a:buFont typeface="Arial" pitchFamily="34" charset="0"/>
              <a:buChar char="•"/>
              <a:defRPr/>
            </a:pPr>
            <a:endParaRPr lang="en-US" dirty="0" smtClean="0"/>
          </a:p>
        </p:txBody>
      </p:sp>
      <p:pic>
        <p:nvPicPr>
          <p:cNvPr id="6" name="Picture 5" descr="GSIS Logo.jpg"/>
          <p:cNvPicPr>
            <a:picLocks noChangeAspect="1"/>
          </p:cNvPicPr>
          <p:nvPr/>
        </p:nvPicPr>
        <p:blipFill>
          <a:blip r:embed="rId2" cstate="print"/>
          <a:stretch>
            <a:fillRect/>
          </a:stretch>
        </p:blipFill>
        <p:spPr>
          <a:xfrm>
            <a:off x="152400" y="152400"/>
            <a:ext cx="1426372" cy="1421489"/>
          </a:xfrm>
          <a:prstGeom prst="rect">
            <a:avLst/>
          </a:prstGeom>
        </p:spPr>
      </p:pic>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1752600"/>
            <a:ext cx="6400800" cy="1752600"/>
          </a:xfrm>
        </p:spPr>
        <p:txBody>
          <a:bodyPr>
            <a:normAutofit fontScale="85000" lnSpcReduction="10000"/>
          </a:bodyPr>
          <a:lstStyle/>
          <a:p>
            <a:pPr marL="342900" indent="-342900" algn="l" eaLnBrk="1" fontAlgn="auto" hangingPunct="1">
              <a:spcAft>
                <a:spcPts val="0"/>
              </a:spcAft>
              <a:buFont typeface="Arial" pitchFamily="34" charset="0"/>
              <a:buChar char="•"/>
              <a:defRPr/>
            </a:pPr>
            <a:r>
              <a:rPr lang="en-US" sz="2400" dirty="0" smtClean="0"/>
              <a:t>Founded in 1982</a:t>
            </a:r>
          </a:p>
          <a:p>
            <a:pPr marL="342900" indent="-342900" algn="l" eaLnBrk="1" fontAlgn="auto" hangingPunct="1">
              <a:spcAft>
                <a:spcPts val="0"/>
              </a:spcAft>
              <a:buFont typeface="Arial" pitchFamily="34" charset="0"/>
              <a:buChar char="•"/>
              <a:defRPr/>
            </a:pPr>
            <a:r>
              <a:rPr lang="en-US" sz="2400" dirty="0" smtClean="0"/>
              <a:t>Publishes </a:t>
            </a:r>
            <a:r>
              <a:rPr lang="en-US" sz="2400" u="sng" dirty="0" smtClean="0"/>
              <a:t>Earth Sciences History</a:t>
            </a:r>
            <a:r>
              <a:rPr lang="en-US" sz="2400" dirty="0" smtClean="0"/>
              <a:t>, now in its 31</a:t>
            </a:r>
            <a:r>
              <a:rPr lang="en-US" sz="2400" baseline="30000" dirty="0" smtClean="0"/>
              <a:t>st</a:t>
            </a:r>
            <a:r>
              <a:rPr lang="en-US" sz="2400" dirty="0" smtClean="0"/>
              <a:t> year</a:t>
            </a:r>
          </a:p>
          <a:p>
            <a:pPr marL="342900" indent="-342900" algn="l" eaLnBrk="1" fontAlgn="auto" hangingPunct="1">
              <a:spcAft>
                <a:spcPts val="0"/>
              </a:spcAft>
              <a:buFont typeface="Arial" pitchFamily="34" charset="0"/>
              <a:buChar char="•"/>
              <a:defRPr/>
            </a:pPr>
            <a:r>
              <a:rPr lang="en-US" sz="2400" dirty="0" smtClean="0"/>
              <a:t>Cooperates with GSA History and Philosophy of Geology Division and with INHIGEO</a:t>
            </a:r>
            <a:endParaRPr lang="en-US" sz="2400" dirty="0"/>
          </a:p>
        </p:txBody>
      </p:sp>
      <p:sp>
        <p:nvSpPr>
          <p:cNvPr id="2" name="Title 1"/>
          <p:cNvSpPr>
            <a:spLocks noGrp="1"/>
          </p:cNvSpPr>
          <p:nvPr>
            <p:ph type="ctrTitle"/>
          </p:nvPr>
        </p:nvSpPr>
        <p:spPr>
          <a:xfrm>
            <a:off x="609600" y="228600"/>
            <a:ext cx="7772400" cy="1470025"/>
          </a:xfrm>
        </p:spPr>
        <p:txBody>
          <a:bodyPr/>
          <a:lstStyle/>
          <a:p>
            <a:pPr eaLnBrk="1" fontAlgn="auto" hangingPunct="1">
              <a:spcAft>
                <a:spcPts val="0"/>
              </a:spcAft>
              <a:defRPr/>
            </a:pPr>
            <a:r>
              <a:rPr sz="4000" smtClean="0"/>
              <a:t>History of the Earth Sciences Society</a:t>
            </a:r>
            <a:br>
              <a:rPr sz="4000" smtClean="0"/>
            </a:br>
            <a:r>
              <a:rPr sz="3500">
                <a:hlinkClick r:id="rId2"/>
              </a:rPr>
              <a:t>http://</a:t>
            </a:r>
            <a:r>
              <a:rPr sz="3500" smtClean="0">
                <a:hlinkClick r:id="rId2"/>
              </a:rPr>
              <a:t>www.historyearthscience.org</a:t>
            </a:r>
            <a:r>
              <a:rPr sz="4000"/>
              <a:t> </a:t>
            </a:r>
          </a:p>
        </p:txBody>
      </p:sp>
      <p:pic>
        <p:nvPicPr>
          <p:cNvPr id="61444" name="Picture 3"/>
          <p:cNvPicPr>
            <a:picLocks noChangeAspect="1"/>
          </p:cNvPicPr>
          <p:nvPr/>
        </p:nvPicPr>
        <p:blipFill>
          <a:blip r:embed="rId3" cstate="print"/>
          <a:srcRect/>
          <a:stretch>
            <a:fillRect/>
          </a:stretch>
        </p:blipFill>
        <p:spPr bwMode="auto">
          <a:xfrm>
            <a:off x="2895600" y="3754438"/>
            <a:ext cx="3276600" cy="2673350"/>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08175" y="333375"/>
            <a:ext cx="7235825" cy="1270000"/>
          </a:xfrm>
          <a:prstGeom prst="rect">
            <a:avLst/>
          </a:prstGeom>
          <a:noFill/>
          <a:ln w="9525">
            <a:noFill/>
            <a:miter lim="800000"/>
            <a:headEnd/>
            <a:tailEnd/>
          </a:ln>
        </p:spPr>
        <p:txBody>
          <a:bodyPr>
            <a:spAutoFit/>
          </a:bodyPr>
          <a:lstStyle/>
          <a:p>
            <a:pPr>
              <a:lnSpc>
                <a:spcPct val="60000"/>
              </a:lnSpc>
              <a:spcBef>
                <a:spcPct val="50000"/>
              </a:spcBef>
            </a:pPr>
            <a:r>
              <a:rPr lang="en-GB" sz="2600">
                <a:solidFill>
                  <a:srgbClr val="333399"/>
                </a:solidFill>
                <a:latin typeface="Impact" pitchFamily="34" charset="0"/>
              </a:rPr>
              <a:t>INTERNATIONAL ASSOCIATION OF HYDROGEOLOGISTS</a:t>
            </a:r>
          </a:p>
          <a:p>
            <a:pPr>
              <a:lnSpc>
                <a:spcPct val="60000"/>
              </a:lnSpc>
              <a:spcBef>
                <a:spcPct val="50000"/>
              </a:spcBef>
            </a:pPr>
            <a:r>
              <a:rPr lang="en-GB" sz="2800" i="1">
                <a:solidFill>
                  <a:srgbClr val="333399"/>
                </a:solidFill>
                <a:latin typeface="Impact" pitchFamily="34" charset="0"/>
              </a:rPr>
              <a:t>the worldwide groundwater organisation</a:t>
            </a:r>
          </a:p>
          <a:p>
            <a:pPr>
              <a:lnSpc>
                <a:spcPct val="60000"/>
              </a:lnSpc>
              <a:spcBef>
                <a:spcPct val="50000"/>
              </a:spcBef>
            </a:pPr>
            <a:endParaRPr lang="en-US" sz="2800" i="1">
              <a:solidFill>
                <a:srgbClr val="333399"/>
              </a:solidFill>
              <a:latin typeface="Impact" pitchFamily="34" charset="0"/>
            </a:endParaRPr>
          </a:p>
        </p:txBody>
      </p:sp>
      <p:sp>
        <p:nvSpPr>
          <p:cNvPr id="9219" name="Rectangle 3"/>
          <p:cNvSpPr>
            <a:spLocks noGrp="1" noChangeArrowheads="1"/>
          </p:cNvSpPr>
          <p:nvPr>
            <p:ph type="body" sz="half" idx="1"/>
          </p:nvPr>
        </p:nvSpPr>
        <p:spPr>
          <a:xfrm>
            <a:off x="107950" y="1916113"/>
            <a:ext cx="7777163" cy="3313112"/>
          </a:xfrm>
        </p:spPr>
        <p:txBody>
          <a:bodyPr/>
          <a:lstStyle/>
          <a:p>
            <a:pPr marL="447675" indent="-269875" eaLnBrk="1" hangingPunct="1">
              <a:spcAft>
                <a:spcPct val="20000"/>
              </a:spcAft>
              <a:buSzPct val="130000"/>
              <a:defRPr/>
            </a:pPr>
            <a:r>
              <a:rPr lang="en-US" sz="1800" b="1" dirty="0">
                <a:solidFill>
                  <a:srgbClr val="333399"/>
                </a:solidFill>
              </a:rPr>
              <a:t>founded in 1956, </a:t>
            </a:r>
            <a:r>
              <a:rPr lang="en-GB" sz="1800" b="1" dirty="0">
                <a:solidFill>
                  <a:srgbClr val="333399"/>
                </a:solidFill>
              </a:rPr>
              <a:t>now 3900 members in 140 countries</a:t>
            </a:r>
          </a:p>
          <a:p>
            <a:pPr marL="447675" indent="-269875" eaLnBrk="1" hangingPunct="1">
              <a:spcAft>
                <a:spcPct val="20000"/>
              </a:spcAft>
              <a:buSzPct val="130000"/>
              <a:defRPr/>
            </a:pPr>
            <a:r>
              <a:rPr lang="en-GB" sz="1800" b="1" dirty="0">
                <a:solidFill>
                  <a:srgbClr val="333399"/>
                </a:solidFill>
              </a:rPr>
              <a:t>39 Congresses – 2012 </a:t>
            </a:r>
            <a:r>
              <a:rPr lang="en-GB" sz="1800" b="1" dirty="0" smtClean="0">
                <a:solidFill>
                  <a:srgbClr val="333399"/>
                </a:solidFill>
              </a:rPr>
              <a:t>Niagara Falls; 2013 Perth </a:t>
            </a:r>
            <a:endParaRPr lang="en-GB" sz="1800" b="1" dirty="0">
              <a:solidFill>
                <a:srgbClr val="333399"/>
              </a:solidFill>
            </a:endParaRPr>
          </a:p>
          <a:p>
            <a:pPr marL="447675" indent="-269875" eaLnBrk="1" hangingPunct="1">
              <a:spcAft>
                <a:spcPct val="20000"/>
              </a:spcAft>
              <a:buSzPct val="130000"/>
              <a:defRPr/>
            </a:pPr>
            <a:r>
              <a:rPr lang="en-GB" sz="1800" b="1" dirty="0">
                <a:solidFill>
                  <a:srgbClr val="333399"/>
                </a:solidFill>
              </a:rPr>
              <a:t>40 National </a:t>
            </a:r>
            <a:r>
              <a:rPr lang="en-GB" sz="1800" b="1" dirty="0" smtClean="0">
                <a:solidFill>
                  <a:srgbClr val="333399"/>
                </a:solidFill>
              </a:rPr>
              <a:t>Chapters </a:t>
            </a:r>
            <a:r>
              <a:rPr lang="en-GB" sz="1800" b="1" dirty="0">
                <a:solidFill>
                  <a:srgbClr val="333399"/>
                </a:solidFill>
              </a:rPr>
              <a:t>– more being formed</a:t>
            </a:r>
          </a:p>
          <a:p>
            <a:pPr marL="447675" indent="-269875" eaLnBrk="1" hangingPunct="1">
              <a:spcAft>
                <a:spcPct val="20000"/>
              </a:spcAft>
              <a:buSzPct val="130000"/>
              <a:defRPr/>
            </a:pPr>
            <a:r>
              <a:rPr lang="en-GB" sz="1800" b="1" dirty="0">
                <a:solidFill>
                  <a:srgbClr val="333399"/>
                </a:solidFill>
              </a:rPr>
              <a:t>rejuvenated scientific commissions                                                and networks</a:t>
            </a:r>
          </a:p>
          <a:p>
            <a:pPr marL="447675" indent="-269875" eaLnBrk="1" hangingPunct="1">
              <a:spcAft>
                <a:spcPct val="20000"/>
              </a:spcAft>
              <a:buSzPct val="130000"/>
              <a:defRPr/>
            </a:pPr>
            <a:r>
              <a:rPr lang="en-GB" sz="1800" b="1" dirty="0">
                <a:solidFill>
                  <a:srgbClr val="333399"/>
                </a:solidFill>
              </a:rPr>
              <a:t>high quality Hydrogeology Journal published</a:t>
            </a:r>
          </a:p>
          <a:p>
            <a:pPr marL="447675" indent="-269875" eaLnBrk="1" hangingPunct="1">
              <a:spcAft>
                <a:spcPct val="20000"/>
              </a:spcAft>
              <a:buSzPct val="130000"/>
              <a:defRPr/>
            </a:pPr>
            <a:r>
              <a:rPr lang="en-GB" sz="1800" b="1" dirty="0">
                <a:solidFill>
                  <a:srgbClr val="333399"/>
                </a:solidFill>
              </a:rPr>
              <a:t>active early career network and mentoring                              scheme being developed</a:t>
            </a:r>
          </a:p>
          <a:p>
            <a:pPr marL="727075" indent="-374650" eaLnBrk="1" hangingPunct="1">
              <a:spcAft>
                <a:spcPct val="20000"/>
              </a:spcAft>
              <a:buSzPct val="130000"/>
              <a:buFontTx/>
              <a:buNone/>
              <a:defRPr/>
            </a:pPr>
            <a:endParaRPr lang="en-GB" sz="1800" b="1" i="1" dirty="0">
              <a:solidFill>
                <a:srgbClr val="000066"/>
              </a:solidFill>
            </a:endParaRPr>
          </a:p>
          <a:p>
            <a:pPr marL="727075" indent="-374650" algn="ctr" eaLnBrk="1" hangingPunct="1">
              <a:lnSpc>
                <a:spcPct val="80000"/>
              </a:lnSpc>
              <a:spcBef>
                <a:spcPct val="0"/>
              </a:spcBef>
              <a:spcAft>
                <a:spcPct val="20000"/>
              </a:spcAft>
              <a:buSzPct val="130000"/>
              <a:buFontTx/>
              <a:buNone/>
              <a:defRPr/>
            </a:pPr>
            <a:r>
              <a:rPr lang="en-GB" sz="1800" b="1" i="1" dirty="0">
                <a:solidFill>
                  <a:srgbClr val="000066"/>
                </a:solidFill>
              </a:rPr>
              <a:t>We are now a worldwide professional community, </a:t>
            </a:r>
            <a:r>
              <a:rPr lang="en-GB" sz="1800" b="1" i="1" dirty="0" smtClean="0">
                <a:solidFill>
                  <a:srgbClr val="000066"/>
                </a:solidFill>
              </a:rPr>
              <a:t>a </a:t>
            </a:r>
            <a:r>
              <a:rPr lang="en-GB" sz="1800" b="1" i="1" dirty="0">
                <a:solidFill>
                  <a:srgbClr val="000066"/>
                </a:solidFill>
              </a:rPr>
              <a:t>scientific forum and publisher, </a:t>
            </a:r>
            <a:r>
              <a:rPr lang="en-GB" sz="1800" b="1" i="1" dirty="0" smtClean="0">
                <a:solidFill>
                  <a:srgbClr val="000066"/>
                </a:solidFill>
              </a:rPr>
              <a:t>and </a:t>
            </a:r>
            <a:r>
              <a:rPr lang="en-GB" sz="1800" b="1" i="1" dirty="0">
                <a:solidFill>
                  <a:srgbClr val="000066"/>
                </a:solidFill>
              </a:rPr>
              <a:t>an advocate for groundwater                </a:t>
            </a:r>
          </a:p>
          <a:p>
            <a:pPr marL="727075" indent="-374650" eaLnBrk="1" hangingPunct="1">
              <a:lnSpc>
                <a:spcPct val="120000"/>
              </a:lnSpc>
              <a:buFontTx/>
              <a:buNone/>
              <a:defRPr/>
            </a:pPr>
            <a:endParaRPr lang="en-US" sz="1800" i="1" dirty="0">
              <a:solidFill>
                <a:srgbClr val="333399"/>
              </a:solidFill>
            </a:endParaRPr>
          </a:p>
          <a:p>
            <a:pPr marL="727075" indent="-374650" eaLnBrk="1" hangingPunct="1">
              <a:lnSpc>
                <a:spcPct val="80000"/>
              </a:lnSpc>
              <a:spcAft>
                <a:spcPct val="20000"/>
              </a:spcAft>
              <a:buFontTx/>
              <a:buNone/>
              <a:defRPr/>
            </a:pPr>
            <a:endParaRPr lang="en-US" sz="1800" dirty="0">
              <a:solidFill>
                <a:srgbClr val="333399"/>
              </a:solidFill>
              <a:latin typeface="Tahoma" pitchFamily="34" charset="0"/>
            </a:endParaRPr>
          </a:p>
        </p:txBody>
      </p:sp>
      <p:grpSp>
        <p:nvGrpSpPr>
          <p:cNvPr id="62468" name="Group 4"/>
          <p:cNvGrpSpPr>
            <a:grpSpLocks/>
          </p:cNvGrpSpPr>
          <p:nvPr/>
        </p:nvGrpSpPr>
        <p:grpSpPr bwMode="auto">
          <a:xfrm>
            <a:off x="0" y="5949950"/>
            <a:ext cx="9144000" cy="908050"/>
            <a:chOff x="0" y="3748"/>
            <a:chExt cx="5760" cy="572"/>
          </a:xfrm>
        </p:grpSpPr>
        <p:grpSp>
          <p:nvGrpSpPr>
            <p:cNvPr id="62471" name="Group 5"/>
            <p:cNvGrpSpPr>
              <a:grpSpLocks/>
            </p:cNvGrpSpPr>
            <p:nvPr/>
          </p:nvGrpSpPr>
          <p:grpSpPr bwMode="auto">
            <a:xfrm>
              <a:off x="0" y="3748"/>
              <a:ext cx="5760" cy="572"/>
              <a:chOff x="0" y="3748"/>
              <a:chExt cx="5760" cy="572"/>
            </a:xfrm>
          </p:grpSpPr>
          <p:sp>
            <p:nvSpPr>
              <p:cNvPr id="62473" name="Rectangle 6"/>
              <p:cNvSpPr>
                <a:spLocks noChangeArrowheads="1"/>
              </p:cNvSpPr>
              <p:nvPr/>
            </p:nvSpPr>
            <p:spPr bwMode="auto">
              <a:xfrm>
                <a:off x="0" y="3748"/>
                <a:ext cx="5760" cy="572"/>
              </a:xfrm>
              <a:prstGeom prst="rect">
                <a:avLst/>
              </a:prstGeom>
              <a:solidFill>
                <a:srgbClr val="333399"/>
              </a:solidFill>
              <a:ln w="9525">
                <a:noFill/>
                <a:miter lim="800000"/>
                <a:headEnd/>
                <a:tailEnd/>
              </a:ln>
            </p:spPr>
            <p:txBody>
              <a:bodyPr wrap="none" anchor="ctr"/>
              <a:lstStyle/>
              <a:p>
                <a:pPr algn="ctr"/>
                <a:endParaRPr lang="en-US" sz="2400">
                  <a:solidFill>
                    <a:srgbClr val="000066"/>
                  </a:solidFill>
                  <a:latin typeface="Times New Roman" pitchFamily="18" charset="0"/>
                </a:endParaRPr>
              </a:p>
            </p:txBody>
          </p:sp>
          <p:sp>
            <p:nvSpPr>
              <p:cNvPr id="62474" name="Text Box 7"/>
              <p:cNvSpPr txBox="1">
                <a:spLocks noChangeArrowheads="1"/>
              </p:cNvSpPr>
              <p:nvPr/>
            </p:nvSpPr>
            <p:spPr bwMode="auto">
              <a:xfrm>
                <a:off x="1882" y="3838"/>
                <a:ext cx="1134" cy="404"/>
              </a:xfrm>
              <a:prstGeom prst="rect">
                <a:avLst/>
              </a:prstGeom>
              <a:noFill/>
              <a:ln w="9525">
                <a:noFill/>
                <a:miter lim="800000"/>
                <a:headEnd/>
                <a:tailEnd/>
              </a:ln>
            </p:spPr>
            <p:txBody>
              <a:bodyPr>
                <a:spAutoFit/>
              </a:bodyPr>
              <a:lstStyle/>
              <a:p>
                <a:r>
                  <a:rPr lang="en-US" b="1">
                    <a:solidFill>
                      <a:srgbClr val="FFFFFF"/>
                    </a:solidFill>
                  </a:rPr>
                  <a:t>UNESCO-IHP Partner</a:t>
                </a:r>
              </a:p>
            </p:txBody>
          </p:sp>
          <p:sp>
            <p:nvSpPr>
              <p:cNvPr id="62475" name="Text Box 8"/>
              <p:cNvSpPr txBox="1">
                <a:spLocks noChangeArrowheads="1"/>
              </p:cNvSpPr>
              <p:nvPr/>
            </p:nvSpPr>
            <p:spPr bwMode="auto">
              <a:xfrm>
                <a:off x="612" y="3838"/>
                <a:ext cx="829" cy="404"/>
              </a:xfrm>
              <a:prstGeom prst="rect">
                <a:avLst/>
              </a:prstGeom>
              <a:noFill/>
              <a:ln w="9525">
                <a:noFill/>
                <a:miter lim="800000"/>
                <a:headEnd/>
                <a:tailEnd/>
              </a:ln>
            </p:spPr>
            <p:txBody>
              <a:bodyPr>
                <a:spAutoFit/>
              </a:bodyPr>
              <a:lstStyle/>
              <a:p>
                <a:r>
                  <a:rPr lang="en-US" b="1">
                    <a:solidFill>
                      <a:srgbClr val="FFFFFF"/>
                    </a:solidFill>
                  </a:rPr>
                  <a:t>IUGS Affiliate</a:t>
                </a:r>
              </a:p>
            </p:txBody>
          </p:sp>
          <p:sp>
            <p:nvSpPr>
              <p:cNvPr id="62476" name="Text Box 9"/>
              <p:cNvSpPr txBox="1">
                <a:spLocks noChangeArrowheads="1"/>
              </p:cNvSpPr>
              <p:nvPr/>
            </p:nvSpPr>
            <p:spPr bwMode="auto">
              <a:xfrm>
                <a:off x="5034" y="3838"/>
                <a:ext cx="726" cy="404"/>
              </a:xfrm>
              <a:prstGeom prst="rect">
                <a:avLst/>
              </a:prstGeom>
              <a:noFill/>
              <a:ln w="9525">
                <a:noFill/>
                <a:miter lim="800000"/>
                <a:headEnd/>
                <a:tailEnd/>
              </a:ln>
            </p:spPr>
            <p:txBody>
              <a:bodyPr>
                <a:spAutoFit/>
              </a:bodyPr>
              <a:lstStyle/>
              <a:p>
                <a:r>
                  <a:rPr lang="en-US" b="1">
                    <a:solidFill>
                      <a:srgbClr val="FFFFFF"/>
                    </a:solidFill>
                  </a:rPr>
                  <a:t>GWP</a:t>
                </a:r>
              </a:p>
              <a:p>
                <a:r>
                  <a:rPr lang="en-US" b="1">
                    <a:solidFill>
                      <a:srgbClr val="FFFFFF"/>
                    </a:solidFill>
                  </a:rPr>
                  <a:t>Member</a:t>
                </a:r>
              </a:p>
            </p:txBody>
          </p:sp>
          <p:pic>
            <p:nvPicPr>
              <p:cNvPr id="62477" name="Picture 10" descr="GWP w blue bkgd"/>
              <p:cNvPicPr>
                <a:picLocks noChangeAspect="1" noChangeArrowheads="1"/>
              </p:cNvPicPr>
              <p:nvPr/>
            </p:nvPicPr>
            <p:blipFill>
              <a:blip r:embed="rId3" cstate="print"/>
              <a:srcRect/>
              <a:stretch>
                <a:fillRect/>
              </a:stretch>
            </p:blipFill>
            <p:spPr bwMode="auto">
              <a:xfrm>
                <a:off x="4287" y="3884"/>
                <a:ext cx="680" cy="374"/>
              </a:xfrm>
              <a:prstGeom prst="rect">
                <a:avLst/>
              </a:prstGeom>
              <a:noFill/>
              <a:ln w="9525">
                <a:noFill/>
                <a:miter lim="800000"/>
                <a:headEnd/>
                <a:tailEnd/>
              </a:ln>
            </p:spPr>
          </p:pic>
          <p:pic>
            <p:nvPicPr>
              <p:cNvPr id="62478" name="Picture 11" descr="logoWWCEN_vertical_color blue bkgd"/>
              <p:cNvPicPr>
                <a:picLocks noChangeAspect="1" noChangeArrowheads="1"/>
              </p:cNvPicPr>
              <p:nvPr/>
            </p:nvPicPr>
            <p:blipFill>
              <a:blip r:embed="rId4" cstate="print"/>
              <a:srcRect/>
              <a:stretch>
                <a:fillRect/>
              </a:stretch>
            </p:blipFill>
            <p:spPr bwMode="auto">
              <a:xfrm>
                <a:off x="3061" y="3821"/>
                <a:ext cx="363" cy="499"/>
              </a:xfrm>
              <a:prstGeom prst="rect">
                <a:avLst/>
              </a:prstGeom>
              <a:noFill/>
              <a:ln w="9525">
                <a:noFill/>
                <a:miter lim="800000"/>
                <a:headEnd/>
                <a:tailEnd/>
              </a:ln>
            </p:spPr>
          </p:pic>
          <p:pic>
            <p:nvPicPr>
              <p:cNvPr id="62479" name="Picture 12" descr="IHP w blue bkgd"/>
              <p:cNvPicPr>
                <a:picLocks noChangeAspect="1" noChangeArrowheads="1"/>
              </p:cNvPicPr>
              <p:nvPr/>
            </p:nvPicPr>
            <p:blipFill>
              <a:blip r:embed="rId5" cstate="print"/>
              <a:srcRect/>
              <a:stretch>
                <a:fillRect/>
              </a:stretch>
            </p:blipFill>
            <p:spPr bwMode="auto">
              <a:xfrm>
                <a:off x="1383" y="3821"/>
                <a:ext cx="479" cy="499"/>
              </a:xfrm>
              <a:prstGeom prst="rect">
                <a:avLst/>
              </a:prstGeom>
              <a:noFill/>
              <a:ln w="9525">
                <a:noFill/>
                <a:miter lim="800000"/>
                <a:headEnd/>
                <a:tailEnd/>
              </a:ln>
            </p:spPr>
          </p:pic>
          <p:pic>
            <p:nvPicPr>
              <p:cNvPr id="62480" name="Picture 13" descr="IUGS_PMS286_PC"/>
              <p:cNvPicPr>
                <a:picLocks noChangeAspect="1" noChangeArrowheads="1"/>
              </p:cNvPicPr>
              <p:nvPr/>
            </p:nvPicPr>
            <p:blipFill>
              <a:blip r:embed="rId6" cstate="print"/>
              <a:srcRect/>
              <a:stretch>
                <a:fillRect/>
              </a:stretch>
            </p:blipFill>
            <p:spPr bwMode="auto">
              <a:xfrm>
                <a:off x="0" y="3821"/>
                <a:ext cx="623" cy="499"/>
              </a:xfrm>
              <a:prstGeom prst="rect">
                <a:avLst/>
              </a:prstGeom>
              <a:noFill/>
              <a:ln w="9525">
                <a:noFill/>
                <a:miter lim="800000"/>
                <a:headEnd/>
                <a:tailEnd/>
              </a:ln>
            </p:spPr>
          </p:pic>
        </p:grpSp>
        <p:sp>
          <p:nvSpPr>
            <p:cNvPr id="62472" name="Text Box 14"/>
            <p:cNvSpPr txBox="1">
              <a:spLocks noChangeArrowheads="1"/>
            </p:cNvSpPr>
            <p:nvPr/>
          </p:nvSpPr>
          <p:spPr bwMode="auto">
            <a:xfrm>
              <a:off x="3424" y="3838"/>
              <a:ext cx="1134" cy="404"/>
            </a:xfrm>
            <a:prstGeom prst="rect">
              <a:avLst/>
            </a:prstGeom>
            <a:noFill/>
            <a:ln w="9525">
              <a:noFill/>
              <a:miter lim="800000"/>
              <a:headEnd/>
              <a:tailEnd/>
            </a:ln>
          </p:spPr>
          <p:txBody>
            <a:bodyPr>
              <a:spAutoFit/>
            </a:bodyPr>
            <a:lstStyle/>
            <a:p>
              <a:r>
                <a:rPr lang="en-US" b="1">
                  <a:solidFill>
                    <a:srgbClr val="FFFFFF"/>
                  </a:solidFill>
                </a:rPr>
                <a:t>WWC</a:t>
              </a:r>
            </a:p>
            <a:p>
              <a:r>
                <a:rPr lang="en-US" b="1">
                  <a:solidFill>
                    <a:srgbClr val="FFFFFF"/>
                  </a:solidFill>
                </a:rPr>
                <a:t>Member</a:t>
              </a:r>
            </a:p>
          </p:txBody>
        </p:sp>
      </p:grpSp>
      <p:pic>
        <p:nvPicPr>
          <p:cNvPr id="62469" name="Picture 15" descr="banner_for_powerpoint"/>
          <p:cNvPicPr>
            <a:picLocks noChangeAspect="1" noChangeArrowheads="1"/>
          </p:cNvPicPr>
          <p:nvPr/>
        </p:nvPicPr>
        <p:blipFill>
          <a:blip r:embed="rId7" cstate="print"/>
          <a:srcRect/>
          <a:stretch>
            <a:fillRect/>
          </a:stretch>
        </p:blipFill>
        <p:spPr bwMode="auto">
          <a:xfrm>
            <a:off x="0" y="260350"/>
            <a:ext cx="9144000" cy="1381125"/>
          </a:xfrm>
          <a:prstGeom prst="rect">
            <a:avLst/>
          </a:prstGeom>
          <a:noFill/>
          <a:ln w="9525">
            <a:noFill/>
            <a:miter lim="800000"/>
            <a:headEnd/>
            <a:tailEnd/>
          </a:ln>
        </p:spPr>
      </p:pic>
      <p:pic>
        <p:nvPicPr>
          <p:cNvPr id="62470" name="Picture 17" descr="P5010036"/>
          <p:cNvPicPr>
            <a:picLocks noChangeAspect="1" noChangeArrowheads="1"/>
          </p:cNvPicPr>
          <p:nvPr/>
        </p:nvPicPr>
        <p:blipFill>
          <a:blip r:embed="rId8" cstate="print"/>
          <a:srcRect l="10883" r="2158"/>
          <a:stretch>
            <a:fillRect/>
          </a:stretch>
        </p:blipFill>
        <p:spPr bwMode="auto">
          <a:xfrm>
            <a:off x="5940425" y="2276475"/>
            <a:ext cx="3024188" cy="2601913"/>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MSA_EL_v8n4_wat_tur.jpg"/>
          <p:cNvPicPr>
            <a:picLocks noChangeAspect="1"/>
          </p:cNvPicPr>
          <p:nvPr/>
        </p:nvPicPr>
        <p:blipFill>
          <a:blip r:embed="rId2" cstate="print"/>
          <a:srcRect/>
          <a:stretch>
            <a:fillRect/>
          </a:stretch>
        </p:blipFill>
        <p:spPr bwMode="auto">
          <a:xfrm>
            <a:off x="406400" y="350838"/>
            <a:ext cx="1754188" cy="1808162"/>
          </a:xfrm>
          <a:prstGeom prst="rect">
            <a:avLst/>
          </a:prstGeom>
          <a:noFill/>
          <a:ln w="9525">
            <a:noFill/>
            <a:miter lim="800000"/>
            <a:headEnd/>
            <a:tailEnd/>
          </a:ln>
        </p:spPr>
      </p:pic>
      <p:pic>
        <p:nvPicPr>
          <p:cNvPr id="64515" name="Picture 11" descr="Screen shot 2012-09-15 at 7.19.20 PM.jpg"/>
          <p:cNvPicPr>
            <a:picLocks noChangeAspect="1"/>
          </p:cNvPicPr>
          <p:nvPr/>
        </p:nvPicPr>
        <p:blipFill>
          <a:blip r:embed="rId3" cstate="print"/>
          <a:srcRect/>
          <a:stretch>
            <a:fillRect/>
          </a:stretch>
        </p:blipFill>
        <p:spPr bwMode="auto">
          <a:xfrm>
            <a:off x="5251450" y="2463800"/>
            <a:ext cx="1423988" cy="1897063"/>
          </a:xfrm>
          <a:prstGeom prst="rect">
            <a:avLst/>
          </a:prstGeom>
          <a:noFill/>
          <a:ln w="9525">
            <a:noFill/>
            <a:miter lim="800000"/>
            <a:headEnd/>
            <a:tailEnd/>
          </a:ln>
        </p:spPr>
      </p:pic>
      <p:sp>
        <p:nvSpPr>
          <p:cNvPr id="2" name="Title 1"/>
          <p:cNvSpPr>
            <a:spLocks noGrp="1"/>
          </p:cNvSpPr>
          <p:nvPr>
            <p:ph type="ctrTitle"/>
          </p:nvPr>
        </p:nvSpPr>
        <p:spPr>
          <a:xfrm>
            <a:off x="2160588" y="434975"/>
            <a:ext cx="6499225" cy="1724025"/>
          </a:xfrm>
        </p:spPr>
        <p:txBody>
          <a:bodyPr/>
          <a:lstStyle/>
          <a:p>
            <a:pPr fontAlgn="auto">
              <a:spcAft>
                <a:spcPts val="0"/>
              </a:spcAft>
              <a:defRPr/>
            </a:pPr>
            <a:r>
              <a:rPr lang="en-US" sz="5400" b="1" dirty="0" smtClean="0">
                <a:solidFill>
                  <a:schemeClr val="tx1"/>
                </a:solidFill>
                <a:latin typeface="Chalkboard"/>
                <a:cs typeface="Chalkboard"/>
              </a:rPr>
              <a:t>Mineralogical Society of America</a:t>
            </a:r>
            <a:endParaRPr lang="en-US" sz="5400" b="1" dirty="0">
              <a:solidFill>
                <a:schemeClr val="tx1"/>
              </a:solidFill>
              <a:latin typeface="Chalkboard"/>
              <a:cs typeface="Chalkboard"/>
            </a:endParaRPr>
          </a:p>
        </p:txBody>
      </p:sp>
      <p:pic>
        <p:nvPicPr>
          <p:cNvPr id="64517" name="Picture 4" descr="AmMin.jpg"/>
          <p:cNvPicPr>
            <a:picLocks noChangeAspect="1"/>
          </p:cNvPicPr>
          <p:nvPr/>
        </p:nvPicPr>
        <p:blipFill>
          <a:blip r:embed="rId4" cstate="print"/>
          <a:srcRect/>
          <a:stretch>
            <a:fillRect/>
          </a:stretch>
        </p:blipFill>
        <p:spPr bwMode="auto">
          <a:xfrm>
            <a:off x="7040563" y="2463800"/>
            <a:ext cx="1562100" cy="2063750"/>
          </a:xfrm>
          <a:prstGeom prst="rect">
            <a:avLst/>
          </a:prstGeom>
          <a:noFill/>
          <a:ln w="9525">
            <a:noFill/>
            <a:miter lim="800000"/>
            <a:headEnd/>
            <a:tailEnd/>
          </a:ln>
        </p:spPr>
      </p:pic>
      <p:pic>
        <p:nvPicPr>
          <p:cNvPr id="64518" name="Picture 6" descr="ELEM_v8n2w_cover.jpg"/>
          <p:cNvPicPr>
            <a:picLocks noChangeAspect="1"/>
          </p:cNvPicPr>
          <p:nvPr/>
        </p:nvPicPr>
        <p:blipFill>
          <a:blip r:embed="rId5" cstate="print"/>
          <a:srcRect/>
          <a:stretch>
            <a:fillRect/>
          </a:stretch>
        </p:blipFill>
        <p:spPr bwMode="auto">
          <a:xfrm>
            <a:off x="6562725" y="3300413"/>
            <a:ext cx="1463675" cy="1905000"/>
          </a:xfrm>
          <a:prstGeom prst="rect">
            <a:avLst/>
          </a:prstGeom>
          <a:noFill/>
          <a:ln w="9525">
            <a:noFill/>
            <a:miter lim="800000"/>
            <a:headEnd/>
            <a:tailEnd/>
          </a:ln>
        </p:spPr>
      </p:pic>
      <p:pic>
        <p:nvPicPr>
          <p:cNvPr id="64519" name="Picture 7" descr="v74_cvr.jpg"/>
          <p:cNvPicPr>
            <a:picLocks noChangeAspect="1"/>
          </p:cNvPicPr>
          <p:nvPr/>
        </p:nvPicPr>
        <p:blipFill>
          <a:blip r:embed="rId6" cstate="print"/>
          <a:srcRect/>
          <a:stretch>
            <a:fillRect/>
          </a:stretch>
        </p:blipFill>
        <p:spPr bwMode="auto">
          <a:xfrm>
            <a:off x="7267575" y="4038600"/>
            <a:ext cx="1519238" cy="2279650"/>
          </a:xfrm>
          <a:prstGeom prst="rect">
            <a:avLst/>
          </a:prstGeom>
          <a:noFill/>
          <a:ln w="9525">
            <a:noFill/>
            <a:miter lim="800000"/>
            <a:headEnd/>
            <a:tailEnd/>
          </a:ln>
        </p:spPr>
      </p:pic>
      <p:pic>
        <p:nvPicPr>
          <p:cNvPr id="64520" name="Picture 9" descr="logo.jpg"/>
          <p:cNvPicPr>
            <a:picLocks noChangeAspect="1"/>
          </p:cNvPicPr>
          <p:nvPr/>
        </p:nvPicPr>
        <p:blipFill>
          <a:blip r:embed="rId7" cstate="print"/>
          <a:srcRect/>
          <a:stretch>
            <a:fillRect/>
          </a:stretch>
        </p:blipFill>
        <p:spPr bwMode="auto">
          <a:xfrm>
            <a:off x="4506913" y="5986463"/>
            <a:ext cx="2601912" cy="654050"/>
          </a:xfrm>
          <a:prstGeom prst="rect">
            <a:avLst/>
          </a:prstGeom>
          <a:noFill/>
          <a:ln w="9525">
            <a:noFill/>
            <a:miter lim="800000"/>
            <a:headEnd/>
            <a:tailEnd/>
          </a:ln>
        </p:spPr>
      </p:pic>
      <p:pic>
        <p:nvPicPr>
          <p:cNvPr id="64521" name="Picture 10" descr="Screen shot 2012-09-15 at 7.15.40 PM.png"/>
          <p:cNvPicPr>
            <a:picLocks noChangeAspect="1"/>
          </p:cNvPicPr>
          <p:nvPr/>
        </p:nvPicPr>
        <p:blipFill>
          <a:blip r:embed="rId8" cstate="print"/>
          <a:srcRect/>
          <a:stretch>
            <a:fillRect/>
          </a:stretch>
        </p:blipFill>
        <p:spPr bwMode="auto">
          <a:xfrm>
            <a:off x="2611438" y="4081463"/>
            <a:ext cx="2549525" cy="1843087"/>
          </a:xfrm>
          <a:prstGeom prst="rect">
            <a:avLst/>
          </a:prstGeom>
          <a:noFill/>
          <a:ln w="9525">
            <a:noFill/>
            <a:miter lim="800000"/>
            <a:headEnd/>
            <a:tailEnd/>
          </a:ln>
        </p:spPr>
      </p:pic>
      <p:pic>
        <p:nvPicPr>
          <p:cNvPr id="64522" name="Picture 13" descr="DanaMedal_1.jpg"/>
          <p:cNvPicPr>
            <a:picLocks noChangeAspect="1"/>
          </p:cNvPicPr>
          <p:nvPr/>
        </p:nvPicPr>
        <p:blipFill>
          <a:blip r:embed="rId9" cstate="print"/>
          <a:srcRect/>
          <a:stretch>
            <a:fillRect/>
          </a:stretch>
        </p:blipFill>
        <p:spPr bwMode="auto">
          <a:xfrm>
            <a:off x="244475" y="5507038"/>
            <a:ext cx="808038" cy="788987"/>
          </a:xfrm>
          <a:prstGeom prst="rect">
            <a:avLst/>
          </a:prstGeom>
          <a:noFill/>
          <a:ln w="9525">
            <a:noFill/>
            <a:miter lim="800000"/>
            <a:headEnd/>
            <a:tailEnd/>
          </a:ln>
        </p:spPr>
      </p:pic>
      <p:pic>
        <p:nvPicPr>
          <p:cNvPr id="64523" name="Picture 14" descr="MSA Awrd Certificate"/>
          <p:cNvPicPr>
            <a:picLocks noChangeAspect="1"/>
          </p:cNvPicPr>
          <p:nvPr/>
        </p:nvPicPr>
        <p:blipFill>
          <a:blip r:embed="rId10" cstate="print"/>
          <a:srcRect/>
          <a:stretch>
            <a:fillRect/>
          </a:stretch>
        </p:blipFill>
        <p:spPr bwMode="auto">
          <a:xfrm>
            <a:off x="1157288" y="5686425"/>
            <a:ext cx="1320800" cy="954088"/>
          </a:xfrm>
          <a:prstGeom prst="rect">
            <a:avLst/>
          </a:prstGeom>
          <a:noFill/>
          <a:ln w="9525">
            <a:noFill/>
            <a:miter lim="800000"/>
            <a:headEnd/>
            <a:tailEnd/>
          </a:ln>
        </p:spPr>
      </p:pic>
      <p:pic>
        <p:nvPicPr>
          <p:cNvPr id="64524" name="Picture 16" descr="Screen shot 2012-09-15 at 7.37.12 PM.png"/>
          <p:cNvPicPr>
            <a:picLocks noChangeAspect="1"/>
          </p:cNvPicPr>
          <p:nvPr/>
        </p:nvPicPr>
        <p:blipFill>
          <a:blip r:embed="rId11" cstate="print"/>
          <a:srcRect/>
          <a:stretch>
            <a:fillRect/>
          </a:stretch>
        </p:blipFill>
        <p:spPr bwMode="auto">
          <a:xfrm>
            <a:off x="1233488" y="4819650"/>
            <a:ext cx="728662" cy="687388"/>
          </a:xfrm>
          <a:prstGeom prst="rect">
            <a:avLst/>
          </a:prstGeom>
          <a:noFill/>
          <a:ln w="9525">
            <a:noFill/>
            <a:miter lim="800000"/>
            <a:headEnd/>
            <a:tailEnd/>
          </a:ln>
        </p:spPr>
      </p:pic>
      <p:pic>
        <p:nvPicPr>
          <p:cNvPr id="64525" name="Picture 19" descr="56380_argue-men_lg.gif"/>
          <p:cNvPicPr>
            <a:picLocks noChangeAspect="1"/>
          </p:cNvPicPr>
          <p:nvPr/>
        </p:nvPicPr>
        <p:blipFill>
          <a:blip r:embed="rId12" cstate="print"/>
          <a:srcRect/>
          <a:stretch>
            <a:fillRect/>
          </a:stretch>
        </p:blipFill>
        <p:spPr bwMode="auto">
          <a:xfrm>
            <a:off x="519113" y="2355850"/>
            <a:ext cx="3067050" cy="1682750"/>
          </a:xfrm>
          <a:prstGeom prst="rect">
            <a:avLst/>
          </a:prstGeom>
          <a:noFill/>
          <a:ln w="9525">
            <a:noFill/>
            <a:miter lim="800000"/>
            <a:headEnd/>
            <a:tailEnd/>
          </a:ln>
        </p:spPr>
      </p:pic>
      <p:pic>
        <p:nvPicPr>
          <p:cNvPr id="64526" name="Picture 20" descr="Screen shot 2012-09-15 at 7.49.06 PM.jpg"/>
          <p:cNvPicPr>
            <a:picLocks noChangeAspect="1"/>
          </p:cNvPicPr>
          <p:nvPr/>
        </p:nvPicPr>
        <p:blipFill>
          <a:blip r:embed="rId13" cstate="print"/>
          <a:srcRect/>
          <a:stretch>
            <a:fillRect/>
          </a:stretch>
        </p:blipFill>
        <p:spPr bwMode="auto">
          <a:xfrm>
            <a:off x="287338" y="4286250"/>
            <a:ext cx="869950" cy="877888"/>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23"/>
          <p:cNvSpPr>
            <a:spLocks noChangeArrowheads="1"/>
          </p:cNvSpPr>
          <p:nvPr/>
        </p:nvSpPr>
        <p:spPr bwMode="auto">
          <a:xfrm>
            <a:off x="23813" y="63500"/>
            <a:ext cx="9096375" cy="1446213"/>
          </a:xfrm>
          <a:prstGeom prst="rect">
            <a:avLst/>
          </a:prstGeom>
          <a:blipFill dpi="0" rotWithShape="1">
            <a:blip r:embed="rId3" cstate="print"/>
            <a:srcRect/>
            <a:stretch>
              <a:fillRect/>
            </a:stretch>
          </a:blipFill>
          <a:ln w="9525">
            <a:noFill/>
            <a:miter lim="800000"/>
            <a:headEnd/>
            <a:tailEnd/>
          </a:ln>
        </p:spPr>
        <p:txBody>
          <a:bodyPr/>
          <a:lstStyle/>
          <a:p>
            <a:endParaRPr lang="en-US" sz="1400">
              <a:solidFill>
                <a:srgbClr val="000000"/>
              </a:solidFill>
              <a:cs typeface="Arial" pitchFamily="34" charset="0"/>
              <a:sym typeface="Arial" pitchFamily="34" charset="0"/>
            </a:endParaRPr>
          </a:p>
        </p:txBody>
      </p:sp>
      <p:sp>
        <p:nvSpPr>
          <p:cNvPr id="66563" name="Shape 24"/>
          <p:cNvSpPr txBox="1">
            <a:spLocks noChangeArrowheads="1"/>
          </p:cNvSpPr>
          <p:nvPr/>
        </p:nvSpPr>
        <p:spPr bwMode="auto">
          <a:xfrm>
            <a:off x="382588" y="1795463"/>
            <a:ext cx="8283575" cy="4586287"/>
          </a:xfrm>
          <a:prstGeom prst="rect">
            <a:avLst/>
          </a:prstGeom>
          <a:noFill/>
          <a:ln w="9525">
            <a:noFill/>
            <a:miter lim="800000"/>
            <a:headEnd/>
            <a:tailEnd/>
          </a:ln>
        </p:spPr>
        <p:txBody>
          <a:bodyPr lIns="91425" tIns="91425" rIns="91425" bIns="91425">
            <a:spAutoFit/>
          </a:bodyPr>
          <a:lstStyle/>
          <a:p>
            <a:pPr marL="457200" indent="-393700">
              <a:buClr>
                <a:srgbClr val="000000"/>
              </a:buClr>
              <a:buSzPct val="167000"/>
              <a:buFont typeface="Arial" pitchFamily="34" charset="0"/>
              <a:buChar char="•"/>
            </a:pPr>
            <a:r>
              <a:rPr lang="en-US" sz="2600">
                <a:solidFill>
                  <a:srgbClr val="000000"/>
                </a:solidFill>
                <a:cs typeface="Arial" pitchFamily="34" charset="0"/>
                <a:sym typeface="Arial" pitchFamily="34" charset="0"/>
              </a:rPr>
              <a:t>publishes </a:t>
            </a:r>
            <a:r>
              <a:rPr lang="en-US" sz="2600" u="sng">
                <a:solidFill>
                  <a:srgbClr val="000000"/>
                </a:solidFill>
                <a:cs typeface="Arial" pitchFamily="34" charset="0"/>
                <a:sym typeface="Arial" pitchFamily="34" charset="0"/>
              </a:rPr>
              <a:t>The Journal of Geoscience Education</a:t>
            </a:r>
            <a:r>
              <a:rPr lang="en-US" sz="2600">
                <a:solidFill>
                  <a:srgbClr val="000000"/>
                </a:solidFill>
                <a:cs typeface="Arial" pitchFamily="34" charset="0"/>
                <a:sym typeface="Arial" pitchFamily="34" charset="0"/>
              </a:rPr>
              <a:t> &amp;   </a:t>
            </a:r>
            <a:r>
              <a:rPr lang="en-US" sz="2600" u="sng">
                <a:solidFill>
                  <a:srgbClr val="000000"/>
                </a:solidFill>
                <a:cs typeface="Arial" pitchFamily="34" charset="0"/>
                <a:sym typeface="Arial" pitchFamily="34" charset="0"/>
              </a:rPr>
              <a:t>In the Trenches</a:t>
            </a:r>
          </a:p>
          <a:p>
            <a:pPr marL="457200" indent="-393700">
              <a:buClr>
                <a:srgbClr val="000000"/>
              </a:buClr>
              <a:buSzPct val="167000"/>
              <a:buFont typeface="Arial" pitchFamily="34" charset="0"/>
              <a:buChar char="•"/>
            </a:pPr>
            <a:r>
              <a:rPr lang="en-US" sz="2600">
                <a:solidFill>
                  <a:srgbClr val="000000"/>
                </a:solidFill>
                <a:cs typeface="Arial" pitchFamily="34" charset="0"/>
                <a:sym typeface="Arial" pitchFamily="34" charset="0"/>
              </a:rPr>
              <a:t>members include 4 year college and university faculty, 2 year college faculty, K-12 teachers, informal educators, education researchers</a:t>
            </a:r>
          </a:p>
          <a:p>
            <a:pPr marL="457200" indent="-393700">
              <a:buClr>
                <a:srgbClr val="000000"/>
              </a:buClr>
              <a:buSzPct val="167000"/>
              <a:buFont typeface="Arial" pitchFamily="34" charset="0"/>
              <a:buChar char="•"/>
            </a:pPr>
            <a:r>
              <a:rPr lang="en-US" sz="2600">
                <a:solidFill>
                  <a:srgbClr val="000000"/>
                </a:solidFill>
                <a:cs typeface="Arial" pitchFamily="34" charset="0"/>
                <a:sym typeface="Arial" pitchFamily="34" charset="0"/>
              </a:rPr>
              <a:t>sponsors regional meetings and field trips; supports students through field camp scholarships</a:t>
            </a:r>
          </a:p>
          <a:p>
            <a:pPr marL="457200" indent="-393700">
              <a:buClr>
                <a:srgbClr val="000000"/>
              </a:buClr>
              <a:buSzPct val="167000"/>
              <a:buFont typeface="Arial" pitchFamily="34" charset="0"/>
              <a:buChar char="•"/>
            </a:pPr>
            <a:r>
              <a:rPr lang="en-US" sz="2600">
                <a:solidFill>
                  <a:srgbClr val="000000"/>
                </a:solidFill>
                <a:cs typeface="Arial" pitchFamily="34" charset="0"/>
                <a:sym typeface="Arial" pitchFamily="34" charset="0"/>
              </a:rPr>
              <a:t>sponsors workshops through CLEAN, InTeGrate, Cutting Edge, GSA and AGU</a:t>
            </a:r>
          </a:p>
          <a:p>
            <a:pPr marL="457200" indent="-393700">
              <a:buClr>
                <a:srgbClr val="000000"/>
              </a:buClr>
              <a:buSzPct val="167000"/>
              <a:buFont typeface="Arial" pitchFamily="34" charset="0"/>
              <a:buChar char="•"/>
            </a:pPr>
            <a:r>
              <a:rPr lang="en-US" sz="2600">
                <a:solidFill>
                  <a:srgbClr val="000000"/>
                </a:solidFill>
                <a:cs typeface="Arial" pitchFamily="34" charset="0"/>
                <a:sym typeface="Arial" pitchFamily="34" charset="0"/>
              </a:rPr>
              <a:t>organizes the education portions of GSA's Annual Meeting (with G.E.D.)</a:t>
            </a:r>
          </a:p>
        </p:txBody>
      </p:sp>
    </p:spTree>
  </p:cSld>
  <p:clrMapOvr>
    <a:masterClrMapping/>
  </p:clrMapOvr>
  <p:transition spd="med"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2057400" y="381000"/>
          <a:ext cx="7543800" cy="457200"/>
        </p:xfrm>
        <a:graphic>
          <a:graphicData uri="http://schemas.openxmlformats.org/presentationml/2006/ole">
            <p:oleObj spid="_x0000_s1026" name="Document" r:id="rId3" imgW="6229080" imgH="304560" progId="">
              <p:embed/>
            </p:oleObj>
          </a:graphicData>
        </a:graphic>
      </p:graphicFrame>
      <p:pic>
        <p:nvPicPr>
          <p:cNvPr id="1028" name="Picture 1" descr="C:\Users\rkath\Desktop\ASBOG_LogoNew.jpg"/>
          <p:cNvPicPr>
            <a:picLocks noChangeAspect="1" noChangeArrowheads="1"/>
          </p:cNvPicPr>
          <p:nvPr/>
        </p:nvPicPr>
        <p:blipFill>
          <a:blip r:embed="rId4" cstate="print"/>
          <a:srcRect/>
          <a:stretch>
            <a:fillRect/>
          </a:stretch>
        </p:blipFill>
        <p:spPr bwMode="auto">
          <a:xfrm>
            <a:off x="533400" y="76200"/>
            <a:ext cx="1524000" cy="685800"/>
          </a:xfrm>
          <a:prstGeom prst="rect">
            <a:avLst/>
          </a:prstGeom>
          <a:noFill/>
          <a:ln w="9525">
            <a:noFill/>
            <a:miter lim="800000"/>
            <a:headEnd/>
            <a:tailEnd/>
          </a:ln>
        </p:spPr>
      </p:pic>
      <p:graphicFrame>
        <p:nvGraphicFramePr>
          <p:cNvPr id="1027" name="Object 19"/>
          <p:cNvGraphicFramePr>
            <a:graphicFrameLocks noChangeAspect="1"/>
          </p:cNvGraphicFramePr>
          <p:nvPr/>
        </p:nvGraphicFramePr>
        <p:xfrm>
          <a:off x="533400" y="1323975"/>
          <a:ext cx="8001000" cy="4772025"/>
        </p:xfrm>
        <a:graphic>
          <a:graphicData uri="http://schemas.openxmlformats.org/presentationml/2006/ole">
            <p:oleObj spid="_x0000_s1027" name="Document" r:id="rId5" imgW="6438600" imgH="4400280" progId="">
              <p:embed/>
            </p:oleObj>
          </a:graphicData>
        </a:graphic>
      </p:graphicFrame>
    </p:spTree>
  </p:cSld>
  <p:clrMapOvr>
    <a:masterClrMapping/>
  </p:clrMapOvr>
  <p:transition spd="med"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3"/>
          <p:cNvGrpSpPr>
            <a:grpSpLocks/>
          </p:cNvGrpSpPr>
          <p:nvPr/>
        </p:nvGrpSpPr>
        <p:grpSpPr bwMode="auto">
          <a:xfrm>
            <a:off x="0" y="0"/>
            <a:ext cx="9144000" cy="6858000"/>
            <a:chOff x="0" y="0"/>
            <a:chExt cx="9144000" cy="6858000"/>
          </a:xfrm>
        </p:grpSpPr>
        <p:sp>
          <p:nvSpPr>
            <p:cNvPr id="10" name="Rectangle 9"/>
            <p:cNvSpPr/>
            <p:nvPr/>
          </p:nvSpPr>
          <p:spPr>
            <a:xfrm>
              <a:off x="0" y="1638300"/>
              <a:ext cx="9144000" cy="4572000"/>
            </a:xfrm>
            <a:prstGeom prst="rect">
              <a:avLst/>
            </a:prstGeom>
            <a:gradFill flip="none" rotWithShape="1">
              <a:gsLst>
                <a:gs pos="0">
                  <a:srgbClr val="65E2FF"/>
                </a:gs>
                <a:gs pos="8000">
                  <a:srgbClr val="ABD5FF"/>
                </a:gs>
                <a:gs pos="16000">
                  <a:srgbClr val="C4D6EB"/>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CCFF"/>
                </a:solidFill>
              </a:endParaRPr>
            </a:p>
          </p:txBody>
        </p:sp>
        <p:sp>
          <p:nvSpPr>
            <p:cNvPr id="5" name="Rectangle 4"/>
            <p:cNvSpPr/>
            <p:nvPr/>
          </p:nvSpPr>
          <p:spPr>
            <a:xfrm>
              <a:off x="0" y="6035675"/>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7592" name="Picture 6" descr="pwrptheader.gif"/>
            <p:cNvPicPr>
              <a:picLocks noChangeAspect="1"/>
            </p:cNvPicPr>
            <p:nvPr/>
          </p:nvPicPr>
          <p:blipFill>
            <a:blip r:embed="rId2" cstate="print"/>
            <a:srcRect t="17419" r="200"/>
            <a:stretch>
              <a:fillRect/>
            </a:stretch>
          </p:blipFill>
          <p:spPr bwMode="auto">
            <a:xfrm>
              <a:off x="0" y="0"/>
              <a:ext cx="9144000" cy="1219200"/>
            </a:xfrm>
            <a:prstGeom prst="rect">
              <a:avLst/>
            </a:prstGeom>
            <a:noFill/>
            <a:ln w="9525">
              <a:noFill/>
              <a:miter lim="800000"/>
              <a:headEnd/>
              <a:tailEnd/>
            </a:ln>
          </p:spPr>
        </p:pic>
      </p:grpSp>
      <p:sp>
        <p:nvSpPr>
          <p:cNvPr id="15" name="Text Box 26"/>
          <p:cNvSpPr txBox="1">
            <a:spLocks noChangeArrowheads="1"/>
          </p:cNvSpPr>
          <p:nvPr/>
        </p:nvSpPr>
        <p:spPr bwMode="auto">
          <a:xfrm>
            <a:off x="457200" y="1381125"/>
            <a:ext cx="8153400" cy="523875"/>
          </a:xfrm>
          <a:prstGeom prst="rect">
            <a:avLst/>
          </a:prstGeom>
          <a:noFill/>
          <a:ln w="9525">
            <a:noFill/>
            <a:miter lim="800000"/>
            <a:headEnd/>
            <a:tailEnd/>
          </a:ln>
        </p:spPr>
        <p:txBody>
          <a:bodyPr>
            <a:spAutoFit/>
          </a:bodyPr>
          <a:lstStyle/>
          <a:p>
            <a:pPr algn="ctr">
              <a:defRPr/>
            </a:pPr>
            <a:r>
              <a:rPr lang="en-US" sz="2800" dirty="0">
                <a:solidFill>
                  <a:prstClr val="black"/>
                </a:solidFill>
                <a:effectLst>
                  <a:outerShdw blurRad="38100" dist="38100" dir="2700000" algn="tl">
                    <a:srgbClr val="000000">
                      <a:alpha val="43137"/>
                    </a:srgbClr>
                  </a:outerShdw>
                </a:effectLst>
                <a:latin typeface="Century Gothic" pitchFamily="34" charset="0"/>
                <a:cs typeface="Arial" pitchFamily="34" charset="0"/>
              </a:rPr>
              <a:t>NCKRI accomplishments since April 2012:</a:t>
            </a:r>
          </a:p>
        </p:txBody>
      </p:sp>
      <p:sp>
        <p:nvSpPr>
          <p:cNvPr id="16" name="Rectangle 14"/>
          <p:cNvSpPr>
            <a:spLocks noChangeArrowheads="1"/>
          </p:cNvSpPr>
          <p:nvPr/>
        </p:nvSpPr>
        <p:spPr bwMode="auto">
          <a:xfrm>
            <a:off x="762000" y="1981200"/>
            <a:ext cx="7620000" cy="3632200"/>
          </a:xfrm>
          <a:prstGeom prst="rect">
            <a:avLst/>
          </a:prstGeom>
          <a:noFill/>
          <a:ln w="9525">
            <a:noFill/>
            <a:miter lim="800000"/>
            <a:headEnd/>
            <a:tailEnd/>
          </a:ln>
        </p:spPr>
        <p:txBody>
          <a:bodyPr anchor="ctr">
            <a:spAutoFit/>
          </a:bodyPr>
          <a:lstStyle/>
          <a:p>
            <a:pPr marL="236538" indent="-236538" eaLnBrk="0" hangingPunct="0">
              <a:buFont typeface="Arial" charset="0"/>
              <a:buChar char="•"/>
              <a:defRPr/>
            </a:pPr>
            <a:r>
              <a:rPr lang="en-US" sz="2000" dirty="0">
                <a:solidFill>
                  <a:prstClr val="black"/>
                </a:solidFill>
                <a:effectLst>
                  <a:outerShdw blurRad="38100" dist="38100" dir="2700000" algn="tl">
                    <a:srgbClr val="000000">
                      <a:alpha val="43137"/>
                    </a:srgbClr>
                  </a:outerShdw>
                </a:effectLst>
                <a:latin typeface="Century Gothic" pitchFamily="34" charset="0"/>
                <a:cs typeface="Arial" pitchFamily="34" charset="0"/>
              </a:rPr>
              <a:t>Initiate nationwide survey of cave and karst resources, research, management, and educational/interpretive programs throughout the US National Park system.</a:t>
            </a:r>
          </a:p>
          <a:p>
            <a:pPr marL="236538" indent="-236538" eaLnBrk="0" hangingPunct="0">
              <a:defRPr/>
            </a:pPr>
            <a:endParaRPr lang="en-US" sz="1000" dirty="0">
              <a:solidFill>
                <a:prstClr val="black"/>
              </a:solidFill>
              <a:effectLst>
                <a:outerShdw blurRad="38100" dist="38100" dir="2700000" algn="tl">
                  <a:srgbClr val="000000">
                    <a:alpha val="43137"/>
                  </a:srgbClr>
                </a:outerShdw>
              </a:effectLst>
              <a:latin typeface="Century Gothic" pitchFamily="34" charset="0"/>
              <a:cs typeface="Arial" pitchFamily="34" charset="0"/>
            </a:endParaRPr>
          </a:p>
          <a:p>
            <a:pPr marL="236538" indent="-236538" eaLnBrk="0" hangingPunct="0">
              <a:buFont typeface="Arial" charset="0"/>
              <a:buChar char="•"/>
              <a:defRPr/>
            </a:pPr>
            <a:r>
              <a:rPr lang="en-US" sz="2000" dirty="0">
                <a:solidFill>
                  <a:prstClr val="black"/>
                </a:solidFill>
                <a:effectLst>
                  <a:outerShdw blurRad="38100" dist="38100" dir="2700000" algn="tl">
                    <a:srgbClr val="000000">
                      <a:alpha val="43137"/>
                    </a:srgbClr>
                  </a:outerShdw>
                </a:effectLst>
                <a:latin typeface="Century Gothic" pitchFamily="34" charset="0"/>
                <a:cs typeface="Arial" pitchFamily="34" charset="0"/>
              </a:rPr>
              <a:t>Geophysical investigation of gypsum sand aquifer and underlying carbonate aquifer at White Sands National Monument.</a:t>
            </a:r>
          </a:p>
          <a:p>
            <a:pPr marL="236538" indent="-236538" eaLnBrk="0" hangingPunct="0">
              <a:defRPr/>
            </a:pPr>
            <a:endParaRPr lang="en-US" sz="1000" dirty="0">
              <a:solidFill>
                <a:prstClr val="black"/>
              </a:solidFill>
              <a:effectLst>
                <a:outerShdw blurRad="38100" dist="38100" dir="2700000" algn="tl">
                  <a:srgbClr val="000000">
                    <a:alpha val="43137"/>
                  </a:srgbClr>
                </a:outerShdw>
              </a:effectLst>
              <a:latin typeface="Century Gothic" pitchFamily="34" charset="0"/>
              <a:cs typeface="Arial" pitchFamily="34" charset="0"/>
            </a:endParaRPr>
          </a:p>
          <a:p>
            <a:pPr marL="236538" indent="-236538" eaLnBrk="0" hangingPunct="0">
              <a:buFont typeface="Arial" charset="0"/>
              <a:buChar char="•"/>
              <a:defRPr/>
            </a:pPr>
            <a:r>
              <a:rPr lang="en-US" sz="2000" dirty="0">
                <a:solidFill>
                  <a:prstClr val="black"/>
                </a:solidFill>
                <a:effectLst>
                  <a:outerShdw blurRad="38100" dist="38100" dir="2700000" algn="tl">
                    <a:srgbClr val="000000">
                      <a:alpha val="43137"/>
                    </a:srgbClr>
                  </a:outerShdw>
                </a:effectLst>
                <a:latin typeface="Century Gothic" pitchFamily="34" charset="0"/>
                <a:cs typeface="Arial" pitchFamily="34" charset="0"/>
              </a:rPr>
              <a:t>Develop exhibit designs for NCKRI’s National Cave and Karst Museum.</a:t>
            </a:r>
          </a:p>
          <a:p>
            <a:pPr marL="236538" indent="-236538" eaLnBrk="0" hangingPunct="0">
              <a:defRPr/>
            </a:pPr>
            <a:endParaRPr lang="en-US" sz="1000" dirty="0">
              <a:solidFill>
                <a:prstClr val="black"/>
              </a:solidFill>
              <a:effectLst>
                <a:outerShdw blurRad="38100" dist="38100" dir="2700000" algn="tl">
                  <a:srgbClr val="000000">
                    <a:alpha val="43137"/>
                  </a:srgbClr>
                </a:outerShdw>
              </a:effectLst>
              <a:latin typeface="Century Gothic" pitchFamily="34" charset="0"/>
              <a:cs typeface="Arial" pitchFamily="34" charset="0"/>
            </a:endParaRPr>
          </a:p>
          <a:p>
            <a:pPr marL="236538" indent="-236538" eaLnBrk="0" hangingPunct="0">
              <a:buFont typeface="Arial" charset="0"/>
              <a:buChar char="•"/>
              <a:defRPr/>
            </a:pPr>
            <a:r>
              <a:rPr lang="en-US" sz="2000" dirty="0">
                <a:solidFill>
                  <a:prstClr val="black"/>
                </a:solidFill>
                <a:effectLst>
                  <a:outerShdw blurRad="38100" dist="38100" dir="2700000" algn="tl">
                    <a:srgbClr val="000000">
                      <a:alpha val="43137"/>
                    </a:srgbClr>
                  </a:outerShdw>
                </a:effectLst>
                <a:latin typeface="Century Gothic" pitchFamily="34" charset="0"/>
                <a:cs typeface="Arial" pitchFamily="34" charset="0"/>
              </a:rPr>
              <a:t>Establish international workshop program on the management of karst aquifers.</a:t>
            </a:r>
          </a:p>
        </p:txBody>
      </p:sp>
      <p:sp>
        <p:nvSpPr>
          <p:cNvPr id="67589" name="TextBox 7"/>
          <p:cNvSpPr txBox="1">
            <a:spLocks noChangeArrowheads="1"/>
          </p:cNvSpPr>
          <p:nvPr/>
        </p:nvSpPr>
        <p:spPr bwMode="auto">
          <a:xfrm>
            <a:off x="6934200" y="6305550"/>
            <a:ext cx="1963738" cy="400050"/>
          </a:xfrm>
          <a:prstGeom prst="rect">
            <a:avLst/>
          </a:prstGeom>
          <a:noFill/>
          <a:ln w="9525">
            <a:noFill/>
            <a:miter lim="800000"/>
            <a:headEnd/>
            <a:tailEnd/>
          </a:ln>
        </p:spPr>
        <p:txBody>
          <a:bodyPr wrap="none">
            <a:spAutoFit/>
          </a:bodyPr>
          <a:lstStyle/>
          <a:p>
            <a:r>
              <a:rPr lang="en-US" sz="2000">
                <a:solidFill>
                  <a:srgbClr val="FFFFFF"/>
                </a:solidFill>
                <a:latin typeface="Century Gothic" pitchFamily="34" charset="0"/>
                <a:cs typeface="Arial" pitchFamily="34" charset="0"/>
              </a:rPr>
              <a:t>www.nckri.org</a:t>
            </a:r>
          </a:p>
        </p:txBody>
      </p:sp>
    </p:spTree>
  </p:cSld>
  <p:clrMapOvr>
    <a:masterClrMapping/>
  </p:clrMapOvr>
  <p:transition spd="med"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152400"/>
            <a:ext cx="3810000" cy="1973015"/>
          </a:xfrm>
        </p:spPr>
      </p:pic>
      <p:sp>
        <p:nvSpPr>
          <p:cNvPr id="8" name="TextBox 7"/>
          <p:cNvSpPr txBox="1"/>
          <p:nvPr/>
        </p:nvSpPr>
        <p:spPr>
          <a:xfrm>
            <a:off x="2667000" y="6019800"/>
            <a:ext cx="4038600" cy="769441"/>
          </a:xfrm>
          <a:prstGeom prst="rect">
            <a:avLst/>
          </a:prstGeom>
          <a:noFill/>
        </p:spPr>
        <p:txBody>
          <a:bodyPr wrap="square" rtlCol="0">
            <a:spAutoFit/>
          </a:bodyPr>
          <a:lstStyle/>
          <a:p>
            <a:r>
              <a:rPr lang="en-US" sz="4400" dirty="0" smtClean="0"/>
              <a:t>www.caves.org</a:t>
            </a:r>
            <a:endParaRPr lang="en-US" sz="4400" dirty="0"/>
          </a:p>
        </p:txBody>
      </p:sp>
      <p:sp>
        <p:nvSpPr>
          <p:cNvPr id="9" name="TextBox 8"/>
          <p:cNvSpPr txBox="1"/>
          <p:nvPr/>
        </p:nvSpPr>
        <p:spPr>
          <a:xfrm>
            <a:off x="0" y="2404170"/>
            <a:ext cx="9144000" cy="3539430"/>
          </a:xfrm>
          <a:prstGeom prst="rect">
            <a:avLst/>
          </a:prstGeom>
          <a:noFill/>
        </p:spPr>
        <p:txBody>
          <a:bodyPr wrap="square" rtlCol="0">
            <a:spAutoFit/>
          </a:bodyPr>
          <a:lstStyle/>
          <a:p>
            <a:pPr marL="285750" indent="-285750">
              <a:buFont typeface="Arial" pitchFamily="34" charset="0"/>
              <a:buChar char="•"/>
            </a:pPr>
            <a:r>
              <a:rPr lang="en-US" sz="2800" dirty="0" smtClean="0"/>
              <a:t>New headquarters completed in Huntsville, AL</a:t>
            </a:r>
            <a:r>
              <a:rPr lang="en-US" sz="2800" dirty="0"/>
              <a:t> </a:t>
            </a:r>
            <a:r>
              <a:rPr lang="en-US" sz="2800" dirty="0" smtClean="0"/>
              <a:t>and available for events</a:t>
            </a:r>
            <a:endParaRPr lang="en-US" sz="2800" dirty="0"/>
          </a:p>
          <a:p>
            <a:pPr marL="285750" indent="-285750">
              <a:buFont typeface="Arial" pitchFamily="34" charset="0"/>
              <a:buChar char="•"/>
            </a:pPr>
            <a:r>
              <a:rPr lang="en-US" sz="2800" dirty="0" smtClean="0"/>
              <a:t>16</a:t>
            </a:r>
            <a:r>
              <a:rPr lang="en-US" sz="2800" baseline="30000" dirty="0" smtClean="0"/>
              <a:t>th</a:t>
            </a:r>
            <a:r>
              <a:rPr lang="en-US" sz="2800" dirty="0" smtClean="0"/>
              <a:t> International Congress of Speleology will be held in Brno, Czech Republic from July 21</a:t>
            </a:r>
            <a:r>
              <a:rPr lang="en-US" sz="2800" baseline="30000" dirty="0" smtClean="0"/>
              <a:t>st</a:t>
            </a:r>
            <a:r>
              <a:rPr lang="en-US" sz="2800" dirty="0" smtClean="0"/>
              <a:t> – 28</a:t>
            </a:r>
            <a:r>
              <a:rPr lang="en-US" sz="2800" baseline="30000" dirty="0" smtClean="0"/>
              <a:t>th</a:t>
            </a:r>
            <a:r>
              <a:rPr lang="en-US" sz="2800" dirty="0" smtClean="0"/>
              <a:t>, 2013</a:t>
            </a:r>
          </a:p>
          <a:p>
            <a:pPr marL="285750" indent="-285750">
              <a:buFont typeface="Arial" pitchFamily="34" charset="0"/>
              <a:buChar char="•"/>
            </a:pPr>
            <a:r>
              <a:rPr lang="en-US" sz="2800" dirty="0" smtClean="0"/>
              <a:t>NSS Convention will be held in Shippensburg, PA from August 5</a:t>
            </a:r>
            <a:r>
              <a:rPr lang="en-US" sz="2800" baseline="30000" dirty="0" smtClean="0"/>
              <a:t>th</a:t>
            </a:r>
            <a:r>
              <a:rPr lang="en-US" sz="2800" dirty="0" smtClean="0"/>
              <a:t> – 9</a:t>
            </a:r>
            <a:r>
              <a:rPr lang="en-US" sz="2800" baseline="30000" dirty="0" smtClean="0"/>
              <a:t>th</a:t>
            </a:r>
            <a:r>
              <a:rPr lang="en-US" sz="2800" dirty="0" smtClean="0"/>
              <a:t>, 2013</a:t>
            </a:r>
          </a:p>
          <a:p>
            <a:pPr marL="285750" indent="-285750">
              <a:buFont typeface="Arial" pitchFamily="34" charset="0"/>
              <a:buChar char="•"/>
            </a:pPr>
            <a:r>
              <a:rPr lang="en-US" sz="2800" dirty="0" smtClean="0"/>
              <a:t>NSS Research Grant applications deadline: May 31</a:t>
            </a:r>
            <a:r>
              <a:rPr lang="en-US" sz="2800" baseline="30000" dirty="0" smtClean="0"/>
              <a:t>st</a:t>
            </a:r>
            <a:endParaRPr lang="en-US" sz="2800" dirty="0" smtClean="0"/>
          </a:p>
          <a:p>
            <a:pPr marL="285750" indent="-285750">
              <a:buFont typeface="Arial" pitchFamily="34" charset="0"/>
              <a:buChar char="•"/>
            </a:pPr>
            <a:endParaRPr lang="en-US" sz="2800" dirty="0" smtClean="0"/>
          </a:p>
        </p:txBody>
      </p:sp>
      <p:pic>
        <p:nvPicPr>
          <p:cNvPr id="10" name="Picture 9"/>
          <p:cNvPicPr>
            <a:picLocks noChangeAspect="1"/>
          </p:cNvPicPr>
          <p:nvPr/>
        </p:nvPicPr>
        <p:blipFill>
          <a:blip r:embed="rId3" cstate="print">
            <a:clrChange>
              <a:clrFrom>
                <a:srgbClr val="CCCCCC"/>
              </a:clrFrom>
              <a:clrTo>
                <a:srgbClr val="CCCCCC">
                  <a:alpha val="0"/>
                </a:srgbClr>
              </a:clrTo>
            </a:clrChange>
            <a:extLst>
              <a:ext uri="{28A0092B-C50C-407E-A947-70E740481C1C}">
                <a14:useLocalDpi xmlns="" xmlns:a14="http://schemas.microsoft.com/office/drawing/2010/main" val="0"/>
              </a:ext>
            </a:extLst>
          </a:blip>
          <a:stretch>
            <a:fillRect/>
          </a:stretch>
        </p:blipFill>
        <p:spPr>
          <a:xfrm>
            <a:off x="4978854" y="609600"/>
            <a:ext cx="3631746" cy="1295400"/>
          </a:xfrm>
          <a:prstGeom prst="rect">
            <a:avLst/>
          </a:prstGeom>
        </p:spPr>
      </p:pic>
    </p:spTree>
    <p:extLst>
      <p:ext uri="{BB962C8B-B14F-4D97-AF65-F5344CB8AC3E}">
        <p14:creationId xmlns="" xmlns:p14="http://schemas.microsoft.com/office/powerpoint/2010/main" val="796447409"/>
      </p:ext>
    </p:extLst>
  </p:cSld>
  <p:clrMapOvr>
    <a:masterClrMapping/>
  </p:clrMapOvr>
  <p:transition spd="med"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ext uri="{28A0092B-C50C-407E-A947-70E740481C1C}"/>
            </a:extLst>
          </a:blip>
          <a:stretch>
            <a:fillRect/>
          </a:stretch>
        </p:blipFill>
        <p:spPr>
          <a:xfrm>
            <a:off x="-147614" y="-470065"/>
            <a:ext cx="9303657" cy="7328065"/>
          </a:xfrm>
          <a:prstGeom prst="rect">
            <a:avLst/>
          </a:prstGeom>
          <a:blipFill dpi="0" rotWithShape="1">
            <a:blip r:embed="rId3" cstate="print">
              <a:alphaModFix amt="0"/>
            </a:blip>
            <a:srcRect/>
            <a:tile tx="0" ty="0" sx="100000" sy="100000" flip="none" algn="tl"/>
          </a:blipFill>
          <a:effectLst>
            <a:glow>
              <a:schemeClr val="bg1">
                <a:alpha val="32000"/>
              </a:schemeClr>
            </a:glow>
          </a:effectLst>
        </p:spPr>
      </p:pic>
      <p:sp>
        <p:nvSpPr>
          <p:cNvPr id="3" name="Rectangle 2"/>
          <p:cNvSpPr/>
          <p:nvPr/>
        </p:nvSpPr>
        <p:spPr>
          <a:xfrm>
            <a:off x="-152400" y="-469900"/>
            <a:ext cx="9296400" cy="7327900"/>
          </a:xfrm>
          <a:prstGeom prst="rect">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152400" y="76200"/>
            <a:ext cx="9296400" cy="1066800"/>
          </a:xfrm>
        </p:spPr>
        <p:txBody>
          <a:bodyPr rtlCol="0">
            <a:noAutofit/>
          </a:bodyPr>
          <a:lstStyle/>
          <a:p>
            <a:pPr eaLnBrk="1" fontAlgn="auto" hangingPunct="1">
              <a:spcAft>
                <a:spcPts val="0"/>
              </a:spcAft>
              <a:defRPr/>
            </a:pPr>
            <a:r>
              <a:rPr lang="en-US" sz="3600" b="1" dirty="0" smtClean="0">
                <a:effectLst>
                  <a:glow rad="12700">
                    <a:schemeClr val="bg1"/>
                  </a:glow>
                  <a:outerShdw blurRad="50800" dist="50800" dir="5400000" algn="ctr" rotWithShape="0">
                    <a:schemeClr val="bg1"/>
                  </a:outerShdw>
                </a:effectLst>
                <a:latin typeface="Georgia" pitchFamily="18" charset="0"/>
              </a:rPr>
              <a:t>American Institute of</a:t>
            </a:r>
            <a:br>
              <a:rPr lang="en-US" sz="3600" b="1" dirty="0" smtClean="0">
                <a:effectLst>
                  <a:glow rad="12700">
                    <a:schemeClr val="bg1"/>
                  </a:glow>
                  <a:outerShdw blurRad="50800" dist="50800" dir="5400000" algn="ctr" rotWithShape="0">
                    <a:schemeClr val="bg1"/>
                  </a:outerShdw>
                </a:effectLst>
                <a:latin typeface="Georgia" pitchFamily="18" charset="0"/>
              </a:rPr>
            </a:br>
            <a:r>
              <a:rPr lang="en-US" sz="3600" b="1" dirty="0" smtClean="0">
                <a:effectLst>
                  <a:glow rad="12700">
                    <a:schemeClr val="bg1"/>
                  </a:glow>
                  <a:outerShdw blurRad="50800" dist="50800" dir="5400000" algn="ctr" rotWithShape="0">
                    <a:schemeClr val="bg1"/>
                  </a:outerShdw>
                </a:effectLst>
                <a:latin typeface="Georgia" pitchFamily="18" charset="0"/>
              </a:rPr>
              <a:t>Professional Geologists</a:t>
            </a:r>
            <a:endParaRPr lang="en-US" sz="3600" b="1" dirty="0">
              <a:effectLst>
                <a:glow rad="12700">
                  <a:schemeClr val="bg1"/>
                </a:glow>
                <a:outerShdw blurRad="50800" dist="50800" dir="5400000" algn="ctr" rotWithShape="0">
                  <a:schemeClr val="bg1"/>
                </a:outerShdw>
              </a:effectLst>
              <a:latin typeface="Georgia" pitchFamily="18" charset="0"/>
            </a:endParaRPr>
          </a:p>
        </p:txBody>
      </p:sp>
      <p:pic>
        <p:nvPicPr>
          <p:cNvPr id="46085" name="Picture 5"/>
          <p:cNvPicPr>
            <a:picLocks noChangeAspect="1"/>
          </p:cNvPicPr>
          <p:nvPr/>
        </p:nvPicPr>
        <p:blipFill>
          <a:blip r:embed="rId4" cstate="print"/>
          <a:srcRect/>
          <a:stretch>
            <a:fillRect/>
          </a:stretch>
        </p:blipFill>
        <p:spPr bwMode="auto">
          <a:xfrm>
            <a:off x="6477000" y="3997325"/>
            <a:ext cx="2536825" cy="2636838"/>
          </a:xfrm>
          <a:prstGeom prst="rect">
            <a:avLst/>
          </a:prstGeom>
          <a:noFill/>
          <a:ln w="9525">
            <a:noFill/>
            <a:miter lim="800000"/>
            <a:headEnd/>
            <a:tailEnd/>
          </a:ln>
        </p:spPr>
      </p:pic>
      <p:sp>
        <p:nvSpPr>
          <p:cNvPr id="7" name="TextBox 6"/>
          <p:cNvSpPr txBox="1"/>
          <p:nvPr/>
        </p:nvSpPr>
        <p:spPr>
          <a:xfrm>
            <a:off x="76200" y="1752600"/>
            <a:ext cx="8763000" cy="4832350"/>
          </a:xfrm>
          <a:prstGeom prst="rect">
            <a:avLst/>
          </a:prstGeom>
          <a:noFill/>
        </p:spPr>
        <p:txBody>
          <a:bodyPr>
            <a:spAutoFit/>
          </a:bodyPr>
          <a:lstStyle/>
          <a:p>
            <a:pPr marL="571500" indent="-571500" fontAlgn="auto">
              <a:spcBef>
                <a:spcPts val="0"/>
              </a:spcBef>
              <a:spcAft>
                <a:spcPts val="0"/>
              </a:spcAft>
              <a:buFont typeface="Arial" pitchFamily="34" charset="0"/>
              <a:buChar char="•"/>
              <a:defRPr/>
            </a:pPr>
            <a:r>
              <a:rPr lang="en-US" sz="2800" b="1" i="1" dirty="0">
                <a:solidFill>
                  <a:prstClr val="black"/>
                </a:solidFill>
                <a:effectLst>
                  <a:outerShdw blurRad="50800" dist="50800" dir="5400000" algn="ctr" rotWithShape="0">
                    <a:prstClr val="white"/>
                  </a:outerShdw>
                </a:effectLst>
                <a:latin typeface="Georgia" pitchFamily="18" charset="0"/>
              </a:rPr>
              <a:t>Service to the Profession and Professionals</a:t>
            </a:r>
            <a:r>
              <a:rPr lang="en-US" sz="2800" b="1" dirty="0">
                <a:solidFill>
                  <a:prstClr val="black"/>
                </a:solidFill>
                <a:effectLst>
                  <a:outerShdw blurRad="50800" dist="50800" dir="5400000" algn="ctr" rotWithShape="0">
                    <a:prstClr val="black"/>
                  </a:outerShdw>
                </a:effectLst>
                <a:latin typeface="Georgia" pitchFamily="18" charset="0"/>
              </a:rPr>
              <a:t/>
            </a:r>
            <a:br>
              <a:rPr lang="en-US" sz="2800" b="1" dirty="0">
                <a:solidFill>
                  <a:prstClr val="black"/>
                </a:solidFill>
                <a:effectLst>
                  <a:outerShdw blurRad="50800" dist="50800" dir="5400000" algn="ctr" rotWithShape="0">
                    <a:prstClr val="black"/>
                  </a:outerShdw>
                </a:effectLst>
                <a:latin typeface="Georgia" pitchFamily="18" charset="0"/>
              </a:rPr>
            </a:br>
            <a:endParaRPr lang="en-US" sz="2800" b="1" dirty="0">
              <a:solidFill>
                <a:prstClr val="black"/>
              </a:solidFill>
              <a:effectLst>
                <a:outerShdw blurRad="50800" dist="50800" dir="5400000" algn="ctr" rotWithShape="0">
                  <a:prstClr val="black"/>
                </a:outerShdw>
              </a:effectLst>
              <a:latin typeface="Georgia" pitchFamily="18" charset="0"/>
            </a:endParaRPr>
          </a:p>
          <a:p>
            <a:pPr marL="571500" indent="-571500" fontAlgn="auto">
              <a:spcBef>
                <a:spcPts val="0"/>
              </a:spcBef>
              <a:spcAft>
                <a:spcPts val="0"/>
              </a:spcAft>
              <a:buFont typeface="Arial" pitchFamily="34" charset="0"/>
              <a:buChar char="•"/>
              <a:defRPr/>
            </a:pPr>
            <a:r>
              <a:rPr lang="en-US" sz="2800" b="1" i="1" dirty="0">
                <a:solidFill>
                  <a:prstClr val="black"/>
                </a:solidFill>
                <a:effectLst>
                  <a:outerShdw blurRad="50800" dist="50800" dir="5400000" algn="ctr" rotWithShape="0">
                    <a:prstClr val="white"/>
                  </a:outerShdw>
                </a:effectLst>
                <a:latin typeface="Georgia" pitchFamily="18" charset="0"/>
              </a:rPr>
              <a:t>Competence…Integrity…Ethics…</a:t>
            </a:r>
            <a:r>
              <a:rPr lang="en-US" sz="2800" b="1" i="1" dirty="0">
                <a:solidFill>
                  <a:prstClr val="black"/>
                </a:solidFill>
                <a:effectLst>
                  <a:outerShdw blurRad="50800" dist="50800" dir="5400000" algn="ctr" rotWithShape="0">
                    <a:prstClr val="black"/>
                  </a:outerShdw>
                </a:effectLst>
                <a:latin typeface="Georgia" pitchFamily="18" charset="0"/>
              </a:rPr>
              <a:t/>
            </a:r>
            <a:br>
              <a:rPr lang="en-US" sz="2800" b="1" i="1" dirty="0">
                <a:solidFill>
                  <a:prstClr val="black"/>
                </a:solidFill>
                <a:effectLst>
                  <a:outerShdw blurRad="50800" dist="50800" dir="5400000" algn="ctr" rotWithShape="0">
                    <a:prstClr val="black"/>
                  </a:outerShdw>
                </a:effectLst>
                <a:latin typeface="Georgia" pitchFamily="18" charset="0"/>
              </a:rPr>
            </a:br>
            <a:endParaRPr lang="en-US" sz="2800" b="1" i="1" dirty="0">
              <a:solidFill>
                <a:prstClr val="black"/>
              </a:solidFill>
              <a:effectLst>
                <a:outerShdw blurRad="50800" dist="50800" dir="5400000" algn="ctr" rotWithShape="0">
                  <a:prstClr val="black"/>
                </a:outerShdw>
              </a:effectLst>
              <a:latin typeface="Georgia" pitchFamily="18" charset="0"/>
            </a:endParaRPr>
          </a:p>
          <a:p>
            <a:pPr marL="571500" indent="-571500" fontAlgn="auto">
              <a:spcBef>
                <a:spcPts val="0"/>
              </a:spcBef>
              <a:spcAft>
                <a:spcPts val="0"/>
              </a:spcAft>
              <a:buFont typeface="Arial" pitchFamily="34" charset="0"/>
              <a:buChar char="•"/>
              <a:defRPr/>
            </a:pPr>
            <a:r>
              <a:rPr lang="en-US" sz="2800" b="1" i="1" dirty="0">
                <a:solidFill>
                  <a:prstClr val="black"/>
                </a:solidFill>
                <a:effectLst>
                  <a:outerShdw blurRad="50800" dist="50800" dir="5400000" algn="ctr" rotWithShape="0">
                    <a:prstClr val="white"/>
                  </a:outerShdw>
                </a:effectLst>
                <a:latin typeface="Georgia" pitchFamily="18" charset="0"/>
              </a:rPr>
              <a:t>Advocacy</a:t>
            </a:r>
            <a:r>
              <a:rPr lang="en-US" sz="2800" b="1" i="1" dirty="0">
                <a:solidFill>
                  <a:prstClr val="black"/>
                </a:solidFill>
                <a:effectLst>
                  <a:outerShdw blurRad="50800" dist="50800" dir="5400000" algn="ctr" rotWithShape="0">
                    <a:prstClr val="black"/>
                  </a:outerShdw>
                </a:effectLst>
                <a:latin typeface="Georgia" pitchFamily="18" charset="0"/>
              </a:rPr>
              <a:t/>
            </a:r>
            <a:br>
              <a:rPr lang="en-US" sz="2800" b="1" i="1" dirty="0">
                <a:solidFill>
                  <a:prstClr val="black"/>
                </a:solidFill>
                <a:effectLst>
                  <a:outerShdw blurRad="50800" dist="50800" dir="5400000" algn="ctr" rotWithShape="0">
                    <a:prstClr val="black"/>
                  </a:outerShdw>
                </a:effectLst>
                <a:latin typeface="Georgia" pitchFamily="18" charset="0"/>
              </a:rPr>
            </a:br>
            <a:endParaRPr lang="en-US" sz="2800" b="1" i="1" dirty="0">
              <a:solidFill>
                <a:prstClr val="black"/>
              </a:solidFill>
              <a:effectLst>
                <a:outerShdw blurRad="50800" dist="50800" dir="5400000" algn="ctr" rotWithShape="0">
                  <a:prstClr val="black"/>
                </a:outerShdw>
              </a:effectLst>
              <a:latin typeface="Georgia" pitchFamily="18" charset="0"/>
            </a:endParaRPr>
          </a:p>
          <a:p>
            <a:pPr marL="571500" indent="-571500" fontAlgn="auto">
              <a:spcBef>
                <a:spcPts val="0"/>
              </a:spcBef>
              <a:spcAft>
                <a:spcPts val="0"/>
              </a:spcAft>
              <a:buFont typeface="Arial" pitchFamily="34" charset="0"/>
              <a:buChar char="•"/>
              <a:defRPr/>
            </a:pPr>
            <a:r>
              <a:rPr lang="en-US" sz="2800" b="1" i="1" dirty="0">
                <a:solidFill>
                  <a:prstClr val="black"/>
                </a:solidFill>
                <a:effectLst>
                  <a:outerShdw blurRad="50800" dist="50800" dir="5400000" algn="ctr" rotWithShape="0">
                    <a:prstClr val="white"/>
                  </a:outerShdw>
                </a:effectLst>
                <a:latin typeface="Georgia" pitchFamily="18" charset="0"/>
              </a:rPr>
              <a:t>AIPG 50</a:t>
            </a:r>
            <a:r>
              <a:rPr lang="en-US" sz="2800" b="1" i="1" baseline="30000" dirty="0">
                <a:solidFill>
                  <a:prstClr val="black"/>
                </a:solidFill>
                <a:effectLst>
                  <a:outerShdw blurRad="50800" dist="50800" dir="5400000" algn="ctr" rotWithShape="0">
                    <a:prstClr val="white"/>
                  </a:outerShdw>
                </a:effectLst>
                <a:latin typeface="Georgia" pitchFamily="18" charset="0"/>
              </a:rPr>
              <a:t>th</a:t>
            </a:r>
            <a:r>
              <a:rPr lang="en-US" sz="2800" b="1" i="1" dirty="0">
                <a:solidFill>
                  <a:prstClr val="black"/>
                </a:solidFill>
                <a:effectLst>
                  <a:outerShdw blurRad="50800" dist="50800" dir="5400000" algn="ctr" rotWithShape="0">
                    <a:prstClr val="white"/>
                  </a:outerShdw>
                </a:effectLst>
                <a:latin typeface="Georgia" pitchFamily="18" charset="0"/>
              </a:rPr>
              <a:t> Annual Meeting</a:t>
            </a:r>
            <a:br>
              <a:rPr lang="en-US" sz="2800" b="1" i="1" dirty="0">
                <a:solidFill>
                  <a:prstClr val="black"/>
                </a:solidFill>
                <a:effectLst>
                  <a:outerShdw blurRad="50800" dist="50800" dir="5400000" algn="ctr" rotWithShape="0">
                    <a:prstClr val="white"/>
                  </a:outerShdw>
                </a:effectLst>
                <a:latin typeface="Georgia" pitchFamily="18" charset="0"/>
              </a:rPr>
            </a:br>
            <a:r>
              <a:rPr lang="en-US" sz="2800" b="1" i="1" dirty="0">
                <a:solidFill>
                  <a:prstClr val="black"/>
                </a:solidFill>
                <a:effectLst>
                  <a:outerShdw blurRad="50800" dist="50800" dir="5400000" algn="ctr" rotWithShape="0">
                    <a:prstClr val="white"/>
                  </a:outerShdw>
                </a:effectLst>
                <a:latin typeface="Georgia" pitchFamily="18" charset="0"/>
              </a:rPr>
              <a:t>October 23 – 26, 2013</a:t>
            </a:r>
            <a:br>
              <a:rPr lang="en-US" sz="2800" b="1" i="1" dirty="0">
                <a:solidFill>
                  <a:prstClr val="black"/>
                </a:solidFill>
                <a:effectLst>
                  <a:outerShdw blurRad="50800" dist="50800" dir="5400000" algn="ctr" rotWithShape="0">
                    <a:prstClr val="white"/>
                  </a:outerShdw>
                </a:effectLst>
                <a:latin typeface="Georgia" pitchFamily="18" charset="0"/>
              </a:rPr>
            </a:br>
            <a:r>
              <a:rPr lang="en-US" sz="2800" b="1" i="1" dirty="0">
                <a:solidFill>
                  <a:prstClr val="black"/>
                </a:solidFill>
                <a:effectLst>
                  <a:outerShdw blurRad="50800" dist="50800" dir="5400000" algn="ctr" rotWithShape="0">
                    <a:prstClr val="white"/>
                  </a:outerShdw>
                </a:effectLst>
                <a:latin typeface="Georgia" pitchFamily="18" charset="0"/>
              </a:rPr>
              <a:t>Broomfield, Colorado</a:t>
            </a:r>
            <a:br>
              <a:rPr lang="en-US" sz="2800" b="1" i="1" dirty="0">
                <a:solidFill>
                  <a:prstClr val="black"/>
                </a:solidFill>
                <a:effectLst>
                  <a:outerShdw blurRad="50800" dist="50800" dir="5400000" algn="ctr" rotWithShape="0">
                    <a:prstClr val="white"/>
                  </a:outerShdw>
                </a:effectLst>
                <a:latin typeface="Georgia" pitchFamily="18" charset="0"/>
              </a:rPr>
            </a:br>
            <a:endParaRPr lang="en-US" sz="2800" b="1" i="1" dirty="0">
              <a:solidFill>
                <a:prstClr val="black"/>
              </a:solidFill>
              <a:effectLst>
                <a:outerShdw blurRad="50800" dist="50800" dir="5400000" algn="ctr" rotWithShape="0">
                  <a:prstClr val="white"/>
                </a:outerShdw>
              </a:effectLst>
              <a:latin typeface="Georgia" pitchFamily="18" charset="0"/>
            </a:endParaRPr>
          </a:p>
          <a:p>
            <a:pPr marL="571500" indent="-571500" fontAlgn="auto">
              <a:spcBef>
                <a:spcPts val="0"/>
              </a:spcBef>
              <a:spcAft>
                <a:spcPts val="0"/>
              </a:spcAft>
              <a:buFont typeface="Arial" pitchFamily="34" charset="0"/>
              <a:buChar char="•"/>
              <a:defRPr/>
            </a:pPr>
            <a:r>
              <a:rPr lang="en-US" sz="2800" b="1" i="1" dirty="0">
                <a:solidFill>
                  <a:prstClr val="black"/>
                </a:solidFill>
                <a:effectLst>
                  <a:outerShdw blurRad="50800" dist="50800" dir="5400000" algn="ctr" rotWithShape="0">
                    <a:prstClr val="white"/>
                  </a:outerShdw>
                </a:effectLst>
                <a:latin typeface="Georgia" pitchFamily="18" charset="0"/>
              </a:rPr>
              <a:t>www.aipg.org</a:t>
            </a:r>
          </a:p>
        </p:txBody>
      </p:sp>
    </p:spTree>
  </p:cSld>
  <p:clrMapOvr>
    <a:masterClrMapping/>
  </p:clrMapOvr>
  <p:transition spd="med" advClick="0"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5410200"/>
            <a:ext cx="8229600" cy="1143000"/>
          </a:xfrm>
        </p:spPr>
        <p:txBody>
          <a:bodyPr/>
          <a:lstStyle/>
          <a:p>
            <a:pPr eaLnBrk="1" hangingPunct="1"/>
            <a:r>
              <a:rPr lang="en-CA" smtClean="0"/>
              <a:t>http://www.agiweb.org/nacsn/</a:t>
            </a:r>
          </a:p>
        </p:txBody>
      </p:sp>
      <p:sp>
        <p:nvSpPr>
          <p:cNvPr id="70659" name="Rectangle 3"/>
          <p:cNvSpPr>
            <a:spLocks noGrp="1" noChangeArrowheads="1"/>
          </p:cNvSpPr>
          <p:nvPr>
            <p:ph type="body" sz="half" idx="2"/>
          </p:nvPr>
        </p:nvSpPr>
        <p:spPr>
          <a:xfrm>
            <a:off x="533400" y="2209800"/>
            <a:ext cx="8229600" cy="3352800"/>
          </a:xfrm>
        </p:spPr>
        <p:txBody>
          <a:bodyPr/>
          <a:lstStyle/>
          <a:p>
            <a:pPr eaLnBrk="1" hangingPunct="1"/>
            <a:r>
              <a:rPr lang="en-CA" sz="2400" smtClean="0"/>
              <a:t>26 members from the United States, Canada and Mexico</a:t>
            </a:r>
          </a:p>
          <a:p>
            <a:pPr eaLnBrk="1" hangingPunct="1"/>
            <a:r>
              <a:rPr lang="en-CA" sz="2400" smtClean="0"/>
              <a:t>Keepers of the </a:t>
            </a:r>
            <a:r>
              <a:rPr lang="en-CA" sz="2400" b="1" i="1" smtClean="0"/>
              <a:t>North American Stratigraphic Code</a:t>
            </a:r>
          </a:p>
          <a:p>
            <a:pPr eaLnBrk="1" hangingPunct="1"/>
            <a:r>
              <a:rPr lang="en-CA" sz="2400" smtClean="0"/>
              <a:t>Provides advice, education on stratigraphic topics</a:t>
            </a:r>
          </a:p>
          <a:p>
            <a:pPr eaLnBrk="1" hangingPunct="1"/>
            <a:r>
              <a:rPr lang="en-CA" sz="2400" smtClean="0"/>
              <a:t>Co-sponsor special session </a:t>
            </a:r>
            <a:r>
              <a:rPr lang="en-CA" sz="2400" i="1" smtClean="0"/>
              <a:t>T168. Mid-Atlantic Coastal Plain Stratigraphy and Paleontology </a:t>
            </a:r>
            <a:r>
              <a:rPr lang="en-CA" sz="2400" smtClean="0"/>
              <a:t>at the Charlotte GSA Annual Meeting</a:t>
            </a:r>
          </a:p>
          <a:p>
            <a:pPr eaLnBrk="1" hangingPunct="1"/>
            <a:r>
              <a:rPr lang="en-CA" sz="2400" smtClean="0"/>
              <a:t>Annual business meeting is 1:00-5:00 today (Nov 5</a:t>
            </a:r>
            <a:r>
              <a:rPr lang="en-CA" sz="2400" baseline="30000" smtClean="0"/>
              <a:t>th</a:t>
            </a:r>
            <a:r>
              <a:rPr lang="en-CA" sz="2400" smtClean="0"/>
              <a:t>)</a:t>
            </a:r>
          </a:p>
        </p:txBody>
      </p:sp>
      <p:pic>
        <p:nvPicPr>
          <p:cNvPr id="70660" name="Picture 4" descr="na1"/>
          <p:cNvPicPr>
            <a:picLocks noGrp="1" noChangeAspect="1" noChangeArrowheads="1"/>
          </p:cNvPicPr>
          <p:nvPr>
            <p:ph sz="half" idx="1"/>
          </p:nvPr>
        </p:nvPicPr>
        <p:blipFill>
          <a:blip r:embed="rId2" cstate="print"/>
          <a:srcRect/>
          <a:stretch>
            <a:fillRect/>
          </a:stretch>
        </p:blipFill>
        <p:spPr>
          <a:xfrm>
            <a:off x="1841500" y="685800"/>
            <a:ext cx="5461000" cy="1143000"/>
          </a:xfrm>
          <a:noFill/>
        </p:spPr>
      </p:pic>
    </p:spTree>
  </p:cSld>
  <p:clrMapOvr>
    <a:masterClrMapping/>
  </p:clrMapOvr>
  <p:transition spd="med"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52600"/>
            <a:ext cx="6400800" cy="3581400"/>
          </a:xfrm>
        </p:spPr>
        <p:txBody>
          <a:bodyPr>
            <a:normAutofit fontScale="25000" lnSpcReduction="20000"/>
          </a:bodyPr>
          <a:lstStyle/>
          <a:p>
            <a:pPr algn="l">
              <a:buFont typeface="Arial" pitchFamily="34" charset="0"/>
              <a:buChar char="•"/>
            </a:pPr>
            <a:r>
              <a:rPr lang="en-US" sz="10000" dirty="0" smtClean="0">
                <a:solidFill>
                  <a:schemeClr val="tx1"/>
                </a:solidFill>
              </a:rPr>
              <a:t>Seventh </a:t>
            </a:r>
            <a:r>
              <a:rPr lang="en-US" sz="10000" dirty="0">
                <a:solidFill>
                  <a:schemeClr val="tx1"/>
                </a:solidFill>
              </a:rPr>
              <a:t>largest natural history research collection in North </a:t>
            </a:r>
            <a:r>
              <a:rPr lang="en-US" sz="10000" dirty="0" smtClean="0">
                <a:solidFill>
                  <a:schemeClr val="tx1"/>
                </a:solidFill>
              </a:rPr>
              <a:t>America</a:t>
            </a:r>
            <a:r>
              <a:rPr lang="en-US" sz="10000" dirty="0">
                <a:solidFill>
                  <a:schemeClr val="tx1"/>
                </a:solidFill>
              </a:rPr>
              <a:t> </a:t>
            </a:r>
          </a:p>
          <a:p>
            <a:pPr algn="l">
              <a:buFont typeface="Arial" pitchFamily="34" charset="0"/>
              <a:buChar char="•"/>
            </a:pPr>
            <a:r>
              <a:rPr lang="en-US" sz="10000" dirty="0">
                <a:solidFill>
                  <a:schemeClr val="tx1"/>
                </a:solidFill>
              </a:rPr>
              <a:t>Support for research through facilities, research labs, SEM, scholarships and opportunities to publish your manuscript in one of the oldest academic journals in paleontology  </a:t>
            </a:r>
          </a:p>
          <a:p>
            <a:pPr algn="l">
              <a:buFont typeface="Arial" pitchFamily="34" charset="0"/>
              <a:buChar char="•"/>
            </a:pPr>
            <a:r>
              <a:rPr lang="en-US" sz="10000" dirty="0">
                <a:solidFill>
                  <a:schemeClr val="tx1"/>
                </a:solidFill>
              </a:rPr>
              <a:t>Leader in informal Earth science education and national teacher professional </a:t>
            </a:r>
            <a:r>
              <a:rPr lang="en-US" sz="10000" dirty="0" smtClean="0">
                <a:solidFill>
                  <a:schemeClr val="tx1"/>
                </a:solidFill>
              </a:rPr>
              <a:t>development</a:t>
            </a:r>
            <a:r>
              <a:rPr lang="en-US" sz="10000" dirty="0">
                <a:solidFill>
                  <a:schemeClr val="tx1"/>
                </a:solidFill>
              </a:rPr>
              <a:t> </a:t>
            </a:r>
          </a:p>
          <a:p>
            <a:pPr algn="l">
              <a:buFont typeface="Arial" pitchFamily="34" charset="0"/>
              <a:buChar char="•"/>
            </a:pPr>
            <a:r>
              <a:rPr lang="en-US" sz="10000" dirty="0">
                <a:solidFill>
                  <a:schemeClr val="tx1"/>
                </a:solidFill>
              </a:rPr>
              <a:t>Support broader impact and public outreach through our Museum of the Earth featuring the </a:t>
            </a:r>
            <a:r>
              <a:rPr lang="en-US" sz="10000" dirty="0" smtClean="0">
                <a:solidFill>
                  <a:schemeClr val="tx1"/>
                </a:solidFill>
              </a:rPr>
              <a:t>11,500-year-old Hyde </a:t>
            </a:r>
            <a:r>
              <a:rPr lang="en-US" sz="10000" dirty="0">
                <a:solidFill>
                  <a:schemeClr val="tx1"/>
                </a:solidFill>
              </a:rPr>
              <a:t>Park </a:t>
            </a:r>
            <a:r>
              <a:rPr lang="en-US" sz="10000" dirty="0" smtClean="0">
                <a:solidFill>
                  <a:schemeClr val="tx1"/>
                </a:solidFill>
              </a:rPr>
              <a:t>Mastodon</a:t>
            </a:r>
          </a:p>
          <a:p>
            <a:pPr algn="l">
              <a:buFont typeface="Arial" pitchFamily="34" charset="0"/>
              <a:buChar char="•"/>
            </a:pPr>
            <a:endParaRPr lang="en-US" sz="5600" dirty="0">
              <a:solidFill>
                <a:schemeClr val="tx1"/>
              </a:solidFill>
            </a:endParaRPr>
          </a:p>
          <a:p>
            <a:pPr algn="l"/>
            <a:r>
              <a:rPr lang="en-US" sz="5600" dirty="0">
                <a:solidFill>
                  <a:schemeClr val="tx1"/>
                </a:solidFill>
              </a:rPr>
              <a:t>For more information:</a:t>
            </a:r>
          </a:p>
          <a:p>
            <a:pPr algn="l"/>
            <a:r>
              <a:rPr lang="en-US" sz="5600" dirty="0">
                <a:solidFill>
                  <a:schemeClr val="tx1"/>
                </a:solidFill>
              </a:rPr>
              <a:t>Elizabeth Brando</a:t>
            </a:r>
          </a:p>
          <a:p>
            <a:pPr algn="l"/>
            <a:r>
              <a:rPr lang="en-US" sz="5600" u="sng" dirty="0">
                <a:hlinkClick r:id="rId2"/>
              </a:rPr>
              <a:t>Brando@museumoftheearth.org</a:t>
            </a:r>
            <a:endParaRPr lang="en-US" sz="5600" dirty="0"/>
          </a:p>
          <a:p>
            <a:pPr algn="l"/>
            <a:r>
              <a:rPr lang="en-US" sz="5600" dirty="0">
                <a:solidFill>
                  <a:schemeClr val="tx1"/>
                </a:solidFill>
              </a:rPr>
              <a:t> </a:t>
            </a:r>
            <a:r>
              <a:rPr lang="en-US" sz="5600" dirty="0" smtClean="0">
                <a:solidFill>
                  <a:schemeClr val="tx1"/>
                </a:solidFill>
              </a:rPr>
              <a:t>MuseumoftheEarth.org</a:t>
            </a:r>
            <a:endParaRPr lang="en-US" sz="5600" dirty="0">
              <a:solidFill>
                <a:schemeClr val="tx1"/>
              </a:solidFill>
            </a:endParaRPr>
          </a:p>
          <a:p>
            <a:pPr algn="l"/>
            <a:endParaRPr lang="en-US" sz="9600" dirty="0" smtClean="0">
              <a:solidFill>
                <a:schemeClr val="tx1"/>
              </a:solidFill>
            </a:endParaRPr>
          </a:p>
          <a:p>
            <a:endParaRPr lang="en-US" dirty="0"/>
          </a:p>
        </p:txBody>
      </p:sp>
      <p:pic>
        <p:nvPicPr>
          <p:cNvPr id="1027" name="aed99d7e-363c-43d2-bee8-31158365b464" descr="image001"/>
          <p:cNvPicPr>
            <a:picLocks noChangeAspect="1" noChangeArrowheads="1"/>
          </p:cNvPicPr>
          <p:nvPr/>
        </p:nvPicPr>
        <p:blipFill>
          <a:blip r:embed="rId3" cstate="print"/>
          <a:srcRect/>
          <a:stretch>
            <a:fillRect/>
          </a:stretch>
        </p:blipFill>
        <p:spPr bwMode="auto">
          <a:xfrm>
            <a:off x="2743200" y="228600"/>
            <a:ext cx="3409950" cy="1370909"/>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descr="PS-logo-color copy 2.jpg"/>
          <p:cNvPicPr>
            <a:picLocks noChangeAspect="1"/>
          </p:cNvPicPr>
          <p:nvPr/>
        </p:nvPicPr>
        <p:blipFill>
          <a:blip r:embed="rId2" cstate="print"/>
          <a:srcRect/>
          <a:stretch>
            <a:fillRect/>
          </a:stretch>
        </p:blipFill>
        <p:spPr bwMode="auto">
          <a:xfrm>
            <a:off x="2871788" y="49213"/>
            <a:ext cx="3362325" cy="3292475"/>
          </a:xfrm>
          <a:prstGeom prst="rect">
            <a:avLst/>
          </a:prstGeom>
          <a:noFill/>
          <a:ln w="9525">
            <a:noFill/>
            <a:miter lim="800000"/>
            <a:headEnd/>
            <a:tailEnd/>
          </a:ln>
        </p:spPr>
      </p:pic>
      <p:sp>
        <p:nvSpPr>
          <p:cNvPr id="71683" name="TextBox 4"/>
          <p:cNvSpPr txBox="1">
            <a:spLocks noChangeArrowheads="1"/>
          </p:cNvSpPr>
          <p:nvPr/>
        </p:nvSpPr>
        <p:spPr bwMode="auto">
          <a:xfrm>
            <a:off x="514350" y="3451225"/>
            <a:ext cx="8285163" cy="3140075"/>
          </a:xfrm>
          <a:prstGeom prst="rect">
            <a:avLst/>
          </a:prstGeom>
          <a:noFill/>
          <a:ln w="9525">
            <a:noFill/>
            <a:miter lim="800000"/>
            <a:headEnd/>
            <a:tailEnd/>
          </a:ln>
        </p:spPr>
        <p:txBody>
          <a:bodyPr wrap="none">
            <a:spAutoFit/>
          </a:bodyPr>
          <a:lstStyle/>
          <a:p>
            <a:pPr defTabSz="457200"/>
            <a:r>
              <a:rPr lang="en-US">
                <a:solidFill>
                  <a:srgbClr val="000000"/>
                </a:solidFill>
                <a:latin typeface="Calibri" pitchFamily="34" charset="0"/>
              </a:rPr>
              <a:t>•Founded in 1908 and now has over 1400 members from around the world.</a:t>
            </a:r>
          </a:p>
          <a:p>
            <a:pPr defTabSz="457200"/>
            <a:endParaRPr lang="en-US">
              <a:solidFill>
                <a:srgbClr val="000000"/>
              </a:solidFill>
              <a:latin typeface="Calibri" pitchFamily="34" charset="0"/>
            </a:endParaRPr>
          </a:p>
          <a:p>
            <a:pPr defTabSz="457200"/>
            <a:r>
              <a:rPr lang="en-US">
                <a:solidFill>
                  <a:srgbClr val="000000"/>
                </a:solidFill>
                <a:latin typeface="Calibri" pitchFamily="34" charset="0"/>
              </a:rPr>
              <a:t>•Dedicated to advancement of all aspects of the science of paleontology.</a:t>
            </a:r>
          </a:p>
          <a:p>
            <a:pPr defTabSz="457200"/>
            <a:endParaRPr lang="en-US">
              <a:solidFill>
                <a:srgbClr val="000000"/>
              </a:solidFill>
              <a:latin typeface="Calibri" pitchFamily="34" charset="0"/>
            </a:endParaRPr>
          </a:p>
          <a:p>
            <a:pPr defTabSz="457200"/>
            <a:r>
              <a:rPr lang="en-US">
                <a:solidFill>
                  <a:srgbClr val="000000"/>
                </a:solidFill>
                <a:latin typeface="Calibri" pitchFamily="34" charset="0"/>
              </a:rPr>
              <a:t>•Publishes two professional journals:  </a:t>
            </a:r>
            <a:r>
              <a:rPr lang="en-US" i="1">
                <a:solidFill>
                  <a:srgbClr val="000000"/>
                </a:solidFill>
                <a:latin typeface="Calibri" pitchFamily="34" charset="0"/>
              </a:rPr>
              <a:t>Paleobiology</a:t>
            </a:r>
            <a:r>
              <a:rPr lang="en-US">
                <a:solidFill>
                  <a:srgbClr val="000000"/>
                </a:solidFill>
                <a:latin typeface="Calibri" pitchFamily="34" charset="0"/>
              </a:rPr>
              <a:t> and </a:t>
            </a:r>
            <a:r>
              <a:rPr lang="en-US" i="1">
                <a:solidFill>
                  <a:srgbClr val="000000"/>
                </a:solidFill>
                <a:latin typeface="Calibri" pitchFamily="34" charset="0"/>
              </a:rPr>
              <a:t>Journal of Paleontology</a:t>
            </a:r>
            <a:r>
              <a:rPr lang="en-US">
                <a:solidFill>
                  <a:srgbClr val="000000"/>
                </a:solidFill>
                <a:latin typeface="Calibri" pitchFamily="34" charset="0"/>
              </a:rPr>
              <a:t>.</a:t>
            </a:r>
          </a:p>
          <a:p>
            <a:pPr defTabSz="457200"/>
            <a:endParaRPr lang="en-US">
              <a:solidFill>
                <a:srgbClr val="000000"/>
              </a:solidFill>
              <a:latin typeface="Calibri" pitchFamily="34" charset="0"/>
            </a:endParaRPr>
          </a:p>
          <a:p>
            <a:pPr defTabSz="457200"/>
            <a:r>
              <a:rPr lang="en-US">
                <a:solidFill>
                  <a:srgbClr val="000000"/>
                </a:solidFill>
                <a:latin typeface="Calibri" pitchFamily="34" charset="0"/>
              </a:rPr>
              <a:t>•Administers numerous grants for student research in paleontology.</a:t>
            </a:r>
          </a:p>
          <a:p>
            <a:pPr defTabSz="457200"/>
            <a:endParaRPr lang="en-US">
              <a:solidFill>
                <a:srgbClr val="000000"/>
              </a:solidFill>
              <a:latin typeface="Calibri" pitchFamily="34" charset="0"/>
            </a:endParaRPr>
          </a:p>
          <a:p>
            <a:pPr defTabSz="457200"/>
            <a:r>
              <a:rPr lang="en-US">
                <a:solidFill>
                  <a:srgbClr val="000000"/>
                </a:solidFill>
                <a:latin typeface="Calibri" pitchFamily="34" charset="0"/>
              </a:rPr>
              <a:t>•Partnering with GSA and SEPM, through the coordinating office STEPPE, to promote</a:t>
            </a:r>
          </a:p>
          <a:p>
            <a:pPr defTabSz="457200"/>
            <a:r>
              <a:rPr lang="en-US">
                <a:solidFill>
                  <a:srgbClr val="000000"/>
                </a:solidFill>
                <a:latin typeface="Calibri" pitchFamily="34" charset="0"/>
              </a:rPr>
              <a:t>sedimentological and paleontological research analyzing the deep-time environmental</a:t>
            </a:r>
          </a:p>
          <a:p>
            <a:pPr defTabSz="457200"/>
            <a:r>
              <a:rPr lang="en-US">
                <a:solidFill>
                  <a:srgbClr val="000000"/>
                </a:solidFill>
                <a:latin typeface="Calibri" pitchFamily="34" charset="0"/>
              </a:rPr>
              <a:t>and evolutionary history of our planet.</a:t>
            </a:r>
          </a:p>
        </p:txBody>
      </p:sp>
    </p:spTree>
  </p:cSld>
  <p:clrMapOvr>
    <a:masterClrMapping/>
  </p:clrMapOvr>
  <p:transition spd="med" advClick="0"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HIFINALLOGOCOLOR15"/>
          <p:cNvPicPr>
            <a:picLocks noChangeAspect="1" noChangeArrowheads="1"/>
          </p:cNvPicPr>
          <p:nvPr/>
        </p:nvPicPr>
        <p:blipFill>
          <a:blip r:embed="rId3" cstate="print"/>
          <a:srcRect/>
          <a:stretch>
            <a:fillRect/>
          </a:stretch>
        </p:blipFill>
        <p:spPr bwMode="auto">
          <a:xfrm>
            <a:off x="0" y="0"/>
            <a:ext cx="1822450" cy="2286000"/>
          </a:xfrm>
          <a:prstGeom prst="rect">
            <a:avLst/>
          </a:prstGeom>
          <a:noFill/>
          <a:ln w="9525">
            <a:noFill/>
            <a:miter lim="800000"/>
            <a:headEnd/>
            <a:tailEnd/>
          </a:ln>
        </p:spPr>
      </p:pic>
      <p:pic>
        <p:nvPicPr>
          <p:cNvPr id="2051" name="Picture 5" descr="PHIFINALLOGOCOLOR15"/>
          <p:cNvPicPr>
            <a:picLocks noChangeAspect="1" noChangeArrowheads="1"/>
          </p:cNvPicPr>
          <p:nvPr/>
        </p:nvPicPr>
        <p:blipFill>
          <a:blip r:embed="rId4" cstate="print"/>
          <a:srcRect/>
          <a:stretch>
            <a:fillRect/>
          </a:stretch>
        </p:blipFill>
        <p:spPr bwMode="auto">
          <a:xfrm>
            <a:off x="7381875" y="0"/>
            <a:ext cx="1762125" cy="2209800"/>
          </a:xfrm>
          <a:prstGeom prst="rect">
            <a:avLst/>
          </a:prstGeom>
          <a:noFill/>
          <a:ln w="9525">
            <a:noFill/>
            <a:miter lim="800000"/>
            <a:headEnd/>
            <a:tailEnd/>
          </a:ln>
        </p:spPr>
      </p:pic>
      <p:sp>
        <p:nvSpPr>
          <p:cNvPr id="2052" name="Text Box 6"/>
          <p:cNvSpPr txBox="1">
            <a:spLocks noChangeArrowheads="1"/>
          </p:cNvSpPr>
          <p:nvPr/>
        </p:nvSpPr>
        <p:spPr bwMode="auto">
          <a:xfrm>
            <a:off x="1905000" y="0"/>
            <a:ext cx="5029200" cy="2892425"/>
          </a:xfrm>
          <a:prstGeom prst="rect">
            <a:avLst/>
          </a:prstGeom>
          <a:noFill/>
          <a:ln w="9525">
            <a:noFill/>
            <a:miter lim="800000"/>
            <a:headEnd/>
            <a:tailEnd/>
          </a:ln>
        </p:spPr>
        <p:txBody>
          <a:bodyPr>
            <a:spAutoFit/>
          </a:bodyPr>
          <a:lstStyle/>
          <a:p>
            <a:pPr algn="ctr">
              <a:spcBef>
                <a:spcPct val="50000"/>
              </a:spcBef>
            </a:pPr>
            <a:r>
              <a:rPr lang="en-US" sz="3600" b="1">
                <a:latin typeface="Times New Roman" pitchFamily="18" charset="0"/>
              </a:rPr>
              <a:t>PETROLEUM HISTORY INSTITUTE</a:t>
            </a:r>
          </a:p>
          <a:p>
            <a:pPr algn="ctr">
              <a:spcBef>
                <a:spcPct val="50000"/>
              </a:spcBef>
            </a:pPr>
            <a:r>
              <a:rPr lang="en-US" sz="2000">
                <a:latin typeface="Times New Roman" pitchFamily="18" charset="0"/>
              </a:rPr>
              <a:t>Co-sponsor w/ Petroleum History Society                                                    Symposium – Field Trip   </a:t>
            </a:r>
          </a:p>
          <a:p>
            <a:pPr algn="ctr">
              <a:spcBef>
                <a:spcPct val="50000"/>
              </a:spcBef>
            </a:pPr>
            <a:r>
              <a:rPr lang="en-US" sz="2000">
                <a:latin typeface="Times New Roman" pitchFamily="18" charset="0"/>
              </a:rPr>
              <a:t> Calgary, Alberta; May 8-10, 2014 </a:t>
            </a:r>
          </a:p>
          <a:p>
            <a:pPr algn="ctr">
              <a:spcBef>
                <a:spcPct val="50000"/>
              </a:spcBef>
            </a:pPr>
            <a:r>
              <a:rPr lang="en-US" sz="2000">
                <a:latin typeface="Times New Roman" pitchFamily="18" charset="0"/>
              </a:rPr>
              <a:t>(Tentative Dates)</a:t>
            </a:r>
          </a:p>
        </p:txBody>
      </p:sp>
      <p:sp>
        <p:nvSpPr>
          <p:cNvPr id="2053" name="Text Box 11"/>
          <p:cNvSpPr txBox="1">
            <a:spLocks noChangeArrowheads="1"/>
          </p:cNvSpPr>
          <p:nvPr/>
        </p:nvSpPr>
        <p:spPr bwMode="auto">
          <a:xfrm>
            <a:off x="3429000" y="3886200"/>
            <a:ext cx="2209800" cy="2770188"/>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Publisher of</a:t>
            </a:r>
          </a:p>
          <a:p>
            <a:pPr algn="ctr">
              <a:spcBef>
                <a:spcPct val="50000"/>
              </a:spcBef>
            </a:pPr>
            <a:r>
              <a:rPr lang="en-US" sz="2800" b="1" i="1">
                <a:latin typeface="Times New Roman" pitchFamily="18" charset="0"/>
              </a:rPr>
              <a:t>Oil-Industry History</a:t>
            </a:r>
            <a:endParaRPr lang="en-US" sz="2800" b="1">
              <a:latin typeface="Times New Roman" pitchFamily="18" charset="0"/>
            </a:endParaRPr>
          </a:p>
          <a:p>
            <a:pPr algn="ctr">
              <a:spcBef>
                <a:spcPct val="50000"/>
              </a:spcBef>
            </a:pPr>
            <a:r>
              <a:rPr lang="en-US">
                <a:latin typeface="Times New Roman" pitchFamily="18" charset="0"/>
              </a:rPr>
              <a:t>All back issues available in original printed form</a:t>
            </a:r>
          </a:p>
          <a:p>
            <a:pPr algn="ctr">
              <a:spcBef>
                <a:spcPct val="50000"/>
              </a:spcBef>
            </a:pPr>
            <a:r>
              <a:rPr lang="en-US" sz="1400" b="1">
                <a:latin typeface="Times New Roman" pitchFamily="18" charset="0"/>
              </a:rPr>
              <a:t>www.petroleumhistory.org</a:t>
            </a:r>
          </a:p>
        </p:txBody>
      </p:sp>
      <p:pic>
        <p:nvPicPr>
          <p:cNvPr id="2054" name="Picture 10" descr="Cover2012"/>
          <p:cNvPicPr>
            <a:picLocks noChangeAspect="1" noChangeArrowheads="1"/>
          </p:cNvPicPr>
          <p:nvPr/>
        </p:nvPicPr>
        <p:blipFill>
          <a:blip r:embed="rId5" cstate="print"/>
          <a:srcRect/>
          <a:stretch>
            <a:fillRect/>
          </a:stretch>
        </p:blipFill>
        <p:spPr bwMode="auto">
          <a:xfrm>
            <a:off x="5538788" y="2513013"/>
            <a:ext cx="3605212" cy="4344987"/>
          </a:xfrm>
          <a:prstGeom prst="rect">
            <a:avLst/>
          </a:prstGeom>
          <a:noFill/>
          <a:ln w="9525">
            <a:solidFill>
              <a:srgbClr val="000000"/>
            </a:solidFill>
            <a:miter lim="800000"/>
            <a:headEnd/>
            <a:tailEnd/>
          </a:ln>
        </p:spPr>
      </p:pic>
      <p:pic>
        <p:nvPicPr>
          <p:cNvPr id="2055" name="Picture 1"/>
          <p:cNvPicPr>
            <a:picLocks noChangeAspect="1"/>
          </p:cNvPicPr>
          <p:nvPr/>
        </p:nvPicPr>
        <p:blipFill>
          <a:blip r:embed="rId6" cstate="print"/>
          <a:srcRect/>
          <a:stretch>
            <a:fillRect/>
          </a:stretch>
        </p:blipFill>
        <p:spPr bwMode="auto">
          <a:xfrm>
            <a:off x="0" y="2513013"/>
            <a:ext cx="3429000" cy="4344987"/>
          </a:xfrm>
          <a:prstGeom prst="rect">
            <a:avLst/>
          </a:prstGeom>
          <a:noFill/>
          <a:ln w="9525">
            <a:solidFill>
              <a:schemeClr val="tx1"/>
            </a:solidFill>
            <a:miter lim="800000"/>
            <a:headEnd/>
            <a:tailEnd/>
          </a:ln>
        </p:spPr>
      </p:pic>
    </p:spTree>
  </p:cSld>
  <p:clrMapOvr>
    <a:masterClrMapping/>
  </p:clrMapOvr>
  <p:transition spd="med" advClick="0"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sz="3600" cap="none" smtClean="0">
                <a:ea typeface="ＭＳ Ｐゴシック" pitchFamily="-1" charset="-128"/>
              </a:rPr>
              <a:t/>
            </a:r>
            <a:br>
              <a:rPr lang="en-US" sz="3600" cap="none" smtClean="0">
                <a:ea typeface="ＭＳ Ｐゴシック" pitchFamily="-1" charset="-128"/>
              </a:rPr>
            </a:br>
            <a:r>
              <a:rPr lang="en-US" sz="3600" cap="none" smtClean="0">
                <a:ea typeface="ＭＳ Ｐゴシック" pitchFamily="-1" charset="-128"/>
              </a:rPr>
              <a:t/>
            </a:r>
            <a:br>
              <a:rPr lang="en-US" sz="3600" cap="none" smtClean="0">
                <a:ea typeface="ＭＳ Ｐゴシック" pitchFamily="-1" charset="-128"/>
              </a:rPr>
            </a:br>
            <a:r>
              <a:rPr lang="en-US" sz="3600" cap="none" smtClean="0">
                <a:ea typeface="ＭＳ Ｐゴシック" pitchFamily="-1" charset="-128"/>
              </a:rPr>
              <a:t/>
            </a:r>
            <a:br>
              <a:rPr lang="en-US" sz="3600" cap="none" smtClean="0">
                <a:ea typeface="ＭＳ Ｐゴシック" pitchFamily="-1" charset="-128"/>
              </a:rPr>
            </a:br>
            <a:r>
              <a:rPr lang="en-US" sz="3600" cap="none" smtClean="0">
                <a:ea typeface="ＭＳ Ｐゴシック" pitchFamily="-1" charset="-128"/>
              </a:rPr>
              <a:t/>
            </a:r>
            <a:br>
              <a:rPr lang="en-US" sz="3600" cap="none" smtClean="0">
                <a:ea typeface="ＭＳ Ｐゴシック" pitchFamily="-1" charset="-128"/>
              </a:rPr>
            </a:br>
            <a:endParaRPr lang="en-US" sz="3600" cap="none" smtClean="0">
              <a:ea typeface="ＭＳ Ｐゴシック" pitchFamily="-1" charset="-128"/>
            </a:endParaRPr>
          </a:p>
        </p:txBody>
      </p:sp>
      <p:sp>
        <p:nvSpPr>
          <p:cNvPr id="2051" name="Text Placeholder 11"/>
          <p:cNvSpPr>
            <a:spLocks noGrp="1"/>
          </p:cNvSpPr>
          <p:nvPr>
            <p:ph type="body" idx="1"/>
          </p:nvPr>
        </p:nvSpPr>
        <p:spPr>
          <a:xfrm>
            <a:off x="520700" y="1270000"/>
            <a:ext cx="7974013" cy="5156200"/>
          </a:xfrm>
        </p:spPr>
        <p:txBody>
          <a:bodyPr/>
          <a:lstStyle/>
          <a:p>
            <a:pPr eaLnBrk="1" hangingPunct="1">
              <a:lnSpc>
                <a:spcPct val="90000"/>
              </a:lnSpc>
            </a:pPr>
            <a:r>
              <a:rPr lang="en-US" i="1" smtClean="0">
                <a:solidFill>
                  <a:schemeClr val="tx1"/>
                </a:solidFill>
                <a:ea typeface="ＭＳ Ｐゴシック" pitchFamily="-1" charset="-128"/>
              </a:rPr>
              <a:t>The Seismological Society of America:</a:t>
            </a:r>
          </a:p>
          <a:p>
            <a:pPr eaLnBrk="1" hangingPunct="1">
              <a:lnSpc>
                <a:spcPct val="90000"/>
              </a:lnSpc>
            </a:pPr>
            <a:endParaRPr lang="en-US" smtClean="0">
              <a:solidFill>
                <a:schemeClr val="tx1"/>
              </a:solidFill>
              <a:ea typeface="ＭＳ Ｐゴシック" pitchFamily="-1" charset="-128"/>
            </a:endParaRPr>
          </a:p>
          <a:p>
            <a:pPr lvl="1" eaLnBrk="1" hangingPunct="1">
              <a:lnSpc>
                <a:spcPct val="90000"/>
              </a:lnSpc>
              <a:buFont typeface="Wingdings" pitchFamily="-1" charset="2"/>
              <a:buChar char="v"/>
            </a:pPr>
            <a:r>
              <a:rPr lang="en-US" smtClean="0">
                <a:solidFill>
                  <a:schemeClr val="tx1"/>
                </a:solidFill>
                <a:ea typeface="ＭＳ Ｐゴシック" pitchFamily="-1" charset="-128"/>
              </a:rPr>
              <a:t>Statement of Purpose:  </a:t>
            </a:r>
            <a:r>
              <a:rPr lang="en-US" b="1" i="1" smtClean="0">
                <a:solidFill>
                  <a:schemeClr val="tx1"/>
                </a:solidFill>
                <a:ea typeface="ＭＳ Ｐゴシック" pitchFamily="-1" charset="-128"/>
              </a:rPr>
              <a:t>To Advance seismology and the understanding of earthquakes for the benefit of society</a:t>
            </a:r>
          </a:p>
          <a:p>
            <a:pPr lvl="1" eaLnBrk="1" hangingPunct="1">
              <a:lnSpc>
                <a:spcPct val="90000"/>
              </a:lnSpc>
              <a:buFont typeface="Wingdings" pitchFamily="-1" charset="2"/>
              <a:buChar char="v"/>
            </a:pPr>
            <a:endParaRPr lang="en-US" b="1" i="1" smtClean="0">
              <a:solidFill>
                <a:schemeClr val="tx1"/>
              </a:solidFill>
              <a:ea typeface="ＭＳ Ｐゴシック" pitchFamily="-1" charset="-128"/>
            </a:endParaRPr>
          </a:p>
          <a:p>
            <a:pPr lvl="1" eaLnBrk="1" hangingPunct="1">
              <a:lnSpc>
                <a:spcPct val="90000"/>
              </a:lnSpc>
              <a:buFont typeface="Wingdings" pitchFamily="-1" charset="2"/>
              <a:buChar char="v"/>
            </a:pPr>
            <a:r>
              <a:rPr lang="en-US" i="1" smtClean="0">
                <a:solidFill>
                  <a:schemeClr val="tx1"/>
                </a:solidFill>
                <a:ea typeface="ＭＳ Ｐゴシック" pitchFamily="-1" charset="-128"/>
              </a:rPr>
              <a:t>Is working to implement our new Strategic Plan  </a:t>
            </a:r>
          </a:p>
          <a:p>
            <a:pPr lvl="1" eaLnBrk="1" hangingPunct="1">
              <a:lnSpc>
                <a:spcPct val="90000"/>
              </a:lnSpc>
              <a:buFont typeface="Wingdings" pitchFamily="-1" charset="2"/>
              <a:buChar char="v"/>
            </a:pPr>
            <a:endParaRPr lang="en-US" i="1" smtClean="0">
              <a:solidFill>
                <a:schemeClr val="tx1"/>
              </a:solidFill>
              <a:ea typeface="ＭＳ Ｐゴシック" pitchFamily="-1" charset="-128"/>
            </a:endParaRPr>
          </a:p>
          <a:p>
            <a:pPr lvl="1" eaLnBrk="1" hangingPunct="1">
              <a:lnSpc>
                <a:spcPct val="90000"/>
              </a:lnSpc>
              <a:buFont typeface="Wingdings" pitchFamily="-1" charset="2"/>
              <a:buChar char="v"/>
            </a:pPr>
            <a:r>
              <a:rPr lang="en-US" i="1" smtClean="0">
                <a:solidFill>
                  <a:schemeClr val="tx1"/>
                </a:solidFill>
                <a:ea typeface="ＭＳ Ｐゴシック" pitchFamily="-1" charset="-128"/>
              </a:rPr>
              <a:t>Has now posted all archival issues of both journals on GeoScience World</a:t>
            </a:r>
          </a:p>
          <a:p>
            <a:pPr lvl="1" eaLnBrk="1" hangingPunct="1">
              <a:lnSpc>
                <a:spcPct val="90000"/>
              </a:lnSpc>
              <a:buFont typeface="Wingdings" pitchFamily="-1" charset="2"/>
              <a:buChar char="v"/>
            </a:pPr>
            <a:endParaRPr lang="en-US" i="1" smtClean="0">
              <a:solidFill>
                <a:schemeClr val="tx1"/>
              </a:solidFill>
              <a:ea typeface="ＭＳ Ｐゴシック" pitchFamily="-1" charset="-128"/>
            </a:endParaRPr>
          </a:p>
          <a:p>
            <a:pPr lvl="1" eaLnBrk="1" hangingPunct="1">
              <a:lnSpc>
                <a:spcPct val="90000"/>
              </a:lnSpc>
              <a:buFont typeface="Wingdings" pitchFamily="-1" charset="2"/>
              <a:buChar char="v"/>
            </a:pPr>
            <a:r>
              <a:rPr lang="en-US" i="1" smtClean="0">
                <a:solidFill>
                  <a:schemeClr val="tx1"/>
                </a:solidFill>
                <a:ea typeface="ＭＳ Ｐゴシック" pitchFamily="-1" charset="-128"/>
              </a:rPr>
              <a:t>Held successful meeting </a:t>
            </a:r>
            <a:r>
              <a:rPr lang="en-US" smtClean="0">
                <a:solidFill>
                  <a:schemeClr val="tx1"/>
                </a:solidFill>
                <a:ea typeface="ＭＳ Ｐゴシック" pitchFamily="-1" charset="-128"/>
              </a:rPr>
              <a:t>April 17-19 in Salt Lake City (despite govt travel cuts)</a:t>
            </a:r>
            <a:endParaRPr lang="en-US" i="1" smtClean="0">
              <a:solidFill>
                <a:schemeClr val="tx1"/>
              </a:solidFill>
              <a:ea typeface="ＭＳ Ｐゴシック" pitchFamily="-1" charset="-128"/>
            </a:endParaRPr>
          </a:p>
          <a:p>
            <a:pPr lvl="1" eaLnBrk="1" hangingPunct="1">
              <a:lnSpc>
                <a:spcPct val="90000"/>
              </a:lnSpc>
              <a:buFont typeface="Wingdings" pitchFamily="-1" charset="2"/>
              <a:buChar char="v"/>
            </a:pPr>
            <a:endParaRPr lang="en-US" i="1" smtClean="0">
              <a:solidFill>
                <a:schemeClr val="tx1"/>
              </a:solidFill>
              <a:ea typeface="ＭＳ Ｐゴシック" pitchFamily="-1" charset="-128"/>
            </a:endParaRPr>
          </a:p>
          <a:p>
            <a:pPr lvl="1" eaLnBrk="1" hangingPunct="1">
              <a:lnSpc>
                <a:spcPct val="90000"/>
              </a:lnSpc>
              <a:buFont typeface="Wingdings" pitchFamily="-1" charset="2"/>
              <a:buChar char="v"/>
            </a:pPr>
            <a:r>
              <a:rPr lang="en-US" i="1" smtClean="0">
                <a:solidFill>
                  <a:schemeClr val="tx1"/>
                </a:solidFill>
                <a:ea typeface="ＭＳ Ｐゴシック" pitchFamily="-1" charset="-128"/>
              </a:rPr>
              <a:t>Is planning Anchorage meeting 30 April - 2 May 2014</a:t>
            </a:r>
          </a:p>
          <a:p>
            <a:pPr lvl="1" eaLnBrk="1" hangingPunct="1">
              <a:lnSpc>
                <a:spcPct val="90000"/>
              </a:lnSpc>
            </a:pPr>
            <a:endParaRPr lang="en-US" i="1" smtClean="0">
              <a:solidFill>
                <a:schemeClr val="tx1"/>
              </a:solidFill>
              <a:ea typeface="ＭＳ Ｐゴシック" pitchFamily="-1" charset="-128"/>
            </a:endParaRPr>
          </a:p>
          <a:p>
            <a:pPr eaLnBrk="1" hangingPunct="1">
              <a:lnSpc>
                <a:spcPct val="90000"/>
              </a:lnSpc>
            </a:pPr>
            <a:endParaRPr lang="en-US" smtClean="0">
              <a:solidFill>
                <a:schemeClr val="tx1"/>
              </a:solidFill>
              <a:ea typeface="ＭＳ Ｐゴシック" pitchFamily="-1" charset="-128"/>
            </a:endParaRPr>
          </a:p>
        </p:txBody>
      </p:sp>
      <p:sp>
        <p:nvSpPr>
          <p:cNvPr id="2052" name="TextBox 5"/>
          <p:cNvSpPr txBox="1">
            <a:spLocks noChangeArrowheads="1"/>
          </p:cNvSpPr>
          <p:nvPr/>
        </p:nvSpPr>
        <p:spPr bwMode="auto">
          <a:xfrm>
            <a:off x="520700" y="274638"/>
            <a:ext cx="2898775" cy="995362"/>
          </a:xfrm>
          <a:prstGeom prst="rect">
            <a:avLst/>
          </a:prstGeom>
          <a:noFill/>
          <a:ln w="9525">
            <a:noFill/>
            <a:miter lim="800000"/>
            <a:headEnd/>
            <a:tailEnd/>
          </a:ln>
        </p:spPr>
        <p:txBody>
          <a:bodyPr>
            <a:spAutoFit/>
          </a:bodyPr>
          <a:lstStyle/>
          <a:p>
            <a:endParaRPr lang="en-US">
              <a:latin typeface="Calibri" pitchFamily="-1" charset="0"/>
            </a:endParaRPr>
          </a:p>
        </p:txBody>
      </p:sp>
      <p:pic>
        <p:nvPicPr>
          <p:cNvPr id="2053" name="Picture 8"/>
          <p:cNvPicPr>
            <a:picLocks noChangeAspect="1"/>
          </p:cNvPicPr>
          <p:nvPr/>
        </p:nvPicPr>
        <p:blipFill>
          <a:blip r:embed="rId2" cstate="print"/>
          <a:srcRect/>
          <a:stretch>
            <a:fillRect/>
          </a:stretch>
        </p:blipFill>
        <p:spPr bwMode="auto">
          <a:xfrm>
            <a:off x="520700" y="407988"/>
            <a:ext cx="2579688" cy="666750"/>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2590800" y="1219200"/>
            <a:ext cx="6248400" cy="1257300"/>
          </a:xfrm>
        </p:spPr>
        <p:txBody>
          <a:bodyPr>
            <a:normAutofit fontScale="90000"/>
          </a:bodyPr>
          <a:lstStyle/>
          <a:p>
            <a:pPr eaLnBrk="1" hangingPunct="1">
              <a:defRPr/>
            </a:pPr>
            <a:r>
              <a:rPr lang="en-US" sz="4800" b="1" smtClean="0">
                <a:latin typeface="Gabriola"/>
              </a:rPr>
              <a:t>Society for Sedimentary Geology</a:t>
            </a:r>
          </a:p>
        </p:txBody>
      </p:sp>
      <p:sp>
        <p:nvSpPr>
          <p:cNvPr id="74755" name="Subtitle 2"/>
          <p:cNvSpPr>
            <a:spLocks noGrp="1"/>
          </p:cNvSpPr>
          <p:nvPr>
            <p:ph type="subTitle" idx="1"/>
          </p:nvPr>
        </p:nvSpPr>
        <p:spPr>
          <a:xfrm>
            <a:off x="304800" y="2667000"/>
            <a:ext cx="8382000" cy="2971800"/>
          </a:xfrm>
        </p:spPr>
        <p:txBody>
          <a:bodyPr/>
          <a:lstStyle/>
          <a:p>
            <a:pPr marL="457200" algn="l" eaLnBrk="1" hangingPunct="1">
              <a:spcBef>
                <a:spcPct val="0"/>
              </a:spcBef>
              <a:buFont typeface="Arial" pitchFamily="34" charset="0"/>
              <a:buChar char="•"/>
            </a:pPr>
            <a:r>
              <a:rPr lang="en-US" sz="2800" b="1" smtClean="0">
                <a:solidFill>
                  <a:schemeClr val="tx1"/>
                </a:solidFill>
                <a:latin typeface="Bodoni MT" pitchFamily="18" charset="0"/>
                <a:cs typeface="Arial" pitchFamily="34" charset="0"/>
              </a:rPr>
              <a:t>JSR and PALAIOS went to Continuous Publishing</a:t>
            </a:r>
          </a:p>
          <a:p>
            <a:pPr marL="457200" algn="l" eaLnBrk="1" hangingPunct="1">
              <a:spcBef>
                <a:spcPct val="0"/>
              </a:spcBef>
              <a:buFont typeface="Arial" pitchFamily="34" charset="0"/>
              <a:buChar char="•"/>
            </a:pPr>
            <a:r>
              <a:rPr lang="en-US" sz="2800" b="1" smtClean="0">
                <a:solidFill>
                  <a:schemeClr val="tx1"/>
                </a:solidFill>
                <a:latin typeface="Bodoni MT" pitchFamily="18" charset="0"/>
                <a:cs typeface="Arial" pitchFamily="34" charset="0"/>
              </a:rPr>
              <a:t>Five new Book Publications including </a:t>
            </a:r>
          </a:p>
          <a:p>
            <a:pPr marL="914400" lvl="1" algn="l" eaLnBrk="1" hangingPunct="1">
              <a:spcBef>
                <a:spcPct val="0"/>
              </a:spcBef>
              <a:buFont typeface="Arial" pitchFamily="34" charset="0"/>
              <a:buChar char="•"/>
            </a:pPr>
            <a:r>
              <a:rPr lang="en-US" sz="2400" b="1" smtClean="0">
                <a:solidFill>
                  <a:schemeClr val="tx1"/>
                </a:solidFill>
                <a:latin typeface="Bodoni MT" pitchFamily="18" charset="0"/>
                <a:cs typeface="Arial" pitchFamily="34" charset="0"/>
              </a:rPr>
              <a:t>SP102 </a:t>
            </a:r>
            <a:r>
              <a:rPr lang="en-US" sz="2400" b="1" i="1" smtClean="0">
                <a:solidFill>
                  <a:schemeClr val="tx1"/>
                </a:solidFill>
                <a:latin typeface="Bodoni MT" pitchFamily="18" charset="0"/>
                <a:cs typeface="Arial" pitchFamily="34" charset="0"/>
              </a:rPr>
              <a:t>Sedimentary Geology of Mars</a:t>
            </a:r>
          </a:p>
          <a:p>
            <a:pPr marL="457200" algn="l" eaLnBrk="1" hangingPunct="1">
              <a:spcBef>
                <a:spcPct val="0"/>
              </a:spcBef>
              <a:buFont typeface="Arial" pitchFamily="34" charset="0"/>
              <a:buChar char="•"/>
            </a:pPr>
            <a:r>
              <a:rPr lang="en-US" sz="2800" b="1" smtClean="0">
                <a:solidFill>
                  <a:schemeClr val="tx1"/>
                </a:solidFill>
                <a:latin typeface="Bodoni MT" pitchFamily="18" charset="0"/>
                <a:cs typeface="Arial" pitchFamily="34" charset="0"/>
              </a:rPr>
              <a:t>Three New Council seats created for – </a:t>
            </a:r>
          </a:p>
          <a:p>
            <a:pPr marL="914400" lvl="1" algn="l" eaLnBrk="1" hangingPunct="1">
              <a:spcBef>
                <a:spcPct val="0"/>
              </a:spcBef>
              <a:buFont typeface="Arial" pitchFamily="34" charset="0"/>
              <a:buChar char="•"/>
            </a:pPr>
            <a:r>
              <a:rPr lang="en-US" sz="2400" b="1" smtClean="0">
                <a:solidFill>
                  <a:schemeClr val="tx1"/>
                </a:solidFill>
                <a:latin typeface="Bodoni MT" pitchFamily="18" charset="0"/>
                <a:cs typeface="Arial" pitchFamily="34" charset="0"/>
              </a:rPr>
              <a:t>Student Councilor; </a:t>
            </a:r>
          </a:p>
          <a:p>
            <a:pPr marL="914400" lvl="1" algn="l" eaLnBrk="1" hangingPunct="1">
              <a:spcBef>
                <a:spcPct val="0"/>
              </a:spcBef>
              <a:buFont typeface="Arial" pitchFamily="34" charset="0"/>
              <a:buChar char="•"/>
            </a:pPr>
            <a:r>
              <a:rPr lang="en-US" sz="2400" b="1" smtClean="0">
                <a:solidFill>
                  <a:schemeClr val="tx1"/>
                </a:solidFill>
                <a:latin typeface="Bodoni MT" pitchFamily="18" charset="0"/>
                <a:cs typeface="Arial" pitchFamily="34" charset="0"/>
              </a:rPr>
              <a:t>Early Career Councilor and </a:t>
            </a:r>
          </a:p>
          <a:p>
            <a:pPr marL="914400" lvl="1" algn="l" eaLnBrk="1" hangingPunct="1">
              <a:spcBef>
                <a:spcPct val="0"/>
              </a:spcBef>
              <a:buFont typeface="Arial" pitchFamily="34" charset="0"/>
              <a:buChar char="•"/>
            </a:pPr>
            <a:r>
              <a:rPr lang="en-US" sz="2400" b="1" smtClean="0">
                <a:solidFill>
                  <a:schemeClr val="tx1"/>
                </a:solidFill>
                <a:latin typeface="Bodoni MT" pitchFamily="18" charset="0"/>
                <a:cs typeface="Arial" pitchFamily="34" charset="0"/>
              </a:rPr>
              <a:t>Web &amp; Technology Councilor</a:t>
            </a:r>
          </a:p>
          <a:p>
            <a:pPr marL="457200" algn="l" eaLnBrk="1" hangingPunct="1">
              <a:buFont typeface="Arial" pitchFamily="34" charset="0"/>
              <a:buChar char="•"/>
            </a:pPr>
            <a:endParaRPr lang="en-US" b="1" smtClean="0"/>
          </a:p>
          <a:p>
            <a:pPr marL="457200" eaLnBrk="1" hangingPunct="1">
              <a:buFont typeface="Arial" pitchFamily="34" charset="0"/>
              <a:buNone/>
            </a:pPr>
            <a:endParaRPr lang="en-US" smtClean="0"/>
          </a:p>
        </p:txBody>
      </p:sp>
      <p:pic>
        <p:nvPicPr>
          <p:cNvPr id="7" name="Picture 6"/>
          <p:cNvPicPr>
            <a:picLocks noChangeAspect="1"/>
          </p:cNvPicPr>
          <p:nvPr/>
        </p:nvPicPr>
        <p:blipFill>
          <a:blip r:embed="rId2" cstate="print">
            <a:extLst>
              <a:ext uri="{28A0092B-C50C-407E-A947-70E740481C1C}"/>
            </a:extLst>
          </a:blip>
          <a:stretch>
            <a:fillRect/>
          </a:stretch>
        </p:blipFill>
        <p:spPr>
          <a:xfrm>
            <a:off x="609600" y="457200"/>
            <a:ext cx="1752600" cy="2002971"/>
          </a:xfrm>
          <a:prstGeom prst="rect">
            <a:avLst/>
          </a:prstGeom>
          <a:effectLst>
            <a:glow rad="127000">
              <a:schemeClr val="bg1"/>
            </a:glow>
            <a:softEdge rad="76200"/>
          </a:effectLst>
        </p:spPr>
      </p:pic>
      <p:sp>
        <p:nvSpPr>
          <p:cNvPr id="74757" name="Text Box 5"/>
          <p:cNvSpPr txBox="1">
            <a:spLocks noChangeArrowheads="1"/>
          </p:cNvSpPr>
          <p:nvPr/>
        </p:nvSpPr>
        <p:spPr bwMode="auto">
          <a:xfrm>
            <a:off x="3276600" y="6019800"/>
            <a:ext cx="2590800" cy="366713"/>
          </a:xfrm>
          <a:prstGeom prst="rect">
            <a:avLst/>
          </a:prstGeom>
          <a:noFill/>
          <a:ln w="9525">
            <a:noFill/>
            <a:miter lim="800000"/>
            <a:headEnd/>
            <a:tailEnd/>
          </a:ln>
        </p:spPr>
        <p:txBody>
          <a:bodyPr>
            <a:spAutoFit/>
          </a:bodyPr>
          <a:lstStyle/>
          <a:p>
            <a:pPr algn="ctr">
              <a:spcBef>
                <a:spcPct val="50000"/>
              </a:spcBef>
            </a:pPr>
            <a:r>
              <a:rPr lang="en-US">
                <a:solidFill>
                  <a:srgbClr val="000000"/>
                </a:solidFill>
                <a:latin typeface="Bodoni MT Black" pitchFamily="18" charset="0"/>
              </a:rPr>
              <a:t>http://sepm.org/</a:t>
            </a:r>
          </a:p>
        </p:txBody>
      </p:sp>
    </p:spTree>
  </p:cSld>
  <p:clrMapOvr>
    <a:masterClrMapping/>
  </p:clrMapOvr>
  <p:transition spd="med" advClick="0"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noChangeArrowheads="1"/>
          </p:cNvPicPr>
          <p:nvPr/>
        </p:nvPicPr>
        <p:blipFill>
          <a:blip r:embed="rId2" cstate="print"/>
          <a:srcRect/>
          <a:stretch>
            <a:fillRect/>
          </a:stretch>
        </p:blipFill>
        <p:spPr bwMode="auto">
          <a:xfrm>
            <a:off x="1547813" y="404813"/>
            <a:ext cx="6067425" cy="1276350"/>
          </a:xfrm>
          <a:prstGeom prst="rect">
            <a:avLst/>
          </a:prstGeom>
          <a:noFill/>
          <a:ln w="9525">
            <a:noFill/>
            <a:miter lim="800000"/>
            <a:headEnd/>
            <a:tailEnd/>
          </a:ln>
        </p:spPr>
      </p:pic>
      <p:sp>
        <p:nvSpPr>
          <p:cNvPr id="76803" name="Content Placeholder 7"/>
          <p:cNvSpPr>
            <a:spLocks noGrp="1"/>
          </p:cNvSpPr>
          <p:nvPr>
            <p:ph idx="4294967295"/>
          </p:nvPr>
        </p:nvSpPr>
        <p:spPr>
          <a:xfrm>
            <a:off x="468313" y="1989138"/>
            <a:ext cx="8229600" cy="4679950"/>
          </a:xfrm>
          <a:solidFill>
            <a:schemeClr val="tx1"/>
          </a:solidFill>
        </p:spPr>
        <p:txBody>
          <a:bodyPr/>
          <a:lstStyle/>
          <a:p>
            <a:pPr eaLnBrk="1" hangingPunct="1">
              <a:lnSpc>
                <a:spcPct val="90000"/>
              </a:lnSpc>
            </a:pPr>
            <a:r>
              <a:rPr lang="en-CA" sz="2000" smtClean="0">
                <a:solidFill>
                  <a:srgbClr val="FFFF00"/>
                </a:solidFill>
                <a:latin typeface="Bookman Old Style" pitchFamily="18" charset="0"/>
              </a:rPr>
              <a:t>A society for scientists and engineers (called TSOP) involved with the microscopy of organic rich sediments (kerogen, coal, solid bitumen) that defined as </a:t>
            </a:r>
            <a:r>
              <a:rPr lang="en-CA" sz="2000" i="1" smtClean="0">
                <a:solidFill>
                  <a:srgbClr val="FFFF00"/>
                </a:solidFill>
                <a:latin typeface="Bookman Old Style" pitchFamily="18" charset="0"/>
              </a:rPr>
              <a:t>organic petrology</a:t>
            </a:r>
            <a:r>
              <a:rPr lang="en-CA" sz="2000" smtClean="0">
                <a:solidFill>
                  <a:srgbClr val="FFFF00"/>
                </a:solidFill>
                <a:latin typeface="Bookman Old Style" pitchFamily="18" charset="0"/>
              </a:rPr>
              <a:t>. The society organic petrologists is closely associated with organic geochemistry and other related disciplines in geosciences that deals with the organic sediments in nature. We study the genesis and temperature history of the organic sediments. </a:t>
            </a:r>
          </a:p>
          <a:p>
            <a:pPr eaLnBrk="1" hangingPunct="1">
              <a:lnSpc>
                <a:spcPct val="90000"/>
              </a:lnSpc>
            </a:pPr>
            <a:r>
              <a:rPr lang="en-CA" sz="2000" smtClean="0">
                <a:solidFill>
                  <a:srgbClr val="C6D9F1"/>
                </a:solidFill>
                <a:latin typeface="Bookman Old Style" pitchFamily="18" charset="0"/>
              </a:rPr>
              <a:t>We have over 200 members in 30 countries. If you are interested to be a part of the organic petrology community, we invite you to join TSOP (see our webpage: www.tsop.org) </a:t>
            </a:r>
          </a:p>
          <a:p>
            <a:pPr eaLnBrk="1" hangingPunct="1">
              <a:lnSpc>
                <a:spcPct val="90000"/>
              </a:lnSpc>
            </a:pPr>
            <a:r>
              <a:rPr lang="en-CA" sz="2000" smtClean="0">
                <a:solidFill>
                  <a:srgbClr val="FFFF00"/>
                </a:solidFill>
                <a:latin typeface="Bookman Old Style" pitchFamily="18" charset="0"/>
              </a:rPr>
              <a:t>TSOP have annual meetings worldwide (Halifax, Canada 2011; Beijing, China 2012; </a:t>
            </a:r>
            <a:r>
              <a:rPr lang="en-GB" sz="2000" smtClean="0">
                <a:solidFill>
                  <a:srgbClr val="FFFF00"/>
                </a:solidFill>
                <a:latin typeface="Bookman Old Style" pitchFamily="18" charset="0"/>
              </a:rPr>
              <a:t>Sosnowiec, </a:t>
            </a:r>
            <a:r>
              <a:rPr lang="en-CA" sz="2000" smtClean="0">
                <a:solidFill>
                  <a:srgbClr val="FFFF00"/>
                </a:solidFill>
                <a:latin typeface="Bookman Old Style" pitchFamily="18" charset="0"/>
              </a:rPr>
              <a:t>Poland 2013; Sydney, Australia 2014) &amp; research grants for students </a:t>
            </a:r>
          </a:p>
          <a:p>
            <a:pPr eaLnBrk="1" hangingPunct="1">
              <a:lnSpc>
                <a:spcPct val="90000"/>
              </a:lnSpc>
            </a:pPr>
            <a:r>
              <a:rPr lang="en-CA" sz="2000" smtClean="0">
                <a:solidFill>
                  <a:srgbClr val="CCFFFF"/>
                </a:solidFill>
                <a:latin typeface="Bookman Old Style" pitchFamily="18" charset="0"/>
              </a:rPr>
              <a:t>TSOP is a member society of AGI &amp; an associated society of AAPG</a:t>
            </a:r>
          </a:p>
          <a:p>
            <a:pPr eaLnBrk="1" hangingPunct="1">
              <a:lnSpc>
                <a:spcPct val="90000"/>
              </a:lnSpc>
            </a:pPr>
            <a:endParaRPr lang="en-CA" sz="2000" smtClean="0"/>
          </a:p>
        </p:txBody>
      </p:sp>
      <p:sp>
        <p:nvSpPr>
          <p:cNvPr id="76804" name="TextBox 13"/>
          <p:cNvSpPr txBox="1">
            <a:spLocks noChangeArrowheads="1"/>
          </p:cNvSpPr>
          <p:nvPr/>
        </p:nvSpPr>
        <p:spPr bwMode="auto">
          <a:xfrm>
            <a:off x="2124075" y="1125538"/>
            <a:ext cx="6372225" cy="368300"/>
          </a:xfrm>
          <a:prstGeom prst="rect">
            <a:avLst/>
          </a:prstGeom>
          <a:noFill/>
          <a:ln w="9525">
            <a:noFill/>
            <a:miter lim="800000"/>
            <a:headEnd/>
            <a:tailEnd/>
          </a:ln>
        </p:spPr>
        <p:txBody>
          <a:bodyPr>
            <a:spAutoFit/>
          </a:bodyPr>
          <a:lstStyle/>
          <a:p>
            <a:pPr algn="ctr"/>
            <a:r>
              <a:rPr lang="en-CA" b="1">
                <a:latin typeface="Calibri" pitchFamily="34" charset="0"/>
                <a:cs typeface="Arial" pitchFamily="34" charset="0"/>
              </a:rPr>
              <a:t>(President (2011-2013): Dr. Isabel Suarez-Ruiz)</a:t>
            </a:r>
          </a:p>
        </p:txBody>
      </p:sp>
    </p:spTree>
  </p:cSld>
  <p:clrMapOvr>
    <a:masterClrMapping/>
  </p:clrMapOvr>
  <p:transition spd="med" advClick="0"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5181600" y="5935663"/>
            <a:ext cx="3657600" cy="460375"/>
          </a:xfrm>
          <a:prstGeom prst="rect">
            <a:avLst/>
          </a:prstGeom>
          <a:noFill/>
          <a:ln w="9525">
            <a:noFill/>
            <a:miter lim="800000"/>
            <a:headEnd/>
            <a:tailEnd/>
          </a:ln>
        </p:spPr>
        <p:txBody>
          <a:bodyPr>
            <a:spAutoFit/>
          </a:bodyPr>
          <a:lstStyle/>
          <a:p>
            <a:r>
              <a:rPr lang="en-US" sz="2400" b="1" smtClean="0">
                <a:solidFill>
                  <a:srgbClr val="000000"/>
                </a:solidFill>
                <a:latin typeface="Arial" charset="0"/>
                <a:cs typeface="Arial" charset="0"/>
              </a:rPr>
              <a:t>http://www.smenet.org/</a:t>
            </a:r>
          </a:p>
        </p:txBody>
      </p:sp>
      <p:sp>
        <p:nvSpPr>
          <p:cNvPr id="2051" name="TextBox 2"/>
          <p:cNvSpPr txBox="1">
            <a:spLocks noChangeArrowheads="1"/>
          </p:cNvSpPr>
          <p:nvPr/>
        </p:nvSpPr>
        <p:spPr bwMode="auto">
          <a:xfrm>
            <a:off x="392113" y="1371600"/>
            <a:ext cx="8382000" cy="2308225"/>
          </a:xfrm>
          <a:prstGeom prst="rect">
            <a:avLst/>
          </a:prstGeom>
          <a:solidFill>
            <a:srgbClr val="0033CC"/>
          </a:solidFill>
          <a:ln w="9525">
            <a:noFill/>
            <a:miter lim="800000"/>
            <a:headEnd/>
            <a:tailEnd/>
          </a:ln>
        </p:spPr>
        <p:txBody>
          <a:bodyPr>
            <a:spAutoFit/>
          </a:bodyPr>
          <a:lstStyle/>
          <a:p>
            <a:pPr marL="285750" indent="-285750">
              <a:buFont typeface="Arial" charset="0"/>
              <a:buChar char="•"/>
            </a:pPr>
            <a:r>
              <a:rPr lang="en-US" b="1" smtClean="0">
                <a:solidFill>
                  <a:srgbClr val="FFFF00"/>
                </a:solidFill>
                <a:latin typeface="Arial" charset="0"/>
                <a:cs typeface="Arial" charset="0"/>
              </a:rPr>
              <a:t>OneMine.org </a:t>
            </a:r>
            <a:r>
              <a:rPr lang="en-US" b="1" smtClean="0">
                <a:solidFill>
                  <a:srgbClr val="FFFFFF"/>
                </a:solidFill>
                <a:latin typeface="Arial" charset="0"/>
                <a:cs typeface="Arial" charset="0"/>
              </a:rPr>
              <a:t>with &gt; 103,400 documents; 1.8 million pages</a:t>
            </a:r>
          </a:p>
          <a:p>
            <a:pPr marL="285750" indent="-285750">
              <a:buFont typeface="Arial" charset="0"/>
              <a:buChar char="•"/>
            </a:pPr>
            <a:r>
              <a:rPr lang="en-US" b="1" smtClean="0">
                <a:solidFill>
                  <a:srgbClr val="FFFF00"/>
                </a:solidFill>
                <a:latin typeface="Arial" charset="0"/>
                <a:cs typeface="Arial" charset="0"/>
              </a:rPr>
              <a:t>Popular eBooks </a:t>
            </a:r>
            <a:r>
              <a:rPr lang="en-US" b="1" smtClean="0">
                <a:solidFill>
                  <a:srgbClr val="FFFFFF"/>
                </a:solidFill>
                <a:latin typeface="Arial" charset="0"/>
                <a:cs typeface="Arial" charset="0"/>
              </a:rPr>
              <a:t>(e.g., </a:t>
            </a:r>
            <a:r>
              <a:rPr lang="en-US" b="1" i="1" smtClean="0">
                <a:solidFill>
                  <a:srgbClr val="FFFFFF"/>
                </a:solidFill>
                <a:latin typeface="Arial" charset="0"/>
                <a:cs typeface="Arial" charset="0"/>
              </a:rPr>
              <a:t>Mining Engineering Handbook</a:t>
            </a:r>
            <a:r>
              <a:rPr lang="en-US" b="1" smtClean="0">
                <a:solidFill>
                  <a:srgbClr val="FFFFFF"/>
                </a:solidFill>
                <a:latin typeface="Arial" charset="0"/>
                <a:cs typeface="Arial" charset="0"/>
              </a:rPr>
              <a:t>, </a:t>
            </a:r>
            <a:r>
              <a:rPr lang="en-US" b="1" i="1" smtClean="0">
                <a:solidFill>
                  <a:srgbClr val="FFFFFF"/>
                </a:solidFill>
                <a:latin typeface="Arial" charset="0"/>
                <a:cs typeface="Arial" charset="0"/>
              </a:rPr>
              <a:t>Industrial Minerals and Rocks</a:t>
            </a:r>
            <a:r>
              <a:rPr lang="en-US" b="1" smtClean="0">
                <a:solidFill>
                  <a:srgbClr val="FFFFFF"/>
                </a:solidFill>
                <a:latin typeface="Arial" charset="0"/>
                <a:cs typeface="Arial" charset="0"/>
              </a:rPr>
              <a:t>)</a:t>
            </a:r>
          </a:p>
          <a:p>
            <a:pPr marL="285750" indent="-285750">
              <a:buFont typeface="Arial" charset="0"/>
              <a:buChar char="•"/>
            </a:pPr>
            <a:r>
              <a:rPr lang="en-US" b="1" smtClean="0">
                <a:solidFill>
                  <a:srgbClr val="FFFF00"/>
                </a:solidFill>
                <a:latin typeface="Arial" charset="0"/>
                <a:cs typeface="Arial" charset="0"/>
              </a:rPr>
              <a:t>Scholarships</a:t>
            </a:r>
            <a:r>
              <a:rPr lang="en-US" b="1" smtClean="0">
                <a:solidFill>
                  <a:srgbClr val="FFFFFF"/>
                </a:solidFill>
                <a:latin typeface="Arial" charset="0"/>
                <a:cs typeface="Arial" charset="0"/>
              </a:rPr>
              <a:t>, including some specifically for geos</a:t>
            </a:r>
          </a:p>
          <a:p>
            <a:pPr marL="285750" indent="-285750">
              <a:buFont typeface="Arial" charset="0"/>
              <a:buChar char="•"/>
            </a:pPr>
            <a:r>
              <a:rPr lang="en-US" b="1" smtClean="0">
                <a:solidFill>
                  <a:srgbClr val="FFFF00"/>
                </a:solidFill>
                <a:latin typeface="Arial" charset="0"/>
                <a:cs typeface="Arial" charset="0"/>
              </a:rPr>
              <a:t>Government Relations &amp; Public Affairs Committee</a:t>
            </a:r>
            <a:r>
              <a:rPr lang="en-US" b="1" smtClean="0">
                <a:solidFill>
                  <a:srgbClr val="FFFFFF"/>
                </a:solidFill>
                <a:latin typeface="Arial" charset="0"/>
                <a:cs typeface="Arial" charset="0"/>
              </a:rPr>
              <a:t>: 10 briefing papers</a:t>
            </a:r>
          </a:p>
          <a:p>
            <a:pPr marL="285750" indent="-285750">
              <a:buFont typeface="Arial" charset="0"/>
              <a:buChar char="•"/>
            </a:pPr>
            <a:r>
              <a:rPr lang="en-US" b="1" smtClean="0">
                <a:solidFill>
                  <a:srgbClr val="FFFF00"/>
                </a:solidFill>
                <a:latin typeface="Arial" charset="0"/>
                <a:cs typeface="Arial" charset="0"/>
              </a:rPr>
              <a:t>Annual meeting </a:t>
            </a:r>
            <a:r>
              <a:rPr lang="en-US" b="1" smtClean="0">
                <a:solidFill>
                  <a:srgbClr val="FFFFFF"/>
                </a:solidFill>
                <a:latin typeface="Arial" charset="0"/>
                <a:cs typeface="Arial" charset="0"/>
              </a:rPr>
              <a:t>(23-26 February 2014, Salt Lake City – </a:t>
            </a:r>
            <a:r>
              <a:rPr lang="en-US" b="1" i="1" smtClean="0">
                <a:solidFill>
                  <a:srgbClr val="FFFFFF"/>
                </a:solidFill>
                <a:latin typeface="Arial" charset="0"/>
                <a:cs typeface="Arial" charset="0"/>
              </a:rPr>
              <a:t>“Leadership in Uncertain Times” </a:t>
            </a:r>
            <a:r>
              <a:rPr lang="en-US" b="1" smtClean="0">
                <a:solidFill>
                  <a:srgbClr val="FFFF00"/>
                </a:solidFill>
                <a:latin typeface="Arial" charset="0"/>
                <a:cs typeface="Arial" charset="0"/>
              </a:rPr>
              <a:t>&amp; specialty meetings </a:t>
            </a:r>
            <a:r>
              <a:rPr lang="en-US" b="1" smtClean="0">
                <a:solidFill>
                  <a:srgbClr val="FFFFFF"/>
                </a:solidFill>
                <a:latin typeface="Arial" charset="0"/>
                <a:cs typeface="Arial" charset="0"/>
              </a:rPr>
              <a:t>(underground construction, mining finance, safety and reliability, etc.) </a:t>
            </a:r>
          </a:p>
        </p:txBody>
      </p:sp>
      <p:sp>
        <p:nvSpPr>
          <p:cNvPr id="2052" name="TextBox 5"/>
          <p:cNvSpPr txBox="1">
            <a:spLocks noChangeArrowheads="1"/>
          </p:cNvSpPr>
          <p:nvPr/>
        </p:nvSpPr>
        <p:spPr bwMode="auto">
          <a:xfrm>
            <a:off x="2971800" y="376238"/>
            <a:ext cx="6019800" cy="461962"/>
          </a:xfrm>
          <a:prstGeom prst="rect">
            <a:avLst/>
          </a:prstGeom>
          <a:noFill/>
          <a:ln w="9525">
            <a:noFill/>
            <a:miter lim="800000"/>
            <a:headEnd/>
            <a:tailEnd/>
          </a:ln>
        </p:spPr>
        <p:txBody>
          <a:bodyPr>
            <a:spAutoFit/>
          </a:bodyPr>
          <a:lstStyle/>
          <a:p>
            <a:r>
              <a:rPr lang="en-US" sz="2400" b="1" smtClean="0">
                <a:solidFill>
                  <a:srgbClr val="000000"/>
                </a:solidFill>
                <a:latin typeface="Calibri" pitchFamily="34" charset="0"/>
                <a:cs typeface="Arial" charset="0"/>
              </a:rPr>
              <a:t>Society for Mining, Metallurgy &amp; Exploration</a:t>
            </a:r>
            <a:endParaRPr lang="en-US" sz="2400" b="1" smtClean="0">
              <a:solidFill>
                <a:srgbClr val="000000"/>
              </a:solidFill>
              <a:latin typeface="Arial" charset="0"/>
              <a:cs typeface="Arial" charset="0"/>
            </a:endParaRPr>
          </a:p>
        </p:txBody>
      </p:sp>
      <p:sp>
        <p:nvSpPr>
          <p:cNvPr id="2053" name="TextBox 6"/>
          <p:cNvSpPr txBox="1">
            <a:spLocks noChangeArrowheads="1"/>
          </p:cNvSpPr>
          <p:nvPr/>
        </p:nvSpPr>
        <p:spPr bwMode="auto">
          <a:xfrm>
            <a:off x="5410200" y="4267200"/>
            <a:ext cx="2743200" cy="1190625"/>
          </a:xfrm>
          <a:prstGeom prst="rect">
            <a:avLst/>
          </a:prstGeom>
          <a:solidFill>
            <a:srgbClr val="0033CC"/>
          </a:solidFill>
          <a:ln w="9525">
            <a:noFill/>
            <a:miter lim="800000"/>
            <a:headEnd/>
            <a:tailEnd/>
          </a:ln>
        </p:spPr>
        <p:txBody>
          <a:bodyPr>
            <a:spAutoFit/>
          </a:bodyPr>
          <a:lstStyle/>
          <a:p>
            <a:pPr algn="ctr"/>
            <a:r>
              <a:rPr lang="en-US" b="1" smtClean="0">
                <a:solidFill>
                  <a:srgbClr val="FFFF00"/>
                </a:solidFill>
                <a:latin typeface="Arial" charset="0"/>
                <a:cs typeface="Arial" charset="0"/>
              </a:rPr>
              <a:t>14,686 members </a:t>
            </a:r>
          </a:p>
          <a:p>
            <a:pPr algn="ctr"/>
            <a:r>
              <a:rPr lang="en-US" b="1" smtClean="0">
                <a:solidFill>
                  <a:srgbClr val="FFFF00"/>
                </a:solidFill>
                <a:latin typeface="Arial" charset="0"/>
                <a:cs typeface="Arial" charset="0"/>
              </a:rPr>
              <a:t>(4.3% growth </a:t>
            </a:r>
          </a:p>
          <a:p>
            <a:pPr algn="ctr"/>
            <a:r>
              <a:rPr lang="en-US" b="1" smtClean="0">
                <a:solidFill>
                  <a:srgbClr val="FFFF00"/>
                </a:solidFill>
                <a:latin typeface="Arial" charset="0"/>
                <a:cs typeface="Arial" charset="0"/>
              </a:rPr>
              <a:t>from 2011 to 2012)</a:t>
            </a:r>
          </a:p>
          <a:p>
            <a:pPr algn="ctr"/>
            <a:endParaRPr lang="en-US" smtClean="0">
              <a:solidFill>
                <a:srgbClr val="000000"/>
              </a:solidFill>
              <a:latin typeface="Arial" charset="0"/>
              <a:cs typeface="Arial" charset="0"/>
            </a:endParaRPr>
          </a:p>
        </p:txBody>
      </p:sp>
      <p:pic>
        <p:nvPicPr>
          <p:cNvPr id="2054" name="Picture 8"/>
          <p:cNvPicPr>
            <a:picLocks noChangeAspect="1" noChangeArrowheads="1"/>
          </p:cNvPicPr>
          <p:nvPr/>
        </p:nvPicPr>
        <p:blipFill>
          <a:blip r:embed="rId2" cstate="print"/>
          <a:srcRect/>
          <a:stretch>
            <a:fillRect/>
          </a:stretch>
        </p:blipFill>
        <p:spPr bwMode="auto">
          <a:xfrm>
            <a:off x="185738" y="3713163"/>
            <a:ext cx="5430837" cy="2833687"/>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rtlCol="0">
            <a:noAutofit/>
          </a:bodyPr>
          <a:lstStyle/>
          <a:p>
            <a:pPr eaLnBrk="1" fontAlgn="auto" hangingPunct="1">
              <a:spcAft>
                <a:spcPts val="0"/>
              </a:spcAft>
              <a:defRPr/>
            </a:pPr>
            <a:r>
              <a:rPr lang="en-US" sz="4200" dirty="0" smtClean="0">
                <a:solidFill>
                  <a:schemeClr val="bg1"/>
                </a:solidFill>
                <a:effectLst>
                  <a:outerShdw blurRad="38100" dist="38100" dir="2700000" algn="tl">
                    <a:srgbClr val="000000">
                      <a:alpha val="43137"/>
                    </a:srgbClr>
                  </a:outerShdw>
                </a:effectLst>
              </a:rPr>
              <a:t>Society of Exploration Geophysicists</a:t>
            </a:r>
            <a:br>
              <a:rPr lang="en-US" sz="4200" dirty="0" smtClean="0">
                <a:solidFill>
                  <a:schemeClr val="bg1"/>
                </a:solidFill>
                <a:effectLst>
                  <a:outerShdw blurRad="38100" dist="38100" dir="2700000" algn="tl">
                    <a:srgbClr val="000000">
                      <a:alpha val="43137"/>
                    </a:srgbClr>
                  </a:outerShdw>
                </a:effectLst>
              </a:rPr>
            </a:br>
            <a:r>
              <a:rPr lang="en-US" sz="2800" i="1" dirty="0" smtClean="0">
                <a:solidFill>
                  <a:schemeClr val="bg1"/>
                </a:solidFill>
                <a:effectLst>
                  <a:outerShdw blurRad="38100" dist="38100" dir="2700000" algn="tl">
                    <a:srgbClr val="000000">
                      <a:alpha val="43137"/>
                    </a:srgbClr>
                  </a:outerShdw>
                </a:effectLst>
              </a:rPr>
              <a:t>The international society of applied geophysics</a:t>
            </a:r>
            <a:endParaRPr lang="en-US" sz="4200" i="1" dirty="0">
              <a:solidFill>
                <a:schemeClr val="bg1"/>
              </a:solidFill>
              <a:effectLst>
                <a:outerShdw blurRad="38100" dist="38100" dir="2700000" algn="tl">
                  <a:srgbClr val="000000">
                    <a:alpha val="43137"/>
                  </a:srgbClr>
                </a:outerShdw>
              </a:effectLst>
            </a:endParaRPr>
          </a:p>
        </p:txBody>
      </p:sp>
      <p:sp>
        <p:nvSpPr>
          <p:cNvPr id="78851" name="TextBox 8"/>
          <p:cNvSpPr txBox="1">
            <a:spLocks noChangeArrowheads="1"/>
          </p:cNvSpPr>
          <p:nvPr/>
        </p:nvSpPr>
        <p:spPr bwMode="auto">
          <a:xfrm>
            <a:off x="3276600" y="2209800"/>
            <a:ext cx="5638800" cy="4729163"/>
          </a:xfrm>
          <a:prstGeom prst="rect">
            <a:avLst/>
          </a:prstGeom>
          <a:noFill/>
          <a:ln w="9525">
            <a:noFill/>
            <a:miter lim="800000"/>
            <a:headEnd/>
            <a:tailEnd/>
          </a:ln>
        </p:spPr>
        <p:txBody>
          <a:bodyPr>
            <a:spAutoFit/>
          </a:bodyPr>
          <a:lstStyle/>
          <a:p>
            <a:pPr algn="ctr">
              <a:spcBef>
                <a:spcPts val="200"/>
              </a:spcBef>
              <a:spcAft>
                <a:spcPts val="200"/>
              </a:spcAft>
              <a:buFont typeface="Arial" pitchFamily="34" charset="0"/>
              <a:buChar char="•"/>
            </a:pPr>
            <a:r>
              <a:rPr lang="en-US" sz="3200" dirty="0">
                <a:solidFill>
                  <a:srgbClr val="000000"/>
                </a:solidFill>
                <a:latin typeface="Calibri" pitchFamily="34" charset="0"/>
              </a:rPr>
              <a:t> </a:t>
            </a:r>
            <a:r>
              <a:rPr lang="en-US" sz="3200" b="1" i="1" dirty="0">
                <a:solidFill>
                  <a:srgbClr val="000000"/>
                </a:solidFill>
                <a:latin typeface="Calibri" pitchFamily="34" charset="0"/>
              </a:rPr>
              <a:t>Advancing</a:t>
            </a:r>
            <a:r>
              <a:rPr lang="en-US" sz="3200" dirty="0">
                <a:solidFill>
                  <a:srgbClr val="000000"/>
                </a:solidFill>
                <a:latin typeface="Calibri" pitchFamily="34" charset="0"/>
              </a:rPr>
              <a:t> the science and technology of applied geophysics …</a:t>
            </a:r>
          </a:p>
          <a:p>
            <a:pPr algn="ctr">
              <a:spcBef>
                <a:spcPts val="200"/>
              </a:spcBef>
              <a:spcAft>
                <a:spcPts val="200"/>
              </a:spcAft>
              <a:buFont typeface="Arial" pitchFamily="34" charset="0"/>
              <a:buChar char="•"/>
            </a:pPr>
            <a:r>
              <a:rPr lang="en-US" sz="3200" dirty="0">
                <a:solidFill>
                  <a:srgbClr val="000000"/>
                </a:solidFill>
                <a:latin typeface="Calibri" pitchFamily="34" charset="0"/>
              </a:rPr>
              <a:t> </a:t>
            </a:r>
            <a:r>
              <a:rPr lang="en-US" sz="3200" b="1" i="1" dirty="0">
                <a:solidFill>
                  <a:srgbClr val="000000"/>
                </a:solidFill>
                <a:latin typeface="Calibri" pitchFamily="34" charset="0"/>
              </a:rPr>
              <a:t>Serving</a:t>
            </a:r>
            <a:r>
              <a:rPr lang="en-US" sz="3200" dirty="0">
                <a:solidFill>
                  <a:srgbClr val="000000"/>
                </a:solidFill>
                <a:latin typeface="Calibri" pitchFamily="34" charset="0"/>
              </a:rPr>
              <a:t> a global membership …</a:t>
            </a:r>
          </a:p>
          <a:p>
            <a:pPr algn="ctr">
              <a:spcBef>
                <a:spcPts val="200"/>
              </a:spcBef>
              <a:spcAft>
                <a:spcPts val="200"/>
              </a:spcAft>
              <a:buFont typeface="Arial" pitchFamily="34" charset="0"/>
              <a:buChar char="•"/>
            </a:pPr>
            <a:r>
              <a:rPr lang="en-US" sz="3200" dirty="0">
                <a:solidFill>
                  <a:srgbClr val="000000"/>
                </a:solidFill>
                <a:latin typeface="Calibri" pitchFamily="34" charset="0"/>
              </a:rPr>
              <a:t> </a:t>
            </a:r>
            <a:r>
              <a:rPr lang="en-US" sz="3200" b="1" i="1" dirty="0">
                <a:solidFill>
                  <a:srgbClr val="000000"/>
                </a:solidFill>
                <a:latin typeface="Calibri" pitchFamily="34" charset="0"/>
              </a:rPr>
              <a:t>Accelerating</a:t>
            </a:r>
            <a:r>
              <a:rPr lang="en-US" sz="3200" dirty="0">
                <a:solidFill>
                  <a:srgbClr val="000000"/>
                </a:solidFill>
                <a:latin typeface="Calibri" pitchFamily="34" charset="0"/>
              </a:rPr>
              <a:t> geophysical innovation …</a:t>
            </a:r>
          </a:p>
          <a:p>
            <a:pPr algn="ctr">
              <a:spcBef>
                <a:spcPts val="200"/>
              </a:spcBef>
              <a:spcAft>
                <a:spcPts val="200"/>
              </a:spcAft>
              <a:buFont typeface="Arial" pitchFamily="34" charset="0"/>
              <a:buChar char="•"/>
            </a:pPr>
            <a:r>
              <a:rPr lang="en-US" sz="3200" dirty="0">
                <a:solidFill>
                  <a:srgbClr val="000000"/>
                </a:solidFill>
                <a:latin typeface="Calibri" pitchFamily="34" charset="0"/>
              </a:rPr>
              <a:t> </a:t>
            </a:r>
            <a:r>
              <a:rPr lang="en-US" sz="3200" b="1" i="1" dirty="0">
                <a:solidFill>
                  <a:srgbClr val="000000"/>
                </a:solidFill>
                <a:latin typeface="Calibri" pitchFamily="34" charset="0"/>
              </a:rPr>
              <a:t>Inspiring</a:t>
            </a:r>
            <a:r>
              <a:rPr lang="en-US" sz="3200" dirty="0">
                <a:solidFill>
                  <a:srgbClr val="000000"/>
                </a:solidFill>
                <a:latin typeface="Calibri" pitchFamily="34" charset="0"/>
              </a:rPr>
              <a:t> the geoscientists of tomorrow</a:t>
            </a:r>
          </a:p>
          <a:p>
            <a:pPr algn="ctr">
              <a:spcBef>
                <a:spcPts val="200"/>
              </a:spcBef>
              <a:spcAft>
                <a:spcPts val="200"/>
              </a:spcAft>
              <a:buFont typeface="Arial" pitchFamily="34" charset="0"/>
              <a:buChar char="•"/>
            </a:pPr>
            <a:endParaRPr lang="en-US" sz="3200" dirty="0">
              <a:solidFill>
                <a:srgbClr val="000000"/>
              </a:solidFill>
              <a:latin typeface="Calibri" pitchFamily="34" charset="0"/>
            </a:endParaRPr>
          </a:p>
        </p:txBody>
      </p:sp>
      <p:sp>
        <p:nvSpPr>
          <p:cNvPr id="5" name="TextBox 4"/>
          <p:cNvSpPr txBox="1"/>
          <p:nvPr/>
        </p:nvSpPr>
        <p:spPr>
          <a:xfrm>
            <a:off x="6934200" y="6335713"/>
            <a:ext cx="1828800" cy="369887"/>
          </a:xfrm>
          <a:prstGeom prst="rect">
            <a:avLst/>
          </a:prstGeom>
          <a:noFill/>
        </p:spPr>
        <p:txBody>
          <a:bodyPr>
            <a:spAutoFit/>
          </a:bodyPr>
          <a:lstStyle/>
          <a:p>
            <a:pPr algn="r"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latin typeface="Calibri"/>
              </a:rPr>
              <a:t>www.seg.org</a:t>
            </a:r>
          </a:p>
        </p:txBody>
      </p:sp>
    </p:spTree>
  </p:cSld>
  <p:clrMapOvr>
    <a:masterClrMapping/>
  </p:clrMapOvr>
  <p:transition spd="med" advClick="0"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6550134" cy="1470025"/>
          </a:xfrm>
        </p:spPr>
        <p:txBody>
          <a:bodyPr>
            <a:normAutofit/>
          </a:bodyPr>
          <a:lstStyle/>
          <a:p>
            <a:r>
              <a:rPr lang="en-US" sz="3600" dirty="0" smtClean="0"/>
              <a:t>Society of Economic Geologists</a:t>
            </a:r>
            <a:endParaRPr lang="en-US" sz="3600" dirty="0"/>
          </a:p>
        </p:txBody>
      </p:sp>
      <p:sp>
        <p:nvSpPr>
          <p:cNvPr id="3" name="Subtitle 2"/>
          <p:cNvSpPr>
            <a:spLocks noGrp="1"/>
          </p:cNvSpPr>
          <p:nvPr>
            <p:ph type="subTitle" idx="1"/>
          </p:nvPr>
        </p:nvSpPr>
        <p:spPr>
          <a:xfrm>
            <a:off x="114901" y="1752600"/>
            <a:ext cx="6251244" cy="4267200"/>
          </a:xfrm>
        </p:spPr>
        <p:txBody>
          <a:bodyPr>
            <a:normAutofit/>
          </a:bodyPr>
          <a:lstStyle/>
          <a:p>
            <a:pPr marL="285750" indent="-285750" algn="l">
              <a:spcBef>
                <a:spcPts val="1200"/>
              </a:spcBef>
              <a:buFont typeface="Courier New" pitchFamily="49" charset="0"/>
              <a:buChar char="o"/>
            </a:pPr>
            <a:r>
              <a:rPr lang="en-US" sz="2000" dirty="0"/>
              <a:t>SEG </a:t>
            </a:r>
            <a:r>
              <a:rPr lang="en-US" sz="2000" dirty="0" smtClean="0"/>
              <a:t>Education </a:t>
            </a:r>
            <a:r>
              <a:rPr lang="en-US" sz="2000" dirty="0"/>
              <a:t>and Training Curriculum</a:t>
            </a:r>
            <a:endParaRPr lang="en-US" sz="1500" dirty="0"/>
          </a:p>
          <a:p>
            <a:pPr marL="742950" lvl="1" indent="-285750" algn="l">
              <a:spcBef>
                <a:spcPts val="1200"/>
              </a:spcBef>
              <a:buFont typeface="Courier New" pitchFamily="49" charset="0"/>
              <a:buChar char="o"/>
            </a:pPr>
            <a:r>
              <a:rPr lang="en-US" sz="1400" dirty="0" smtClean="0"/>
              <a:t>30 </a:t>
            </a:r>
            <a:r>
              <a:rPr lang="en-US" sz="1400" dirty="0"/>
              <a:t>courses and field trips offered at the SEG Headquarters in Littleton, Colorado, USA and abroad</a:t>
            </a:r>
          </a:p>
          <a:p>
            <a:pPr marL="285750" indent="-285750" algn="l">
              <a:spcBef>
                <a:spcPts val="1200"/>
              </a:spcBef>
              <a:buFont typeface="Courier New" pitchFamily="49" charset="0"/>
              <a:buChar char="o"/>
            </a:pPr>
            <a:r>
              <a:rPr lang="en-US" sz="2000" dirty="0"/>
              <a:t>Whistler 2013: Geoscience for </a:t>
            </a:r>
            <a:r>
              <a:rPr lang="en-US" sz="2000" dirty="0" smtClean="0"/>
              <a:t>Discovery</a:t>
            </a:r>
          </a:p>
          <a:p>
            <a:pPr marL="742950" lvl="1" indent="-285750" algn="l">
              <a:spcBef>
                <a:spcPts val="1200"/>
              </a:spcBef>
              <a:buFont typeface="Courier New" pitchFamily="49" charset="0"/>
              <a:buChar char="o"/>
            </a:pPr>
            <a:r>
              <a:rPr lang="en-US" sz="1400" dirty="0" smtClean="0"/>
              <a:t>Registration Now Open: September 24-27, 2013, Whistler, BC, Canada</a:t>
            </a:r>
          </a:p>
          <a:p>
            <a:pPr marL="285750" lvl="0" indent="-285750" algn="l">
              <a:spcBef>
                <a:spcPts val="1200"/>
              </a:spcBef>
              <a:buFont typeface="Courier New" pitchFamily="49" charset="0"/>
              <a:buChar char="o"/>
            </a:pPr>
            <a:r>
              <a:rPr lang="en-US" sz="2000" dirty="0" smtClean="0">
                <a:solidFill>
                  <a:prstClr val="white">
                    <a:tint val="75000"/>
                  </a:prstClr>
                </a:solidFill>
              </a:rPr>
              <a:t>Student Grants and Fellowships</a:t>
            </a:r>
          </a:p>
          <a:p>
            <a:pPr marL="742950" lvl="1" indent="-285750" algn="l">
              <a:spcBef>
                <a:spcPts val="1200"/>
              </a:spcBef>
              <a:buFont typeface="Courier New" pitchFamily="49" charset="0"/>
              <a:buChar char="o"/>
            </a:pPr>
            <a:r>
              <a:rPr lang="en-US" sz="1400" dirty="0">
                <a:solidFill>
                  <a:prstClr val="white">
                    <a:tint val="75000"/>
                  </a:prstClr>
                </a:solidFill>
              </a:rPr>
              <a:t>M</a:t>
            </a:r>
            <a:r>
              <a:rPr lang="en-US" sz="1400" dirty="0" smtClean="0">
                <a:solidFill>
                  <a:prstClr val="white">
                    <a:tint val="75000"/>
                  </a:prstClr>
                </a:solidFill>
              </a:rPr>
              <a:t>ore </a:t>
            </a:r>
            <a:r>
              <a:rPr lang="en-US" sz="1400" dirty="0">
                <a:solidFill>
                  <a:prstClr val="white">
                    <a:tint val="75000"/>
                  </a:prstClr>
                </a:solidFill>
              </a:rPr>
              <a:t>than $0.5 </a:t>
            </a:r>
            <a:r>
              <a:rPr lang="en-US" sz="1400" dirty="0" smtClean="0">
                <a:solidFill>
                  <a:prstClr val="white">
                    <a:tint val="75000"/>
                  </a:prstClr>
                </a:solidFill>
              </a:rPr>
              <a:t>million awarded </a:t>
            </a:r>
            <a:r>
              <a:rPr lang="en-US" sz="1400" dirty="0">
                <a:solidFill>
                  <a:prstClr val="white">
                    <a:tint val="75000"/>
                  </a:prstClr>
                </a:solidFill>
              </a:rPr>
              <a:t>annually</a:t>
            </a:r>
            <a:endParaRPr lang="en-US" sz="1400" dirty="0" smtClean="0">
              <a:solidFill>
                <a:prstClr val="white">
                  <a:tint val="75000"/>
                </a:prstClr>
              </a:solidFill>
            </a:endParaRPr>
          </a:p>
          <a:p>
            <a:pPr marL="285750" indent="-285750" algn="l">
              <a:spcBef>
                <a:spcPts val="1200"/>
              </a:spcBef>
              <a:buFont typeface="Courier New" pitchFamily="49" charset="0"/>
              <a:buChar char="o"/>
            </a:pPr>
            <a:r>
              <a:rPr lang="en-US" sz="2000" dirty="0" smtClean="0"/>
              <a:t>New SEG Member Benefits</a:t>
            </a:r>
          </a:p>
          <a:p>
            <a:pPr marL="742950" lvl="1" indent="-285750" algn="l">
              <a:spcBef>
                <a:spcPts val="1200"/>
              </a:spcBef>
              <a:buFont typeface="Courier New" pitchFamily="49" charset="0"/>
              <a:buChar char="o"/>
            </a:pPr>
            <a:r>
              <a:rPr lang="en-US" sz="1400" dirty="0" smtClean="0"/>
              <a:t>e-Docs</a:t>
            </a:r>
            <a:r>
              <a:rPr lang="en-US" sz="1400" dirty="0"/>
              <a:t>, available for immediate download, including special issues of Economic </a:t>
            </a:r>
            <a:r>
              <a:rPr lang="en-US" sz="1400" dirty="0" smtClean="0"/>
              <a:t>Geology</a:t>
            </a:r>
            <a:endParaRPr lang="en-US" sz="1400" dirty="0"/>
          </a:p>
          <a:p>
            <a:pPr marL="742950" lvl="1" indent="-285750" algn="l">
              <a:spcBef>
                <a:spcPts val="1200"/>
              </a:spcBef>
              <a:buFont typeface="Courier New" pitchFamily="49" charset="0"/>
              <a:buChar char="o"/>
            </a:pPr>
            <a:r>
              <a:rPr lang="en-US" sz="1400" dirty="0" err="1" smtClean="0"/>
              <a:t>Geofacets</a:t>
            </a:r>
            <a:r>
              <a:rPr lang="en-US" sz="1400" dirty="0" smtClean="0"/>
              <a:t>-SEG </a:t>
            </a:r>
            <a:r>
              <a:rPr lang="en-US" sz="1400" dirty="0"/>
              <a:t>Millennium Edition, with SEG member access to maps from Economic Geology, </a:t>
            </a:r>
            <a:r>
              <a:rPr lang="en-US" sz="1400" dirty="0" smtClean="0"/>
              <a:t>2000-Present</a:t>
            </a:r>
            <a:endParaRPr lang="en-US" sz="1400" dirty="0" smtClean="0">
              <a:solidFill>
                <a:prstClr val="white">
                  <a:tint val="75000"/>
                </a:prstClr>
              </a:solidFill>
            </a:endParaRPr>
          </a:p>
        </p:txBody>
      </p:sp>
      <p:pic>
        <p:nvPicPr>
          <p:cNvPr id="4" name="Picture 3" descr="Logo2Cclipped_300dpi.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2800" y="152400"/>
            <a:ext cx="1755665" cy="1447800"/>
          </a:xfrm>
          <a:prstGeom prst="rect">
            <a:avLst/>
          </a:prstGeom>
        </p:spPr>
      </p:pic>
      <p:sp>
        <p:nvSpPr>
          <p:cNvPr id="5" name="TextBox 4"/>
          <p:cNvSpPr txBox="1"/>
          <p:nvPr/>
        </p:nvSpPr>
        <p:spPr>
          <a:xfrm>
            <a:off x="228600" y="6280666"/>
            <a:ext cx="5029200" cy="369332"/>
          </a:xfrm>
          <a:prstGeom prst="rect">
            <a:avLst/>
          </a:prstGeom>
          <a:noFill/>
        </p:spPr>
        <p:txBody>
          <a:bodyPr wrap="square" rtlCol="0">
            <a:spAutoFit/>
          </a:bodyPr>
          <a:lstStyle/>
          <a:p>
            <a:pPr fontAlgn="auto">
              <a:spcBef>
                <a:spcPts val="0"/>
              </a:spcBef>
              <a:spcAft>
                <a:spcPts val="0"/>
              </a:spcAft>
            </a:pPr>
            <a:r>
              <a:rPr lang="en-US" dirty="0" smtClean="0">
                <a:solidFill>
                  <a:srgbClr val="EEECE1">
                    <a:lumMod val="50000"/>
                  </a:srgbClr>
                </a:solidFill>
                <a:latin typeface="Calibri"/>
              </a:rPr>
              <a:t>For more information, please visit www.segweb.org</a:t>
            </a:r>
            <a:endParaRPr lang="en-US" dirty="0">
              <a:solidFill>
                <a:srgbClr val="EEECE1">
                  <a:lumMod val="50000"/>
                </a:srgbClr>
              </a:solidFill>
              <a:latin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6990" y="1775460"/>
            <a:ext cx="2615079"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93670" y="3733800"/>
            <a:ext cx="1905000" cy="19050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5624" y="5827157"/>
            <a:ext cx="2895600"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1212269"/>
      </p:ext>
    </p:extLst>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8"/>
          <p:cNvSpPr>
            <a:spLocks noGrp="1"/>
          </p:cNvSpPr>
          <p:nvPr>
            <p:ph idx="1"/>
          </p:nvPr>
        </p:nvSpPr>
        <p:spPr>
          <a:xfrm>
            <a:off x="3200400" y="1371600"/>
            <a:ext cx="4953000" cy="533400"/>
          </a:xfrm>
        </p:spPr>
        <p:txBody>
          <a:bodyPr/>
          <a:lstStyle/>
          <a:p>
            <a:r>
              <a:rPr lang="en-US" sz="1800" dirty="0" smtClean="0">
                <a:latin typeface="Century Gothic" pitchFamily="34" charset="0"/>
              </a:rPr>
              <a:t>Encourage, Enhance, Exchange</a:t>
            </a:r>
          </a:p>
          <a:p>
            <a:r>
              <a:rPr lang="en-US" sz="1800" dirty="0" smtClean="0">
                <a:latin typeface="Century Gothic" pitchFamily="34" charset="0"/>
              </a:rPr>
              <a:t>Leadership Development</a:t>
            </a:r>
            <a:br>
              <a:rPr lang="en-US" sz="1800" dirty="0" smtClean="0">
                <a:latin typeface="Century Gothic" pitchFamily="34" charset="0"/>
              </a:rPr>
            </a:br>
            <a:endParaRPr lang="en-US" sz="1800" dirty="0" smtClean="0">
              <a:latin typeface="Century Gothic" pitchFamily="34" charset="0"/>
            </a:endParaRPr>
          </a:p>
        </p:txBody>
      </p:sp>
      <p:sp>
        <p:nvSpPr>
          <p:cNvPr id="14338" name="Rectangle 5"/>
          <p:cNvSpPr>
            <a:spLocks noChangeArrowheads="1"/>
          </p:cNvSpPr>
          <p:nvPr/>
        </p:nvSpPr>
        <p:spPr bwMode="auto">
          <a:xfrm>
            <a:off x="76200" y="3048000"/>
            <a:ext cx="9144000" cy="2057400"/>
          </a:xfrm>
          <a:prstGeom prst="rect">
            <a:avLst/>
          </a:prstGeom>
          <a:noFill/>
          <a:ln w="12700" cap="sq">
            <a:noFill/>
            <a:miter lim="800000"/>
            <a:headEnd type="none" w="sm" len="sm"/>
            <a:tailEnd type="none" w="sm" len="sm"/>
          </a:ln>
        </p:spPr>
        <p:txBody>
          <a:bodyPr wrap="none" anchor="ctr"/>
          <a:lstStyle/>
          <a:p>
            <a:pPr algn="ctr"/>
            <a:endParaRPr lang="en-US">
              <a:latin typeface="Lucida Sans Unicode" pitchFamily="34" charset="0"/>
            </a:endParaRPr>
          </a:p>
          <a:p>
            <a:pPr algn="ctr"/>
            <a:endParaRPr lang="en-US">
              <a:latin typeface="Lucida Sans Unicode" pitchFamily="34" charset="0"/>
            </a:endParaRPr>
          </a:p>
          <a:p>
            <a:pPr algn="ctr"/>
            <a:endParaRPr lang="en-US">
              <a:latin typeface="Lucida Sans Unicode" pitchFamily="34" charset="0"/>
            </a:endParaRPr>
          </a:p>
          <a:p>
            <a:pPr algn="ctr"/>
            <a:endParaRPr lang="en-US">
              <a:latin typeface="Lucida Sans Unicode" pitchFamily="34" charset="0"/>
            </a:endParaRPr>
          </a:p>
        </p:txBody>
      </p:sp>
      <p:sp>
        <p:nvSpPr>
          <p:cNvPr id="14339" name="TextBox 9"/>
          <p:cNvSpPr txBox="1">
            <a:spLocks noChangeArrowheads="1"/>
          </p:cNvSpPr>
          <p:nvPr/>
        </p:nvSpPr>
        <p:spPr bwMode="auto">
          <a:xfrm>
            <a:off x="3276600" y="409392"/>
            <a:ext cx="5257800" cy="430887"/>
          </a:xfrm>
          <a:prstGeom prst="rect">
            <a:avLst/>
          </a:prstGeom>
          <a:noFill/>
          <a:ln w="9525">
            <a:noFill/>
            <a:miter lim="800000"/>
            <a:headEnd/>
            <a:tailEnd/>
          </a:ln>
        </p:spPr>
        <p:txBody>
          <a:bodyPr wrap="square">
            <a:spAutoFit/>
          </a:bodyPr>
          <a:lstStyle/>
          <a:p>
            <a:r>
              <a:rPr lang="en-US" sz="2200" dirty="0">
                <a:latin typeface="Century Gothic" pitchFamily="34" charset="0"/>
              </a:rPr>
              <a:t>Association for Women Geoscientists</a:t>
            </a:r>
          </a:p>
        </p:txBody>
      </p:sp>
      <p:sp>
        <p:nvSpPr>
          <p:cNvPr id="14342" name="Line 5"/>
          <p:cNvSpPr>
            <a:spLocks noChangeShapeType="1"/>
          </p:cNvSpPr>
          <p:nvPr/>
        </p:nvSpPr>
        <p:spPr bwMode="auto">
          <a:xfrm>
            <a:off x="2404056" y="762000"/>
            <a:ext cx="6054144" cy="0"/>
          </a:xfrm>
          <a:prstGeom prst="line">
            <a:avLst/>
          </a:prstGeom>
          <a:noFill/>
          <a:ln w="19050">
            <a:solidFill>
              <a:srgbClr val="009999"/>
            </a:solidFill>
            <a:round/>
            <a:headEnd/>
            <a:tailEnd/>
          </a:ln>
        </p:spPr>
        <p:txBody>
          <a:bodyPr/>
          <a:lstStyle/>
          <a:p>
            <a:endParaRPr lang="en-US"/>
          </a:p>
        </p:txBody>
      </p:sp>
      <p:sp>
        <p:nvSpPr>
          <p:cNvPr id="22" name="Content Placeholder 18"/>
          <p:cNvSpPr txBox="1">
            <a:spLocks/>
          </p:cNvSpPr>
          <p:nvPr/>
        </p:nvSpPr>
        <p:spPr>
          <a:xfrm>
            <a:off x="3276600" y="990599"/>
            <a:ext cx="3352800" cy="457200"/>
          </a:xfrm>
          <a:prstGeom prst="rect">
            <a:avLst/>
          </a:prstGeom>
        </p:spPr>
        <p:txBody>
          <a:bodyPr>
            <a:normAutofit/>
          </a:bodyPr>
          <a:lstStyle/>
          <a:p>
            <a:pPr marL="342900" indent="-342900" fontAlgn="auto">
              <a:spcBef>
                <a:spcPct val="20000"/>
              </a:spcBef>
              <a:spcAft>
                <a:spcPts val="0"/>
              </a:spcAft>
              <a:defRPr/>
            </a:pPr>
            <a:r>
              <a:rPr lang="en-US" sz="2400" dirty="0" smtClean="0">
                <a:latin typeface="+mn-lt"/>
              </a:rPr>
              <a:t>Mission:</a:t>
            </a:r>
            <a:endParaRPr lang="en-US" sz="2400" dirty="0">
              <a:latin typeface="+mn-lt"/>
            </a:endParaRPr>
          </a:p>
        </p:txBody>
      </p:sp>
      <p:sp>
        <p:nvSpPr>
          <p:cNvPr id="14346" name="Content Placeholder 18"/>
          <p:cNvSpPr txBox="1">
            <a:spLocks/>
          </p:cNvSpPr>
          <p:nvPr/>
        </p:nvSpPr>
        <p:spPr bwMode="auto">
          <a:xfrm>
            <a:off x="304800" y="5638800"/>
            <a:ext cx="4114800" cy="838200"/>
          </a:xfrm>
          <a:prstGeom prst="rect">
            <a:avLst/>
          </a:prstGeom>
          <a:noFill/>
          <a:ln w="9525">
            <a:noFill/>
            <a:miter lim="800000"/>
            <a:headEnd/>
            <a:tailEnd/>
          </a:ln>
        </p:spPr>
        <p:txBody>
          <a:bodyPr/>
          <a:lstStyle/>
          <a:p>
            <a:pPr marL="342900" indent="-342900">
              <a:spcBef>
                <a:spcPct val="20000"/>
              </a:spcBef>
              <a:buFont typeface="Arial" charset="0"/>
              <a:buChar char="•"/>
            </a:pPr>
            <a:r>
              <a:rPr lang="en-US" sz="1600" dirty="0" smtClean="0">
                <a:latin typeface="Century Gothic" pitchFamily="34" charset="0"/>
              </a:rPr>
              <a:t>Fundraising</a:t>
            </a:r>
          </a:p>
          <a:p>
            <a:pPr marL="342900" indent="-342900">
              <a:spcBef>
                <a:spcPct val="20000"/>
              </a:spcBef>
              <a:buFont typeface="Arial" charset="0"/>
              <a:buChar char="•"/>
            </a:pPr>
            <a:r>
              <a:rPr lang="en-US" sz="1600" dirty="0" smtClean="0">
                <a:latin typeface="Century Gothic" pitchFamily="34" charset="0"/>
              </a:rPr>
              <a:t>Increased membership and chapter growth</a:t>
            </a:r>
            <a:endParaRPr lang="en-US" sz="1600" dirty="0">
              <a:latin typeface="Century Gothic" pitchFamily="34" charset="0"/>
            </a:endParaRPr>
          </a:p>
        </p:txBody>
      </p:sp>
      <p:sp>
        <p:nvSpPr>
          <p:cNvPr id="14347" name="Content Placeholder 18"/>
          <p:cNvSpPr txBox="1">
            <a:spLocks/>
          </p:cNvSpPr>
          <p:nvPr/>
        </p:nvSpPr>
        <p:spPr bwMode="auto">
          <a:xfrm>
            <a:off x="381000" y="5334000"/>
            <a:ext cx="4953000" cy="457200"/>
          </a:xfrm>
          <a:prstGeom prst="rect">
            <a:avLst/>
          </a:prstGeom>
          <a:noFill/>
          <a:ln w="9525">
            <a:noFill/>
            <a:miter lim="800000"/>
            <a:headEnd/>
            <a:tailEnd/>
          </a:ln>
        </p:spPr>
        <p:txBody>
          <a:bodyPr/>
          <a:lstStyle/>
          <a:p>
            <a:pPr marL="342900" indent="-342900">
              <a:spcBef>
                <a:spcPct val="20000"/>
              </a:spcBef>
            </a:pPr>
            <a:r>
              <a:rPr lang="en-US">
                <a:latin typeface="Century Gothic" pitchFamily="34" charset="0"/>
              </a:rPr>
              <a:t>Future challenges:</a:t>
            </a:r>
          </a:p>
        </p:txBody>
      </p:sp>
      <p:sp>
        <p:nvSpPr>
          <p:cNvPr id="14348" name="Line 5"/>
          <p:cNvSpPr>
            <a:spLocks noChangeShapeType="1"/>
          </p:cNvSpPr>
          <p:nvPr/>
        </p:nvSpPr>
        <p:spPr bwMode="auto">
          <a:xfrm>
            <a:off x="457200" y="5638800"/>
            <a:ext cx="3962400" cy="0"/>
          </a:xfrm>
          <a:prstGeom prst="line">
            <a:avLst/>
          </a:prstGeom>
          <a:noFill/>
          <a:ln w="19050">
            <a:solidFill>
              <a:srgbClr val="009999"/>
            </a:solidFill>
            <a:round/>
            <a:headEnd/>
            <a:tailEnd/>
          </a:ln>
        </p:spPr>
        <p:txBody>
          <a:bodyPr/>
          <a:lstStyle/>
          <a:p>
            <a:endParaRPr lang="en-US"/>
          </a:p>
        </p:txBody>
      </p:sp>
      <p:sp>
        <p:nvSpPr>
          <p:cNvPr id="14349" name="Line 5"/>
          <p:cNvSpPr>
            <a:spLocks noChangeShapeType="1"/>
          </p:cNvSpPr>
          <p:nvPr/>
        </p:nvSpPr>
        <p:spPr bwMode="auto">
          <a:xfrm>
            <a:off x="3276600" y="1371599"/>
            <a:ext cx="4267200" cy="0"/>
          </a:xfrm>
          <a:prstGeom prst="line">
            <a:avLst/>
          </a:prstGeom>
          <a:noFill/>
          <a:ln w="19050">
            <a:solidFill>
              <a:srgbClr val="009999"/>
            </a:solidFill>
            <a:round/>
            <a:headEnd/>
            <a:tailEnd/>
          </a:ln>
        </p:spPr>
        <p:txBody>
          <a:bodyPr/>
          <a:lstStyle/>
          <a:p>
            <a:endParaRPr lang="en-US"/>
          </a:p>
        </p:txBody>
      </p:sp>
      <p:pic>
        <p:nvPicPr>
          <p:cNvPr id="15" name="Picture 14"/>
          <p:cNvPicPr/>
          <p:nvPr/>
        </p:nvPicPr>
        <p:blipFill>
          <a:blip r:embed="rId3" cstate="print"/>
          <a:srcRect/>
          <a:stretch>
            <a:fillRect/>
          </a:stretch>
        </p:blipFill>
        <p:spPr bwMode="auto">
          <a:xfrm>
            <a:off x="0" y="152400"/>
            <a:ext cx="3138805" cy="1214755"/>
          </a:xfrm>
          <a:prstGeom prst="rect">
            <a:avLst/>
          </a:prstGeom>
          <a:noFill/>
          <a:ln w="9525">
            <a:noFill/>
            <a:miter lim="800000"/>
            <a:headEnd/>
            <a:tailEnd/>
          </a:ln>
        </p:spPr>
      </p:pic>
      <p:sp>
        <p:nvSpPr>
          <p:cNvPr id="16" name="Content Placeholder 18"/>
          <p:cNvSpPr txBox="1">
            <a:spLocks/>
          </p:cNvSpPr>
          <p:nvPr/>
        </p:nvSpPr>
        <p:spPr>
          <a:xfrm>
            <a:off x="4267200" y="2133600"/>
            <a:ext cx="3352800" cy="457200"/>
          </a:xfrm>
          <a:prstGeom prst="rect">
            <a:avLst/>
          </a:prstGeom>
        </p:spPr>
        <p:txBody>
          <a:bodyPr>
            <a:normAutofit/>
          </a:bodyPr>
          <a:lstStyle/>
          <a:p>
            <a:pPr marL="342900" indent="-342900" fontAlgn="auto">
              <a:spcBef>
                <a:spcPct val="20000"/>
              </a:spcBef>
              <a:spcAft>
                <a:spcPts val="0"/>
              </a:spcAft>
              <a:defRPr/>
            </a:pPr>
            <a:r>
              <a:rPr lang="en-US" sz="2400" dirty="0" smtClean="0">
                <a:latin typeface="+mn-lt"/>
              </a:rPr>
              <a:t>Programs:</a:t>
            </a:r>
            <a:endParaRPr lang="en-US" sz="2400" dirty="0">
              <a:latin typeface="+mn-lt"/>
            </a:endParaRPr>
          </a:p>
        </p:txBody>
      </p:sp>
      <p:sp>
        <p:nvSpPr>
          <p:cNvPr id="17" name="Line 5"/>
          <p:cNvSpPr>
            <a:spLocks noChangeShapeType="1"/>
          </p:cNvSpPr>
          <p:nvPr/>
        </p:nvSpPr>
        <p:spPr bwMode="auto">
          <a:xfrm>
            <a:off x="4267200" y="2514600"/>
            <a:ext cx="4267200" cy="0"/>
          </a:xfrm>
          <a:prstGeom prst="line">
            <a:avLst/>
          </a:prstGeom>
          <a:noFill/>
          <a:ln w="19050">
            <a:solidFill>
              <a:srgbClr val="009999"/>
            </a:solidFill>
            <a:round/>
            <a:headEnd/>
            <a:tailEnd/>
          </a:ln>
        </p:spPr>
        <p:txBody>
          <a:bodyPr/>
          <a:lstStyle/>
          <a:p>
            <a:endParaRPr lang="en-US"/>
          </a:p>
        </p:txBody>
      </p:sp>
      <p:sp>
        <p:nvSpPr>
          <p:cNvPr id="18" name="Content Placeholder 18"/>
          <p:cNvSpPr txBox="1">
            <a:spLocks/>
          </p:cNvSpPr>
          <p:nvPr/>
        </p:nvSpPr>
        <p:spPr bwMode="auto">
          <a:xfrm>
            <a:off x="4267200" y="2544764"/>
            <a:ext cx="49530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Century Gothic" pitchFamily="34" charset="0"/>
                <a:ea typeface="+mn-ea"/>
                <a:cs typeface="+mn-cs"/>
              </a:rPr>
              <a:t>Short</a:t>
            </a:r>
            <a:r>
              <a:rPr kumimoji="0" lang="en-US" sz="1800" b="0" i="0" u="none" strike="noStrike" kern="1200" cap="none" spc="0" normalizeH="0" noProof="0" dirty="0" smtClean="0">
                <a:ln>
                  <a:noFill/>
                </a:ln>
                <a:solidFill>
                  <a:schemeClr val="tx1"/>
                </a:solidFill>
                <a:effectLst/>
                <a:uLnTx/>
                <a:uFillTx/>
                <a:latin typeface="Century Gothic" pitchFamily="34" charset="0"/>
                <a:ea typeface="+mn-ea"/>
                <a:cs typeface="+mn-cs"/>
              </a:rPr>
              <a:t> courses/networking at national meetings</a:t>
            </a:r>
          </a:p>
          <a:p>
            <a:pPr marL="800100" lvl="1" indent="-342900">
              <a:spcBef>
                <a:spcPct val="20000"/>
              </a:spcBef>
              <a:buFont typeface="Arial" charset="0"/>
              <a:buChar char="•"/>
            </a:pPr>
            <a:r>
              <a:rPr lang="en-US" dirty="0" smtClean="0">
                <a:latin typeface="Century Gothic" pitchFamily="34" charset="0"/>
              </a:rPr>
              <a:t>TUESDAY: AWG/DPA lunch</a:t>
            </a:r>
          </a:p>
          <a:p>
            <a:pPr marL="800100" lvl="1" indent="-342900">
              <a:spcBef>
                <a:spcPct val="20000"/>
              </a:spcBef>
              <a:buFont typeface="Arial" charset="0"/>
              <a:buChar char="•"/>
            </a:pPr>
            <a:r>
              <a:rPr lang="en-US" dirty="0" smtClean="0">
                <a:latin typeface="Century Gothic" pitchFamily="34" charset="0"/>
              </a:rPr>
              <a:t>THURSDAY: Developing New Leaders in the Energy Industry</a:t>
            </a:r>
            <a:endParaRPr kumimoji="0" lang="en-US" b="0" i="0" u="none" strike="noStrike" kern="1200" cap="none" spc="0" normalizeH="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Century Gothic" pitchFamily="34" charset="0"/>
                <a:ea typeface="+mn-ea"/>
                <a:cs typeface="+mn-cs"/>
              </a:rPr>
              <a:t>Awards recognition</a:t>
            </a:r>
          </a:p>
          <a:p>
            <a:pPr marL="800100" lvl="1" indent="-342900">
              <a:spcBef>
                <a:spcPct val="20000"/>
              </a:spcBef>
              <a:buFont typeface="Arial" charset="0"/>
              <a:buChar char="•"/>
            </a:pPr>
            <a:r>
              <a:rPr lang="en-US" dirty="0" err="1" smtClean="0">
                <a:latin typeface="Century Gothic" pitchFamily="34" charset="0"/>
              </a:rPr>
              <a:t>Oustanding</a:t>
            </a:r>
            <a:r>
              <a:rPr lang="en-US" dirty="0" smtClean="0">
                <a:latin typeface="Century Gothic" pitchFamily="34" charset="0"/>
              </a:rPr>
              <a:t> Educator</a:t>
            </a:r>
          </a:p>
          <a:p>
            <a:pPr marL="800100" lvl="1" indent="-342900">
              <a:spcBef>
                <a:spcPct val="20000"/>
              </a:spcBef>
              <a:buFont typeface="Arial" charset="0"/>
              <a:buChar char="•"/>
            </a:pPr>
            <a:r>
              <a:rPr lang="en-US" dirty="0" smtClean="0">
                <a:latin typeface="Century Gothic" pitchFamily="34" charset="0"/>
              </a:rPr>
              <a:t>Professional Excellence</a:t>
            </a:r>
          </a:p>
          <a:p>
            <a:pPr marL="342900" indent="-342900">
              <a:spcBef>
                <a:spcPct val="20000"/>
              </a:spcBef>
              <a:buFont typeface="Arial" charset="0"/>
              <a:buChar char="•"/>
            </a:pPr>
            <a:r>
              <a:rPr kumimoji="0" lang="en-US" b="0" i="0" u="none" strike="noStrike" kern="1200" cap="none" spc="0" normalizeH="0" baseline="0" noProof="0" dirty="0" smtClean="0">
                <a:ln>
                  <a:noFill/>
                </a:ln>
                <a:solidFill>
                  <a:schemeClr val="tx1"/>
                </a:solidFill>
                <a:effectLst/>
                <a:uLnTx/>
                <a:uFillTx/>
                <a:latin typeface="Century Gothic" pitchFamily="34" charset="0"/>
                <a:ea typeface="+mn-ea"/>
                <a:cs typeface="+mn-cs"/>
              </a:rPr>
              <a:t>Scholarships</a:t>
            </a:r>
          </a:p>
          <a:p>
            <a:pPr marL="800100" lvl="1" indent="-342900">
              <a:spcBef>
                <a:spcPct val="20000"/>
              </a:spcBef>
              <a:buFont typeface="Arial" charset="0"/>
              <a:buChar char="•"/>
            </a:pPr>
            <a:r>
              <a:rPr lang="en-US" dirty="0" err="1" smtClean="0">
                <a:latin typeface="Century Gothic" pitchFamily="34" charset="0"/>
              </a:rPr>
              <a:t>Chrysallis</a:t>
            </a:r>
            <a:endParaRPr lang="en-US" dirty="0" smtClean="0">
              <a:latin typeface="Century Gothic" pitchFamily="34" charset="0"/>
            </a:endParaRPr>
          </a:p>
          <a:p>
            <a:pPr marL="800100" lvl="1" indent="-342900">
              <a:spcBef>
                <a:spcPct val="20000"/>
              </a:spcBef>
              <a:buFont typeface="Arial" charset="0"/>
              <a:buChar char="•"/>
            </a:pPr>
            <a:r>
              <a:rPr kumimoji="0" lang="en-US" b="0" i="0" u="none" strike="noStrike" kern="1200" cap="none" spc="0" normalizeH="0" baseline="0" noProof="0" dirty="0" smtClean="0">
                <a:ln>
                  <a:noFill/>
                </a:ln>
                <a:solidFill>
                  <a:schemeClr val="tx1"/>
                </a:solidFill>
                <a:effectLst/>
                <a:uLnTx/>
                <a:uFillTx/>
                <a:latin typeface="Century Gothic" pitchFamily="34" charset="0"/>
                <a:ea typeface="+mn-ea"/>
                <a:cs typeface="+mn-cs"/>
              </a:rPr>
              <a:t>Travel</a:t>
            </a:r>
            <a:r>
              <a:rPr kumimoji="0" lang="en-US" b="0" i="0" u="none" strike="noStrike" kern="1200" cap="none" spc="0" normalizeH="0" noProof="0" dirty="0" smtClean="0">
                <a:ln>
                  <a:noFill/>
                </a:ln>
                <a:solidFill>
                  <a:schemeClr val="tx1"/>
                </a:solidFill>
                <a:effectLst/>
                <a:uLnTx/>
                <a:uFillTx/>
                <a:latin typeface="Century Gothic" pitchFamily="34" charset="0"/>
                <a:ea typeface="+mn-ea"/>
                <a:cs typeface="+mn-cs"/>
              </a:rPr>
              <a:t> awards</a:t>
            </a:r>
          </a:p>
          <a:p>
            <a:pPr marL="800100" lvl="1" indent="-342900">
              <a:spcBef>
                <a:spcPct val="20000"/>
              </a:spcBef>
              <a:buFont typeface="Arial" charset="0"/>
              <a:buChar char="•"/>
            </a:pPr>
            <a:r>
              <a:rPr lang="en-US" baseline="0" dirty="0" smtClean="0">
                <a:latin typeface="Century Gothic" pitchFamily="34" charset="0"/>
              </a:rPr>
              <a:t>Field</a:t>
            </a:r>
            <a:r>
              <a:rPr lang="en-US" dirty="0" smtClean="0">
                <a:latin typeface="Century Gothic" pitchFamily="34" charset="0"/>
              </a:rPr>
              <a:t> camp awards</a:t>
            </a:r>
            <a:endParaRPr kumimoji="0" lang="en-US"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pic>
        <p:nvPicPr>
          <p:cNvPr id="19" name="Picture 18" descr="AWG_Region_Maps.jpg"/>
          <p:cNvPicPr>
            <a:picLocks noChangeAspect="1"/>
          </p:cNvPicPr>
          <p:nvPr/>
        </p:nvPicPr>
        <p:blipFill>
          <a:blip r:embed="rId4" cstate="print"/>
          <a:stretch>
            <a:fillRect/>
          </a:stretch>
        </p:blipFill>
        <p:spPr>
          <a:xfrm>
            <a:off x="457200" y="1981200"/>
            <a:ext cx="3857270" cy="2590800"/>
          </a:xfrm>
          <a:prstGeom prst="rect">
            <a:avLst/>
          </a:prstGeom>
        </p:spPr>
      </p:pic>
    </p:spTree>
  </p:cSld>
  <p:clrMapOvr>
    <a:masterClrMapping/>
  </p:clrMapOvr>
  <p:transition spd="med" advClick="0" advTm="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35084" y="223624"/>
            <a:ext cx="8491838" cy="6217727"/>
          </a:xfrm>
          <a:prstGeom prst="rect">
            <a:avLst/>
          </a:prstGeom>
          <a:gradFill flip="none" rotWithShape="1">
            <a:gsLst>
              <a:gs pos="0">
                <a:srgbClr val="DBB227">
                  <a:shade val="30000"/>
                  <a:satMod val="115000"/>
                </a:srgbClr>
              </a:gs>
              <a:gs pos="50000">
                <a:srgbClr val="DBB227">
                  <a:shade val="67500"/>
                  <a:satMod val="115000"/>
                </a:srgbClr>
              </a:gs>
              <a:gs pos="100000">
                <a:srgbClr val="DBB227">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 y="1531555"/>
            <a:ext cx="7333207" cy="3675500"/>
          </a:xfrm>
          <a:prstGeom prst="rect">
            <a:avLst/>
          </a:prstGeom>
          <a:ln w="3175">
            <a:solidFill>
              <a:schemeClr val="accent5">
                <a:lumMod val="40000"/>
                <a:lumOff val="60000"/>
              </a:schemeClr>
            </a:solidFill>
          </a:ln>
          <a:effectLst>
            <a:outerShdw blurRad="292100" dist="139700" dir="2700000" algn="tl" rotWithShape="0">
              <a:srgbClr val="333333">
                <a:alpha val="65000"/>
              </a:srgbClr>
            </a:outerShdw>
          </a:effectLst>
        </p:spPr>
      </p:pic>
      <p:sp>
        <p:nvSpPr>
          <p:cNvPr id="22" name="TextBox 21"/>
          <p:cNvSpPr txBox="1"/>
          <p:nvPr/>
        </p:nvSpPr>
        <p:spPr>
          <a:xfrm>
            <a:off x="1030324" y="5334000"/>
            <a:ext cx="7083350" cy="1015663"/>
          </a:xfrm>
          <a:prstGeom prst="rect">
            <a:avLst/>
          </a:prstGeom>
          <a:noFill/>
        </p:spPr>
        <p:txBody>
          <a:bodyPr wrap="none" rtlCol="0">
            <a:spAutoFit/>
          </a:bodyPr>
          <a:lstStyle/>
          <a:p>
            <a:pPr algn="ctr"/>
            <a:r>
              <a:rPr lang="en-US" sz="3200" dirty="0" smtClean="0">
                <a:ln>
                  <a:solidFill>
                    <a:schemeClr val="accent5">
                      <a:lumMod val="40000"/>
                      <a:lumOff val="60000"/>
                    </a:schemeClr>
                  </a:solidFill>
                </a:ln>
                <a:solidFill>
                  <a:srgbClr val="FEF5E2"/>
                </a:solidFill>
                <a:latin typeface="Hypatia Sans Pro Semibold" pitchFamily="34" charset="0"/>
              </a:rPr>
              <a:t> </a:t>
            </a:r>
            <a:r>
              <a:rPr lang="en-US" sz="2800" dirty="0" smtClean="0">
                <a:ln>
                  <a:solidFill>
                    <a:schemeClr val="accent5">
                      <a:lumMod val="40000"/>
                      <a:lumOff val="60000"/>
                    </a:schemeClr>
                  </a:solidFill>
                </a:ln>
                <a:solidFill>
                  <a:srgbClr val="FEF5E2"/>
                </a:solidFill>
                <a:latin typeface="+mj-lt"/>
                <a:ea typeface="Kozuka Mincho Pro EL" pitchFamily="18" charset="-128"/>
              </a:rPr>
              <a:t>SIPES 50</a:t>
            </a:r>
            <a:r>
              <a:rPr lang="en-US" sz="2800" baseline="30000" dirty="0" smtClean="0">
                <a:ln>
                  <a:solidFill>
                    <a:schemeClr val="accent5">
                      <a:lumMod val="40000"/>
                      <a:lumOff val="60000"/>
                    </a:schemeClr>
                  </a:solidFill>
                </a:ln>
                <a:solidFill>
                  <a:srgbClr val="FEF5E2"/>
                </a:solidFill>
                <a:latin typeface="+mj-lt"/>
                <a:ea typeface="Kozuka Mincho Pro EL" pitchFamily="18" charset="-128"/>
              </a:rPr>
              <a:t>th</a:t>
            </a:r>
            <a:r>
              <a:rPr lang="en-US" sz="2800" dirty="0" smtClean="0">
                <a:ln>
                  <a:solidFill>
                    <a:schemeClr val="accent5">
                      <a:lumMod val="40000"/>
                      <a:lumOff val="60000"/>
                    </a:schemeClr>
                  </a:solidFill>
                </a:ln>
                <a:solidFill>
                  <a:srgbClr val="FEF5E2"/>
                </a:solidFill>
                <a:latin typeface="+mj-lt"/>
                <a:ea typeface="Kozuka Mincho Pro EL" pitchFamily="18" charset="-128"/>
              </a:rPr>
              <a:t> Annual Meeting &amp; 2013 Convention </a:t>
            </a:r>
          </a:p>
          <a:p>
            <a:pPr algn="ctr"/>
            <a:r>
              <a:rPr lang="en-US" sz="2800" dirty="0" smtClean="0">
                <a:ln>
                  <a:solidFill>
                    <a:schemeClr val="accent5">
                      <a:lumMod val="20000"/>
                      <a:lumOff val="80000"/>
                    </a:schemeClr>
                  </a:solidFill>
                </a:ln>
                <a:solidFill>
                  <a:srgbClr val="FEF5E2"/>
                </a:solidFill>
                <a:latin typeface="Dauphin" pitchFamily="18" charset="0"/>
                <a:ea typeface="Kozuka Mincho Pro EL" pitchFamily="18" charset="-128"/>
                <a:cs typeface="Amazónica" pitchFamily="18" charset="0"/>
              </a:rPr>
              <a:t>June 17-20, 2013   -  Santa Fe, New Mexico </a:t>
            </a:r>
            <a:endParaRPr lang="en-US" sz="2800" dirty="0">
              <a:ln>
                <a:solidFill>
                  <a:schemeClr val="accent5">
                    <a:lumMod val="20000"/>
                    <a:lumOff val="80000"/>
                  </a:schemeClr>
                </a:solidFill>
              </a:ln>
              <a:solidFill>
                <a:srgbClr val="FEF5E2"/>
              </a:solidFill>
              <a:latin typeface="Dauphin" pitchFamily="18" charset="0"/>
              <a:ea typeface="Kozuka Mincho Pro EL" pitchFamily="18" charset="-128"/>
              <a:cs typeface="Amazónica" pitchFamily="18" charset="0"/>
            </a:endParaRPr>
          </a:p>
        </p:txBody>
      </p:sp>
      <p:pic>
        <p:nvPicPr>
          <p:cNvPr id="23" name="Picture 2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10400" y="4095566"/>
            <a:ext cx="1008607" cy="998155"/>
          </a:xfrm>
          <a:prstGeom prst="rect">
            <a:avLst/>
          </a:prstGeom>
        </p:spPr>
      </p:pic>
      <p:sp>
        <p:nvSpPr>
          <p:cNvPr id="27" name="TextBox 26"/>
          <p:cNvSpPr txBox="1"/>
          <p:nvPr/>
        </p:nvSpPr>
        <p:spPr>
          <a:xfrm>
            <a:off x="396786" y="354226"/>
            <a:ext cx="8350427" cy="461665"/>
          </a:xfrm>
          <a:prstGeom prst="rect">
            <a:avLst/>
          </a:prstGeom>
          <a:noFill/>
        </p:spPr>
        <p:txBody>
          <a:bodyPr wrap="square" rtlCol="0">
            <a:spAutoFit/>
            <a:scene3d>
              <a:camera prst="orthographicFront"/>
              <a:lightRig rig="flat" dir="tl"/>
            </a:scene3d>
            <a:sp3d contourW="19050" prstMaterial="clear">
              <a:contourClr>
                <a:schemeClr val="accent5">
                  <a:tint val="70000"/>
                  <a:satMod val="180000"/>
                  <a:alpha val="70000"/>
                </a:schemeClr>
              </a:contourClr>
            </a:sp3d>
          </a:bodyPr>
          <a:lstStyle/>
          <a:p>
            <a:pPr algn="ctr"/>
            <a:r>
              <a:rPr lang="en-US" sz="2400" b="1" spc="220" dirty="0" smtClean="0">
                <a:solidFill>
                  <a:schemeClr val="tx2"/>
                </a:solidFill>
                <a:latin typeface="Californian FB" pitchFamily="18" charset="0"/>
              </a:rPr>
              <a:t>S</a:t>
            </a:r>
            <a:r>
              <a:rPr lang="en-US" sz="1600" b="1" spc="220" dirty="0" smtClean="0">
                <a:solidFill>
                  <a:schemeClr val="tx2"/>
                </a:solidFill>
                <a:latin typeface="Californian FB" pitchFamily="18" charset="0"/>
              </a:rPr>
              <a:t>OCIETY OF </a:t>
            </a:r>
            <a:r>
              <a:rPr lang="en-US" sz="2400" b="1" spc="220" dirty="0" smtClean="0">
                <a:solidFill>
                  <a:schemeClr val="tx2"/>
                </a:solidFill>
                <a:latin typeface="Californian FB" pitchFamily="18" charset="0"/>
              </a:rPr>
              <a:t>I</a:t>
            </a:r>
            <a:r>
              <a:rPr lang="en-US" sz="1600" b="1" spc="220" dirty="0" smtClean="0">
                <a:solidFill>
                  <a:schemeClr val="tx2"/>
                </a:solidFill>
                <a:latin typeface="Californian FB" pitchFamily="18" charset="0"/>
              </a:rPr>
              <a:t>NDEPENDENT</a:t>
            </a:r>
            <a:r>
              <a:rPr lang="en-US" sz="2000" b="1" spc="220" dirty="0" smtClean="0">
                <a:solidFill>
                  <a:schemeClr val="tx2"/>
                </a:solidFill>
                <a:latin typeface="Californian FB" pitchFamily="18" charset="0"/>
              </a:rPr>
              <a:t> </a:t>
            </a:r>
            <a:r>
              <a:rPr lang="en-US" sz="2400" b="1" spc="220" dirty="0" smtClean="0">
                <a:solidFill>
                  <a:schemeClr val="tx2"/>
                </a:solidFill>
                <a:latin typeface="Californian FB" pitchFamily="18" charset="0"/>
              </a:rPr>
              <a:t>P</a:t>
            </a:r>
            <a:r>
              <a:rPr lang="en-US" sz="1600" b="1" spc="220" dirty="0" smtClean="0">
                <a:solidFill>
                  <a:schemeClr val="tx2"/>
                </a:solidFill>
                <a:latin typeface="Californian FB" pitchFamily="18" charset="0"/>
              </a:rPr>
              <a:t>ROFESSIONAL</a:t>
            </a:r>
            <a:r>
              <a:rPr lang="en-US" sz="2000" b="1" spc="220" dirty="0" smtClean="0">
                <a:solidFill>
                  <a:schemeClr val="tx2"/>
                </a:solidFill>
                <a:latin typeface="Californian FB" pitchFamily="18" charset="0"/>
              </a:rPr>
              <a:t> </a:t>
            </a:r>
            <a:r>
              <a:rPr lang="en-US" sz="2400" b="1" spc="220" dirty="0" smtClean="0">
                <a:solidFill>
                  <a:schemeClr val="tx2"/>
                </a:solidFill>
                <a:latin typeface="Californian FB" pitchFamily="18" charset="0"/>
              </a:rPr>
              <a:t>E</a:t>
            </a:r>
            <a:r>
              <a:rPr lang="en-US" sz="1600" b="1" spc="220" dirty="0" smtClean="0">
                <a:solidFill>
                  <a:schemeClr val="tx2"/>
                </a:solidFill>
                <a:latin typeface="Californian FB" pitchFamily="18" charset="0"/>
              </a:rPr>
              <a:t>ARTH </a:t>
            </a:r>
            <a:r>
              <a:rPr lang="en-US" sz="2400" b="1" spc="220" dirty="0" smtClean="0">
                <a:solidFill>
                  <a:schemeClr val="tx2"/>
                </a:solidFill>
                <a:latin typeface="Californian FB" pitchFamily="18" charset="0"/>
              </a:rPr>
              <a:t>S</a:t>
            </a:r>
            <a:r>
              <a:rPr lang="en-US" sz="1600" b="1" spc="220" dirty="0" smtClean="0">
                <a:solidFill>
                  <a:schemeClr val="tx2"/>
                </a:solidFill>
                <a:latin typeface="Californian FB" pitchFamily="18" charset="0"/>
              </a:rPr>
              <a:t>CIENTISTS</a:t>
            </a:r>
            <a:endParaRPr lang="en-US" sz="1600" b="1" spc="220" dirty="0">
              <a:solidFill>
                <a:schemeClr val="tx2"/>
              </a:solidFill>
              <a:latin typeface="Californian FB" pitchFamily="18" charset="0"/>
            </a:endParaRPr>
          </a:p>
        </p:txBody>
      </p:sp>
      <p:sp>
        <p:nvSpPr>
          <p:cNvPr id="28" name="TextBox 27"/>
          <p:cNvSpPr txBox="1"/>
          <p:nvPr/>
        </p:nvSpPr>
        <p:spPr>
          <a:xfrm>
            <a:off x="1219200" y="815892"/>
            <a:ext cx="6524103" cy="553998"/>
          </a:xfrm>
          <a:prstGeom prst="rect">
            <a:avLst/>
          </a:prstGeom>
          <a:noFill/>
        </p:spPr>
        <p:txBody>
          <a:bodyPr wrap="square" rtlCol="0">
            <a:spAutoFit/>
          </a:bodyPr>
          <a:lstStyle/>
          <a:p>
            <a:pPr algn="ctr"/>
            <a:r>
              <a:rPr lang="en-US" sz="3000" b="1" spc="300" dirty="0" smtClean="0">
                <a:ln w="900" cmpd="sng">
                  <a:solidFill>
                    <a:schemeClr val="accent5">
                      <a:lumMod val="20000"/>
                      <a:lumOff val="80000"/>
                      <a:alpha val="55000"/>
                    </a:schemeClr>
                  </a:solidFill>
                  <a:prstDash val="solid"/>
                </a:ln>
                <a:solidFill>
                  <a:schemeClr val="accent1">
                    <a:lumMod val="20000"/>
                    <a:lumOff val="80000"/>
                  </a:schemeClr>
                </a:solidFill>
                <a:effectLst/>
                <a:latin typeface="DellaRobbia BT" pitchFamily="18" charset="0"/>
              </a:rPr>
              <a:t>Celebrating 50 Years</a:t>
            </a:r>
            <a:endParaRPr lang="en-US" sz="3000" b="1" spc="300" dirty="0">
              <a:ln w="900" cmpd="sng">
                <a:solidFill>
                  <a:schemeClr val="accent5">
                    <a:lumMod val="20000"/>
                    <a:lumOff val="80000"/>
                    <a:alpha val="55000"/>
                  </a:schemeClr>
                </a:solidFill>
                <a:prstDash val="solid"/>
              </a:ln>
              <a:solidFill>
                <a:schemeClr val="accent1">
                  <a:lumMod val="20000"/>
                  <a:lumOff val="80000"/>
                </a:schemeClr>
              </a:solidFill>
              <a:effectLst/>
              <a:latin typeface="DellaRobbia BT" pitchFamily="18" charset="0"/>
            </a:endParaRPr>
          </a:p>
        </p:txBody>
      </p:sp>
    </p:spTree>
    <p:extLst>
      <p:ext uri="{BB962C8B-B14F-4D97-AF65-F5344CB8AC3E}">
        <p14:creationId xmlns="" xmlns:p14="http://schemas.microsoft.com/office/powerpoint/2010/main" val="2937369523"/>
      </p:ext>
    </p:extLst>
  </p:cSld>
  <p:clrMapOvr>
    <a:masterClrMapping/>
  </p:clrMapOvr>
  <p:transition spd="med"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0" y="1371600"/>
            <a:ext cx="9144000" cy="990600"/>
          </a:xfrm>
          <a:noFill/>
        </p:spPr>
        <p:txBody>
          <a:bodyPr/>
          <a:lstStyle/>
          <a:p>
            <a:pPr algn="l" eaLnBrk="1" hangingPunct="1"/>
            <a:r>
              <a:rPr lang="en-US" sz="4000" b="1" smtClean="0">
                <a:latin typeface="Times New Roman" pitchFamily="18" charset="0"/>
              </a:rPr>
              <a:t>Association of American State Geologists</a:t>
            </a:r>
          </a:p>
        </p:txBody>
      </p:sp>
      <p:sp>
        <p:nvSpPr>
          <p:cNvPr id="49155" name="Rectangle 3"/>
          <p:cNvSpPr>
            <a:spLocks noGrp="1" noChangeArrowheads="1"/>
          </p:cNvSpPr>
          <p:nvPr>
            <p:ph type="subTitle" idx="1"/>
          </p:nvPr>
        </p:nvSpPr>
        <p:spPr>
          <a:xfrm>
            <a:off x="0" y="2514600"/>
            <a:ext cx="9140825" cy="1752600"/>
          </a:xfrm>
          <a:noFill/>
        </p:spPr>
        <p:txBody>
          <a:bodyPr/>
          <a:lstStyle/>
          <a:p>
            <a:pPr marL="225425" algn="l" eaLnBrk="1" hangingPunct="1">
              <a:lnSpc>
                <a:spcPct val="80000"/>
              </a:lnSpc>
            </a:pPr>
            <a:r>
              <a:rPr lang="en-US" sz="3600" b="1" smtClean="0">
                <a:latin typeface="Times New Roman" pitchFamily="18" charset="0"/>
              </a:rPr>
              <a:t>For 2012/2013:</a:t>
            </a:r>
          </a:p>
          <a:p>
            <a:pPr marL="225425" algn="l" eaLnBrk="1" hangingPunct="1">
              <a:lnSpc>
                <a:spcPct val="80000"/>
              </a:lnSpc>
              <a:buFontTx/>
              <a:buChar char="•"/>
            </a:pPr>
            <a:r>
              <a:rPr lang="en-US" sz="3600" b="1" smtClean="0">
                <a:latin typeface="Times New Roman" pitchFamily="18" charset="0"/>
              </a:rPr>
              <a:t> President - Harvey Thorleifson, MN</a:t>
            </a:r>
          </a:p>
          <a:p>
            <a:pPr marL="225425" algn="l" eaLnBrk="1" hangingPunct="1">
              <a:lnSpc>
                <a:spcPct val="80000"/>
              </a:lnSpc>
              <a:buFontTx/>
              <a:buChar char="•"/>
            </a:pPr>
            <a:r>
              <a:rPr lang="en-US" sz="3600" b="1" smtClean="0">
                <a:latin typeface="Times New Roman" pitchFamily="18" charset="0"/>
              </a:rPr>
              <a:t> President-Elect - John Parrish, CA</a:t>
            </a:r>
          </a:p>
          <a:p>
            <a:pPr marL="225425" algn="l" eaLnBrk="1" hangingPunct="1">
              <a:lnSpc>
                <a:spcPct val="80000"/>
              </a:lnSpc>
              <a:buFontTx/>
              <a:buChar char="•"/>
            </a:pPr>
            <a:r>
              <a:rPr lang="en-US" sz="3600" b="1" smtClean="0">
                <a:latin typeface="Times New Roman" pitchFamily="18" charset="0"/>
              </a:rPr>
              <a:t> Vice President - Jonathan Arthur, FL</a:t>
            </a:r>
          </a:p>
          <a:p>
            <a:pPr marL="225425" algn="l" eaLnBrk="1" hangingPunct="1">
              <a:lnSpc>
                <a:spcPct val="80000"/>
              </a:lnSpc>
              <a:buFontTx/>
              <a:buChar char="•"/>
            </a:pPr>
            <a:r>
              <a:rPr lang="en-US" sz="3600" b="1" smtClean="0">
                <a:latin typeface="Times New Roman" pitchFamily="18" charset="0"/>
              </a:rPr>
              <a:t> Secretary - Joe Gillman, MO</a:t>
            </a:r>
          </a:p>
          <a:p>
            <a:pPr marL="225425" algn="l" eaLnBrk="1" hangingPunct="1">
              <a:lnSpc>
                <a:spcPct val="80000"/>
              </a:lnSpc>
              <a:buFontTx/>
              <a:buChar char="•"/>
            </a:pPr>
            <a:r>
              <a:rPr lang="en-US" sz="3600" b="1" smtClean="0">
                <a:latin typeface="Times New Roman" pitchFamily="18" charset="0"/>
              </a:rPr>
              <a:t> Treasurer - Michael Hohn, WV</a:t>
            </a:r>
          </a:p>
          <a:p>
            <a:pPr marL="225425" eaLnBrk="1" hangingPunct="1">
              <a:lnSpc>
                <a:spcPct val="80000"/>
              </a:lnSpc>
            </a:pPr>
            <a:r>
              <a:rPr lang="en-US" sz="3600" b="1" i="1" smtClean="0">
                <a:latin typeface="Times New Roman" pitchFamily="18" charset="0"/>
              </a:rPr>
              <a:t> </a:t>
            </a:r>
            <a:r>
              <a:rPr lang="en-US" sz="3600" b="1" i="1" smtClean="0">
                <a:latin typeface="Times New Roman" pitchFamily="18" charset="0"/>
                <a:hlinkClick r:id="rId3"/>
              </a:rPr>
              <a:t>http://www.stategeologists.org/</a:t>
            </a:r>
            <a:endParaRPr lang="en-US" sz="3600" b="1" i="1" smtClean="0">
              <a:latin typeface="Times New Roman" pitchFamily="18" charset="0"/>
            </a:endParaRPr>
          </a:p>
        </p:txBody>
      </p:sp>
      <p:pic>
        <p:nvPicPr>
          <p:cNvPr id="49156" name="Picture 4" descr="AASG_color"/>
          <p:cNvPicPr>
            <a:picLocks noChangeAspect="1" noChangeArrowheads="1"/>
          </p:cNvPicPr>
          <p:nvPr/>
        </p:nvPicPr>
        <p:blipFill>
          <a:blip r:embed="rId4" cstate="print"/>
          <a:srcRect/>
          <a:stretch>
            <a:fillRect/>
          </a:stretch>
        </p:blipFill>
        <p:spPr bwMode="auto">
          <a:xfrm>
            <a:off x="533400" y="304800"/>
            <a:ext cx="4267200" cy="1009650"/>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334000" cy="1143000"/>
          </a:xfrm>
        </p:spPr>
        <p:txBody>
          <a:bodyPr rtlCol="0">
            <a:normAutofit fontScale="90000"/>
          </a:bodyPr>
          <a:lstStyle/>
          <a:p>
            <a:pPr eaLnBrk="1" fontAlgn="auto" hangingPunct="1">
              <a:spcAft>
                <a:spcPts val="0"/>
              </a:spcAft>
              <a:defRPr/>
            </a:pPr>
            <a:r>
              <a:rPr lang="en-US" dirty="0" smtClean="0"/>
              <a:t>Association of Earth Science Editors</a:t>
            </a:r>
            <a:endParaRPr lang="en-US" dirty="0"/>
          </a:p>
        </p:txBody>
      </p:sp>
      <p:pic>
        <p:nvPicPr>
          <p:cNvPr id="50179" name="Content Placeholder 5" descr="aese.GIF"/>
          <p:cNvPicPr>
            <a:picLocks noGrp="1" noChangeAspect="1"/>
          </p:cNvPicPr>
          <p:nvPr>
            <p:ph sz="half" idx="1"/>
          </p:nvPr>
        </p:nvPicPr>
        <p:blipFill>
          <a:blip r:embed="rId2" cstate="print"/>
          <a:srcRect/>
          <a:stretch>
            <a:fillRect/>
          </a:stretch>
        </p:blipFill>
        <p:spPr>
          <a:xfrm>
            <a:off x="681038" y="838200"/>
            <a:ext cx="2443162" cy="2417763"/>
          </a:xfrm>
        </p:spPr>
      </p:pic>
      <p:sp>
        <p:nvSpPr>
          <p:cNvPr id="5" name="Content Placeholder 4"/>
          <p:cNvSpPr>
            <a:spLocks noGrp="1"/>
          </p:cNvSpPr>
          <p:nvPr>
            <p:ph sz="half" idx="2"/>
          </p:nvPr>
        </p:nvSpPr>
        <p:spPr>
          <a:xfrm>
            <a:off x="3505200" y="1905000"/>
            <a:ext cx="5181600" cy="4800600"/>
          </a:xfrm>
        </p:spPr>
        <p:txBody>
          <a:bodyPr rtlCol="0">
            <a:normAutofit fontScale="92500" lnSpcReduction="20000"/>
          </a:bodyPr>
          <a:lstStyle/>
          <a:p>
            <a:pPr eaLnBrk="1" fontAlgn="auto" hangingPunct="1">
              <a:spcAft>
                <a:spcPts val="0"/>
              </a:spcAft>
              <a:defRPr/>
            </a:pPr>
            <a:r>
              <a:rPr lang="en-US" dirty="0" smtClean="0"/>
              <a:t>Communicating Geo-science for the World</a:t>
            </a:r>
          </a:p>
          <a:p>
            <a:pPr eaLnBrk="1" fontAlgn="auto" hangingPunct="1">
              <a:spcAft>
                <a:spcPts val="0"/>
              </a:spcAft>
              <a:defRPr/>
            </a:pPr>
            <a:r>
              <a:rPr lang="en-US" dirty="0" smtClean="0"/>
              <a:t>Annual Meeting – Tulsa, Oklahoma, Fall 2013</a:t>
            </a:r>
          </a:p>
          <a:p>
            <a:pPr eaLnBrk="1" fontAlgn="auto" hangingPunct="1">
              <a:spcAft>
                <a:spcPts val="0"/>
              </a:spcAft>
              <a:defRPr/>
            </a:pPr>
            <a:r>
              <a:rPr lang="en-US" dirty="0" smtClean="0"/>
              <a:t>Members include freelance and organization editors, publishers, printers, publication managers and other interested parties</a:t>
            </a:r>
          </a:p>
          <a:p>
            <a:pPr eaLnBrk="1" fontAlgn="auto" hangingPunct="1">
              <a:spcAft>
                <a:spcPts val="0"/>
              </a:spcAft>
              <a:defRPr/>
            </a:pPr>
            <a:r>
              <a:rPr lang="en-US" dirty="0" smtClean="0"/>
              <a:t>Benefits:  Job postings, </a:t>
            </a:r>
            <a:r>
              <a:rPr lang="en-US" dirty="0" err="1" smtClean="0"/>
              <a:t>Blueline</a:t>
            </a:r>
            <a:r>
              <a:rPr lang="en-US" dirty="0" smtClean="0"/>
              <a:t> Newsletter, </a:t>
            </a:r>
            <a:r>
              <a:rPr lang="en-US" dirty="0" err="1" smtClean="0"/>
              <a:t>ListServ</a:t>
            </a:r>
            <a:r>
              <a:rPr lang="en-US" dirty="0" smtClean="0"/>
              <a:t> </a:t>
            </a:r>
            <a:r>
              <a:rPr lang="en-US" smtClean="0"/>
              <a:t>for discussing  </a:t>
            </a:r>
            <a:r>
              <a:rPr lang="en-US" dirty="0" smtClean="0"/>
              <a:t>editorial issues, networking</a:t>
            </a:r>
          </a:p>
          <a:p>
            <a:pPr eaLnBrk="1" fontAlgn="auto" hangingPunct="1">
              <a:spcAft>
                <a:spcPts val="0"/>
              </a:spcAft>
              <a:defRPr/>
            </a:pPr>
            <a:endParaRPr lang="en-US" dirty="0" smtClean="0"/>
          </a:p>
          <a:p>
            <a:pPr eaLnBrk="1" fontAlgn="auto" hangingPunct="1">
              <a:spcAft>
                <a:spcPts val="0"/>
              </a:spcAft>
              <a:defRPr/>
            </a:pPr>
            <a:r>
              <a:rPr lang="en-US" dirty="0" smtClean="0"/>
              <a:t>www.aese.org</a:t>
            </a:r>
            <a:endParaRPr lang="en-US" dirty="0"/>
          </a:p>
        </p:txBody>
      </p:sp>
    </p:spTree>
  </p:cSld>
  <p:clrMapOvr>
    <a:masterClrMapping/>
  </p:clrMapOvr>
  <p:transition spd="med"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463550" y="169863"/>
            <a:ext cx="8181975" cy="830262"/>
          </a:xfrm>
          <a:prstGeom prst="rect">
            <a:avLst/>
          </a:prstGeom>
          <a:noFill/>
          <a:ln w="9525">
            <a:noFill/>
            <a:miter lim="800000"/>
            <a:headEnd/>
            <a:tailEnd/>
          </a:ln>
        </p:spPr>
        <p:txBody>
          <a:bodyPr>
            <a:spAutoFit/>
          </a:bodyPr>
          <a:lstStyle/>
          <a:p>
            <a:pPr algn="ctr">
              <a:defRPr/>
            </a:pPr>
            <a:r>
              <a:rPr lang="nb-NO" sz="2400" dirty="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Board on Earth Sciences and Resources (BESR)  </a:t>
            </a:r>
          </a:p>
          <a:p>
            <a:pPr algn="ctr">
              <a:defRPr/>
            </a:pPr>
            <a:r>
              <a:rPr lang="nb-NO" sz="2400" dirty="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of the National Research Council</a:t>
            </a:r>
          </a:p>
        </p:txBody>
      </p:sp>
      <p:sp>
        <p:nvSpPr>
          <p:cNvPr id="3075" name="Rectangle 4"/>
          <p:cNvSpPr>
            <a:spLocks noChangeArrowheads="1"/>
          </p:cNvSpPr>
          <p:nvPr/>
        </p:nvSpPr>
        <p:spPr bwMode="auto">
          <a:xfrm>
            <a:off x="3681413" y="6223000"/>
            <a:ext cx="5462587" cy="461963"/>
          </a:xfrm>
          <a:prstGeom prst="rect">
            <a:avLst/>
          </a:prstGeom>
          <a:noFill/>
          <a:ln w="9525">
            <a:noFill/>
            <a:miter lim="800000"/>
            <a:headEnd/>
            <a:tailEnd/>
          </a:ln>
        </p:spPr>
        <p:txBody>
          <a:bodyPr>
            <a:spAutoFit/>
          </a:bodyPr>
          <a:lstStyle/>
          <a:p>
            <a:pPr>
              <a:defRPr/>
            </a:pPr>
            <a:r>
              <a:rPr lang="en-US" sz="1200" b="1" i="1" dirty="0">
                <a:solidFill>
                  <a:schemeClr val="accent2">
                    <a:lumMod val="50000"/>
                  </a:schemeClr>
                </a:solidFill>
                <a:latin typeface="Arial" charset="0"/>
                <a:cs typeface="Arial" charset="0"/>
              </a:rPr>
              <a:t>BESR coordinates activities on Earth science issues and coordinates studies of  national importance for the NRC.   Contact:  </a:t>
            </a:r>
            <a:r>
              <a:rPr lang="en-US" sz="1200" b="1" i="1" dirty="0">
                <a:solidFill>
                  <a:schemeClr val="tx1"/>
                </a:solidFill>
                <a:latin typeface="Arial" charset="0"/>
                <a:cs typeface="Arial" charset="0"/>
              </a:rPr>
              <a:t>eeide@nas.edu</a:t>
            </a:r>
          </a:p>
        </p:txBody>
      </p:sp>
      <p:sp>
        <p:nvSpPr>
          <p:cNvPr id="3076" name="Rectangle 5"/>
          <p:cNvSpPr>
            <a:spLocks noChangeArrowheads="1"/>
          </p:cNvSpPr>
          <p:nvPr/>
        </p:nvSpPr>
        <p:spPr bwMode="auto">
          <a:xfrm>
            <a:off x="201613" y="960438"/>
            <a:ext cx="7232650" cy="5264150"/>
          </a:xfrm>
          <a:prstGeom prst="rect">
            <a:avLst/>
          </a:prstGeom>
          <a:noFill/>
          <a:ln w="9525">
            <a:noFill/>
            <a:miter lim="800000"/>
            <a:headEnd/>
            <a:tailEnd/>
          </a:ln>
        </p:spPr>
        <p:txBody>
          <a:bodyPr>
            <a:spAutoFit/>
          </a:bodyPr>
          <a:lstStyle/>
          <a:p>
            <a:pPr>
              <a:defRPr/>
            </a:pPr>
            <a:r>
              <a:rPr lang="en-US" sz="1400" b="1" dirty="0">
                <a:solidFill>
                  <a:schemeClr val="tx1"/>
                </a:solidFill>
                <a:latin typeface="Arial" charset="0"/>
                <a:cs typeface="Arial" charset="0"/>
              </a:rPr>
              <a:t>In 2013, the Board and its standing committees released the following reports:</a:t>
            </a:r>
          </a:p>
          <a:p>
            <a:pPr>
              <a:defRPr/>
            </a:pPr>
            <a:endParaRPr lang="en-US" sz="1400" dirty="0">
              <a:solidFill>
                <a:schemeClr val="accent2">
                  <a:lumMod val="75000"/>
                </a:schemeClr>
              </a:solidFill>
              <a:latin typeface="Arial" charset="0"/>
              <a:cs typeface="Arial" charset="0"/>
            </a:endParaRPr>
          </a:p>
          <a:p>
            <a:pPr>
              <a:buFont typeface="Wingdings" pitchFamily="2" charset="2"/>
              <a:buChar char="q"/>
              <a:defRPr/>
            </a:pPr>
            <a:r>
              <a:rPr lang="en-US" sz="1400" b="1" dirty="0">
                <a:solidFill>
                  <a:schemeClr val="accent2">
                    <a:lumMod val="50000"/>
                  </a:schemeClr>
                </a:solidFill>
                <a:latin typeface="Arial" charset="0"/>
                <a:cs typeface="Arial" charset="0"/>
              </a:rPr>
              <a:t>  Future U.S. Workforce for Geospatial Intelligence</a:t>
            </a:r>
          </a:p>
          <a:p>
            <a:pPr>
              <a:buFont typeface="Wingdings" pitchFamily="2" charset="2"/>
              <a:buChar char="q"/>
              <a:defRPr/>
            </a:pPr>
            <a:endParaRPr lang="en-US" sz="1400" b="1" dirty="0">
              <a:solidFill>
                <a:schemeClr val="accent2">
                  <a:lumMod val="50000"/>
                </a:schemeClr>
              </a:solidFill>
              <a:latin typeface="Arial" charset="0"/>
              <a:cs typeface="Arial" charset="0"/>
            </a:endParaRPr>
          </a:p>
          <a:p>
            <a:pPr>
              <a:buFont typeface="Wingdings" pitchFamily="2" charset="2"/>
              <a:buChar char="q"/>
              <a:defRPr/>
            </a:pPr>
            <a:r>
              <a:rPr lang="en-US" sz="1400" b="1" dirty="0">
                <a:solidFill>
                  <a:schemeClr val="accent2">
                    <a:lumMod val="50000"/>
                  </a:schemeClr>
                </a:solidFill>
                <a:latin typeface="Arial" charset="0"/>
                <a:cs typeface="Arial" charset="0"/>
              </a:rPr>
              <a:t>  Underground Engineering for Sustainable Urban Development </a:t>
            </a:r>
          </a:p>
          <a:p>
            <a:pPr>
              <a:buFont typeface="Wingdings" pitchFamily="2" charset="2"/>
              <a:buChar char="q"/>
              <a:defRPr/>
            </a:pPr>
            <a:endParaRPr lang="en-US" sz="1400" b="1" dirty="0">
              <a:solidFill>
                <a:schemeClr val="accent2">
                  <a:lumMod val="50000"/>
                </a:schemeClr>
              </a:solidFill>
              <a:latin typeface="Arial" charset="0"/>
              <a:cs typeface="Arial" charset="0"/>
            </a:endParaRPr>
          </a:p>
          <a:p>
            <a:pPr>
              <a:buFont typeface="Wingdings" pitchFamily="2" charset="2"/>
              <a:buChar char="q"/>
              <a:defRPr/>
            </a:pPr>
            <a:r>
              <a:rPr lang="en-US" sz="1400" b="1" dirty="0">
                <a:solidFill>
                  <a:schemeClr val="accent2">
                    <a:lumMod val="50000"/>
                  </a:schemeClr>
                </a:solidFill>
                <a:latin typeface="Arial" charset="0"/>
                <a:cs typeface="Arial" charset="0"/>
              </a:rPr>
              <a:t>  Emerging Workforce Trends in the U.S. Energy and Mining </a:t>
            </a:r>
          </a:p>
          <a:p>
            <a:pPr>
              <a:defRPr/>
            </a:pPr>
            <a:r>
              <a:rPr lang="en-US" sz="1400" b="1" dirty="0">
                <a:solidFill>
                  <a:schemeClr val="accent2">
                    <a:lumMod val="50000"/>
                  </a:schemeClr>
                </a:solidFill>
                <a:latin typeface="Arial" charset="0"/>
                <a:cs typeface="Arial" charset="0"/>
              </a:rPr>
              <a:t>Industries:  A Call to Action</a:t>
            </a:r>
          </a:p>
          <a:p>
            <a:pPr>
              <a:buFont typeface="Wingdings" pitchFamily="2" charset="2"/>
              <a:buChar char="q"/>
              <a:defRPr/>
            </a:pPr>
            <a:endParaRPr lang="en-US" sz="1400" dirty="0">
              <a:latin typeface="Arial" charset="0"/>
              <a:cs typeface="Arial" charset="0"/>
            </a:endParaRPr>
          </a:p>
          <a:p>
            <a:pPr>
              <a:defRPr/>
            </a:pPr>
            <a:r>
              <a:rPr lang="en-US" sz="1400" b="1" dirty="0">
                <a:solidFill>
                  <a:schemeClr val="tx1"/>
                </a:solidFill>
                <a:latin typeface="Arial" charset="0"/>
                <a:cs typeface="Arial" charset="0"/>
              </a:rPr>
              <a:t>Studies underway include:</a:t>
            </a:r>
            <a:endParaRPr lang="en-US" sz="1400" dirty="0">
              <a:solidFill>
                <a:schemeClr val="accent2">
                  <a:lumMod val="75000"/>
                </a:schemeClr>
              </a:solidFill>
              <a:latin typeface="Arial" charset="0"/>
              <a:cs typeface="Arial" charset="0"/>
            </a:endParaRPr>
          </a:p>
          <a:p>
            <a:pPr>
              <a:buFont typeface="Wingdings" pitchFamily="2" charset="2"/>
              <a:buChar char="q"/>
              <a:defRPr/>
            </a:pPr>
            <a:endParaRPr lang="en-US" sz="1400" b="1" dirty="0">
              <a:solidFill>
                <a:schemeClr val="accent2">
                  <a:lumMod val="75000"/>
                </a:schemeClr>
              </a:solidFill>
              <a:latin typeface="Arial" charset="0"/>
              <a:cs typeface="Arial" charset="0"/>
            </a:endParaRPr>
          </a:p>
          <a:p>
            <a:pPr>
              <a:buFont typeface="Wingdings" pitchFamily="2" charset="2"/>
              <a:buChar char="q"/>
              <a:defRPr/>
            </a:pPr>
            <a:r>
              <a:rPr lang="en-US" sz="1400" b="1" dirty="0">
                <a:solidFill>
                  <a:schemeClr val="accent2">
                    <a:lumMod val="50000"/>
                  </a:schemeClr>
                </a:solidFill>
                <a:latin typeface="Arial" charset="0"/>
                <a:cs typeface="Arial" charset="0"/>
              </a:rPr>
              <a:t>  Subsurface characterization, monitoring, and remediation </a:t>
            </a:r>
          </a:p>
          <a:p>
            <a:pPr>
              <a:defRPr/>
            </a:pPr>
            <a:r>
              <a:rPr lang="en-US" sz="1400" b="1" dirty="0">
                <a:solidFill>
                  <a:schemeClr val="accent2">
                    <a:lumMod val="50000"/>
                  </a:schemeClr>
                </a:solidFill>
                <a:latin typeface="Arial" charset="0"/>
                <a:cs typeface="Arial" charset="0"/>
              </a:rPr>
              <a:t>of fractured rocks</a:t>
            </a:r>
          </a:p>
          <a:p>
            <a:pPr>
              <a:buFont typeface="Wingdings" pitchFamily="2" charset="2"/>
              <a:buChar char="q"/>
              <a:defRPr/>
            </a:pPr>
            <a:endParaRPr lang="en-US" sz="1400" b="1" dirty="0">
              <a:solidFill>
                <a:schemeClr val="accent2">
                  <a:lumMod val="50000"/>
                </a:schemeClr>
              </a:solidFill>
              <a:latin typeface="Arial" charset="0"/>
              <a:cs typeface="Arial" charset="0"/>
            </a:endParaRPr>
          </a:p>
          <a:p>
            <a:pPr>
              <a:buFont typeface="Wingdings" pitchFamily="2" charset="2"/>
              <a:buChar char="q"/>
              <a:defRPr/>
            </a:pPr>
            <a:r>
              <a:rPr lang="en-US" sz="1400" b="1" dirty="0">
                <a:solidFill>
                  <a:schemeClr val="accent2">
                    <a:lumMod val="50000"/>
                  </a:schemeClr>
                </a:solidFill>
                <a:latin typeface="Arial" charset="0"/>
                <a:cs typeface="Arial" charset="0"/>
              </a:rPr>
              <a:t>  State of the art and practice in earthquake induced soil </a:t>
            </a:r>
          </a:p>
          <a:p>
            <a:pPr>
              <a:defRPr/>
            </a:pPr>
            <a:r>
              <a:rPr lang="en-US" sz="1400" b="1" dirty="0">
                <a:solidFill>
                  <a:schemeClr val="accent2">
                    <a:lumMod val="50000"/>
                  </a:schemeClr>
                </a:solidFill>
                <a:latin typeface="Arial" charset="0"/>
                <a:cs typeface="Arial" charset="0"/>
              </a:rPr>
              <a:t>liquefaction assessment</a:t>
            </a:r>
          </a:p>
          <a:p>
            <a:pPr>
              <a:buFont typeface="Wingdings" pitchFamily="2" charset="2"/>
              <a:buChar char="q"/>
              <a:defRPr/>
            </a:pPr>
            <a:endParaRPr lang="en-US" sz="1400" b="1" dirty="0">
              <a:solidFill>
                <a:schemeClr val="accent2">
                  <a:lumMod val="50000"/>
                </a:schemeClr>
              </a:solidFill>
              <a:latin typeface="Arial" charset="0"/>
              <a:cs typeface="Arial" charset="0"/>
            </a:endParaRPr>
          </a:p>
          <a:p>
            <a:pPr>
              <a:buFont typeface="Wingdings" pitchFamily="2" charset="2"/>
              <a:buChar char="q"/>
              <a:defRPr/>
            </a:pPr>
            <a:r>
              <a:rPr lang="en-US" sz="1400" b="1" dirty="0">
                <a:solidFill>
                  <a:schemeClr val="accent2">
                    <a:lumMod val="50000"/>
                  </a:schemeClr>
                </a:solidFill>
                <a:latin typeface="Arial" charset="0"/>
                <a:cs typeface="Arial" charset="0"/>
              </a:rPr>
              <a:t>  Needs and research requirements for land-change modeling</a:t>
            </a:r>
          </a:p>
          <a:p>
            <a:pPr>
              <a:buFont typeface="Wingdings" pitchFamily="2" charset="2"/>
              <a:buChar char="q"/>
              <a:defRPr/>
            </a:pPr>
            <a:endParaRPr lang="en-US" sz="1400" b="1" dirty="0">
              <a:solidFill>
                <a:schemeClr val="accent2">
                  <a:lumMod val="50000"/>
                </a:schemeClr>
              </a:solidFill>
              <a:latin typeface="Arial" charset="0"/>
              <a:cs typeface="Arial" charset="0"/>
            </a:endParaRPr>
          </a:p>
          <a:p>
            <a:pPr>
              <a:buFont typeface="Wingdings" pitchFamily="2" charset="2"/>
              <a:buChar char="q"/>
              <a:defRPr/>
            </a:pPr>
            <a:r>
              <a:rPr lang="en-US" sz="1400" b="1" dirty="0">
                <a:solidFill>
                  <a:schemeClr val="accent2">
                    <a:lumMod val="50000"/>
                  </a:schemeClr>
                </a:solidFill>
                <a:latin typeface="Arial" charset="0"/>
                <a:cs typeface="Arial" charset="0"/>
              </a:rPr>
              <a:t>  Development of unconventional hydrocarbon resources in the Appalachian Basin:  A Workshop</a:t>
            </a:r>
          </a:p>
          <a:p>
            <a:pPr>
              <a:buFont typeface="Wingdings" pitchFamily="2" charset="2"/>
              <a:buChar char="q"/>
              <a:defRPr/>
            </a:pPr>
            <a:endParaRPr lang="en-US" sz="1400" b="1" dirty="0">
              <a:solidFill>
                <a:schemeClr val="accent2">
                  <a:lumMod val="50000"/>
                </a:schemeClr>
              </a:solidFill>
              <a:latin typeface="Arial" charset="0"/>
              <a:cs typeface="Arial" charset="0"/>
            </a:endParaRPr>
          </a:p>
          <a:p>
            <a:pPr>
              <a:buFont typeface="Wingdings" pitchFamily="2" charset="2"/>
              <a:buChar char="q"/>
              <a:defRPr/>
            </a:pPr>
            <a:r>
              <a:rPr lang="en-US" sz="1400" b="1" dirty="0">
                <a:solidFill>
                  <a:schemeClr val="accent2">
                    <a:lumMod val="50000"/>
                  </a:schemeClr>
                </a:solidFill>
                <a:latin typeface="Arial" charset="0"/>
                <a:cs typeface="Arial" charset="0"/>
              </a:rPr>
              <a:t>  Trends and opportunities in federal earth science education and workforce development</a:t>
            </a:r>
            <a:endParaRPr lang="en-US" sz="1400" dirty="0">
              <a:solidFill>
                <a:schemeClr val="accent2">
                  <a:lumMod val="50000"/>
                </a:schemeClr>
              </a:solidFill>
              <a:latin typeface="Arial" charset="0"/>
              <a:cs typeface="Arial" charset="0"/>
            </a:endParaRPr>
          </a:p>
        </p:txBody>
      </p:sp>
      <p:pic>
        <p:nvPicPr>
          <p:cNvPr id="3077" name="Picture 11" descr="0309278244.jpg"/>
          <p:cNvPicPr>
            <a:picLocks noChangeAspect="1"/>
          </p:cNvPicPr>
          <p:nvPr/>
        </p:nvPicPr>
        <p:blipFill>
          <a:blip r:embed="rId2" cstate="print"/>
          <a:srcRect/>
          <a:stretch>
            <a:fillRect/>
          </a:stretch>
        </p:blipFill>
        <p:spPr bwMode="auto">
          <a:xfrm>
            <a:off x="7267575" y="976313"/>
            <a:ext cx="1347788" cy="2022475"/>
          </a:xfrm>
          <a:prstGeom prst="rect">
            <a:avLst/>
          </a:prstGeom>
          <a:noFill/>
          <a:ln w="9525">
            <a:noFill/>
            <a:miter lim="800000"/>
            <a:headEnd/>
            <a:tailEnd/>
          </a:ln>
        </p:spPr>
      </p:pic>
      <p:pic>
        <p:nvPicPr>
          <p:cNvPr id="3078" name="Picture 13" descr="0309268648 geospatial workforce 2013.jpg"/>
          <p:cNvPicPr>
            <a:picLocks noChangeAspect="1"/>
          </p:cNvPicPr>
          <p:nvPr/>
        </p:nvPicPr>
        <p:blipFill>
          <a:blip r:embed="rId3" cstate="print"/>
          <a:srcRect/>
          <a:stretch>
            <a:fillRect/>
          </a:stretch>
        </p:blipFill>
        <p:spPr bwMode="auto">
          <a:xfrm>
            <a:off x="6383338" y="2647950"/>
            <a:ext cx="1527175" cy="1978025"/>
          </a:xfrm>
          <a:prstGeom prst="rect">
            <a:avLst/>
          </a:prstGeom>
          <a:noFill/>
          <a:ln w="9525">
            <a:noFill/>
            <a:miter lim="800000"/>
            <a:headEnd/>
            <a:tailEnd/>
          </a:ln>
        </p:spPr>
      </p:pic>
      <p:pic>
        <p:nvPicPr>
          <p:cNvPr id="3079" name="Picture 12" descr="emergin wkfce trengs energy mining 2013.jpg"/>
          <p:cNvPicPr>
            <a:picLocks noChangeAspect="1"/>
          </p:cNvPicPr>
          <p:nvPr/>
        </p:nvPicPr>
        <p:blipFill>
          <a:blip r:embed="rId4" cstate="print"/>
          <a:srcRect/>
          <a:stretch>
            <a:fillRect/>
          </a:stretch>
        </p:blipFill>
        <p:spPr bwMode="auto">
          <a:xfrm>
            <a:off x="7408863" y="3919538"/>
            <a:ext cx="1397000" cy="2095500"/>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MS Slide.jpg"/>
          <p:cNvPicPr>
            <a:picLocks noChangeAspect="1"/>
          </p:cNvPicPr>
          <p:nvPr/>
        </p:nvPicPr>
        <p:blipFill>
          <a:blip r:embed="rId2" cstate="print"/>
          <a:srcRect/>
          <a:stretch>
            <a:fillRect/>
          </a:stretch>
        </p:blipFill>
        <p:spPr bwMode="auto">
          <a:xfrm>
            <a:off x="0" y="-46038"/>
            <a:ext cx="9144000" cy="6937376"/>
          </a:xfrm>
          <a:prstGeom prst="rect">
            <a:avLst/>
          </a:prstGeom>
          <a:noFill/>
          <a:ln w="9525">
            <a:noFill/>
            <a:miter lim="800000"/>
            <a:headEnd/>
            <a:tailEnd/>
          </a:ln>
        </p:spPr>
      </p:pic>
    </p:spTree>
  </p:cSld>
  <p:clrMapOvr>
    <a:masterClrMapping/>
  </p:clrMapOvr>
  <p:transition spd="med"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2819400"/>
            <a:ext cx="8534400" cy="4525963"/>
          </a:xfrm>
        </p:spPr>
        <p:txBody>
          <a:bodyPr rtlCol="0">
            <a:normAutofit/>
          </a:bodyPr>
          <a:lstStyle/>
          <a:p>
            <a:pPr>
              <a:spcAft>
                <a:spcPts val="400"/>
              </a:spcAft>
              <a:defRPr/>
            </a:pPr>
            <a:r>
              <a:rPr lang="en-US" sz="1750" dirty="0" err="1" smtClean="0"/>
              <a:t>GeoCUR</a:t>
            </a:r>
            <a:r>
              <a:rPr lang="en-US" sz="1750" dirty="0" smtClean="0"/>
              <a:t> Workshops at GSA and AGU</a:t>
            </a:r>
          </a:p>
          <a:p>
            <a:pPr lvl="1">
              <a:spcAft>
                <a:spcPts val="400"/>
              </a:spcAft>
              <a:buFont typeface="Arial" charset="0"/>
              <a:buChar char="–"/>
              <a:defRPr/>
            </a:pPr>
            <a:r>
              <a:rPr lang="en-US" sz="1400" dirty="0" smtClean="0"/>
              <a:t>GSA 2011 &amp; 2012: “Getting Started in Undergraduate Research for New and Future Faculty"</a:t>
            </a:r>
          </a:p>
          <a:p>
            <a:pPr lvl="1">
              <a:spcAft>
                <a:spcPts val="400"/>
              </a:spcAft>
              <a:buFont typeface="Arial" charset="0"/>
              <a:buChar char="–"/>
              <a:defRPr/>
            </a:pPr>
            <a:r>
              <a:rPr lang="en-US" sz="1400" dirty="0" smtClean="0"/>
              <a:t>AGU 2011 &amp; 2012:  “How to Get an Undergraduate Research Program Started”</a:t>
            </a:r>
          </a:p>
          <a:p>
            <a:pPr>
              <a:spcAft>
                <a:spcPts val="400"/>
              </a:spcAft>
              <a:defRPr/>
            </a:pPr>
            <a:r>
              <a:rPr lang="en-US" sz="1750" dirty="0" err="1" smtClean="0"/>
              <a:t>GeoCUR</a:t>
            </a:r>
            <a:r>
              <a:rPr lang="en-US" sz="1750" dirty="0" smtClean="0"/>
              <a:t> initiated a new Undergraduate Mentoring Award</a:t>
            </a:r>
          </a:p>
          <a:p>
            <a:pPr lvl="1">
              <a:spcAft>
                <a:spcPts val="400"/>
              </a:spcAft>
              <a:buFont typeface="Arial" charset="0"/>
              <a:buChar char="–"/>
              <a:defRPr/>
            </a:pPr>
            <a:r>
              <a:rPr lang="en-US" sz="1400" dirty="0" smtClean="0"/>
              <a:t>2011 winner: John Brady, Smith College</a:t>
            </a:r>
          </a:p>
          <a:p>
            <a:pPr lvl="1">
              <a:spcAft>
                <a:spcPts val="400"/>
              </a:spcAft>
              <a:buFont typeface="Arial" charset="0"/>
              <a:buChar char="–"/>
              <a:defRPr/>
            </a:pPr>
            <a:r>
              <a:rPr lang="en-US" sz="1400" dirty="0" smtClean="0"/>
              <a:t>2012 winner: Tracey Holloway, University of Wisconsin--Madison</a:t>
            </a:r>
          </a:p>
        </p:txBody>
      </p:sp>
      <p:sp>
        <p:nvSpPr>
          <p:cNvPr id="8" name="Title 1"/>
          <p:cNvSpPr>
            <a:spLocks noGrp="1"/>
          </p:cNvSpPr>
          <p:nvPr>
            <p:ph type="title"/>
          </p:nvPr>
        </p:nvSpPr>
        <p:spPr>
          <a:xfrm>
            <a:off x="2514600" y="0"/>
            <a:ext cx="6629400" cy="1143000"/>
          </a:xfrm>
        </p:spPr>
        <p:txBody>
          <a:bodyPr/>
          <a:lstStyle/>
          <a:p>
            <a:pPr eaLnBrk="1" hangingPunct="1">
              <a:defRPr/>
            </a:pPr>
            <a:r>
              <a:rPr lang="en-US" sz="3050" dirty="0" smtClean="0">
                <a:latin typeface="Arial" charset="0"/>
                <a:cs typeface="Arial" charset="0"/>
              </a:rPr>
              <a:t> Council on Undergraduate Research</a:t>
            </a:r>
          </a:p>
        </p:txBody>
      </p:sp>
      <p:pic>
        <p:nvPicPr>
          <p:cNvPr id="53252" name="Picture 9" descr="CUR-Logo- no background.gif"/>
          <p:cNvPicPr>
            <a:picLocks noChangeAspect="1"/>
          </p:cNvPicPr>
          <p:nvPr/>
        </p:nvPicPr>
        <p:blipFill>
          <a:blip r:embed="rId2" cstate="print"/>
          <a:srcRect/>
          <a:stretch>
            <a:fillRect/>
          </a:stretch>
        </p:blipFill>
        <p:spPr bwMode="auto">
          <a:xfrm>
            <a:off x="0" y="152400"/>
            <a:ext cx="2741613" cy="1600200"/>
          </a:xfrm>
          <a:prstGeom prst="rect">
            <a:avLst/>
          </a:prstGeom>
          <a:noFill/>
          <a:ln w="9525">
            <a:noFill/>
            <a:miter lim="800000"/>
            <a:headEnd/>
            <a:tailEnd/>
          </a:ln>
        </p:spPr>
      </p:pic>
      <p:sp>
        <p:nvSpPr>
          <p:cNvPr id="53253" name="TextBox 10"/>
          <p:cNvSpPr txBox="1">
            <a:spLocks noChangeArrowheads="1"/>
          </p:cNvSpPr>
          <p:nvPr/>
        </p:nvSpPr>
        <p:spPr bwMode="auto">
          <a:xfrm>
            <a:off x="3314700" y="6324600"/>
            <a:ext cx="2514600" cy="369888"/>
          </a:xfrm>
          <a:prstGeom prst="rect">
            <a:avLst/>
          </a:prstGeom>
          <a:noFill/>
          <a:ln w="9525">
            <a:noFill/>
            <a:miter lim="800000"/>
            <a:headEnd/>
            <a:tailEnd/>
          </a:ln>
        </p:spPr>
        <p:txBody>
          <a:bodyPr>
            <a:spAutoFit/>
          </a:bodyPr>
          <a:lstStyle/>
          <a:p>
            <a:pPr algn="ctr"/>
            <a:r>
              <a:rPr lang="en-US">
                <a:solidFill>
                  <a:srgbClr val="000000"/>
                </a:solidFill>
                <a:cs typeface="Arial" pitchFamily="34" charset="0"/>
              </a:rPr>
              <a:t>www.cur.org</a:t>
            </a:r>
          </a:p>
        </p:txBody>
      </p:sp>
      <p:pic>
        <p:nvPicPr>
          <p:cNvPr id="53254" name="Picture 11" descr="cover-final.jpg"/>
          <p:cNvPicPr>
            <a:picLocks noChangeAspect="1"/>
          </p:cNvPicPr>
          <p:nvPr/>
        </p:nvPicPr>
        <p:blipFill>
          <a:blip r:embed="rId3" cstate="print"/>
          <a:srcRect/>
          <a:stretch>
            <a:fillRect/>
          </a:stretch>
        </p:blipFill>
        <p:spPr bwMode="auto">
          <a:xfrm>
            <a:off x="152400" y="4800600"/>
            <a:ext cx="1439863" cy="2057400"/>
          </a:xfrm>
          <a:prstGeom prst="rect">
            <a:avLst/>
          </a:prstGeom>
          <a:noFill/>
          <a:ln w="3175">
            <a:solidFill>
              <a:schemeClr val="tx1"/>
            </a:solidFill>
            <a:miter lim="800000"/>
            <a:headEnd/>
            <a:tailEnd/>
          </a:ln>
        </p:spPr>
      </p:pic>
      <p:pic>
        <p:nvPicPr>
          <p:cNvPr id="53255" name="Picture 6"/>
          <p:cNvPicPr>
            <a:picLocks noChangeAspect="1" noChangeArrowheads="1"/>
          </p:cNvPicPr>
          <p:nvPr/>
        </p:nvPicPr>
        <p:blipFill>
          <a:blip r:embed="rId4" cstate="print"/>
          <a:srcRect l="20090" t="36905" r="17783" b="14285"/>
          <a:stretch>
            <a:fillRect/>
          </a:stretch>
        </p:blipFill>
        <p:spPr bwMode="auto">
          <a:xfrm>
            <a:off x="5181600" y="914400"/>
            <a:ext cx="3794125" cy="1863725"/>
          </a:xfrm>
          <a:prstGeom prst="rect">
            <a:avLst/>
          </a:prstGeom>
          <a:noFill/>
          <a:ln w="3175">
            <a:solidFill>
              <a:schemeClr val="tx1"/>
            </a:solidFill>
            <a:miter lim="800000"/>
            <a:headEnd/>
            <a:tailEnd/>
          </a:ln>
        </p:spPr>
      </p:pic>
      <p:sp>
        <p:nvSpPr>
          <p:cNvPr id="14" name="Rectangle 13"/>
          <p:cNvSpPr/>
          <p:nvPr/>
        </p:nvSpPr>
        <p:spPr>
          <a:xfrm>
            <a:off x="1524000" y="4876800"/>
            <a:ext cx="7010400" cy="900113"/>
          </a:xfrm>
          <a:prstGeom prst="rect">
            <a:avLst/>
          </a:prstGeom>
        </p:spPr>
        <p:txBody>
          <a:bodyPr>
            <a:spAutoFit/>
          </a:bodyPr>
          <a:lstStyle/>
          <a:p>
            <a:pPr marL="342900" indent="-342900" eaLnBrk="0" hangingPunct="0">
              <a:spcBef>
                <a:spcPct val="20000"/>
              </a:spcBef>
              <a:spcAft>
                <a:spcPts val="400"/>
              </a:spcAft>
              <a:buFont typeface="Wingdings 2" pitchFamily="18" charset="2"/>
              <a:buChar char=""/>
              <a:defRPr/>
            </a:pPr>
            <a:r>
              <a:rPr lang="en-US" sz="1750" dirty="0" err="1">
                <a:solidFill>
                  <a:srgbClr val="000000"/>
                </a:solidFill>
                <a:cs typeface="Arial" pitchFamily="34" charset="0"/>
              </a:rPr>
              <a:t>GeoCUR</a:t>
            </a:r>
            <a:r>
              <a:rPr lang="en-US" sz="1750" dirty="0">
                <a:solidFill>
                  <a:srgbClr val="000000"/>
                </a:solidFill>
                <a:cs typeface="Arial" pitchFamily="34" charset="0"/>
              </a:rPr>
              <a:t> contributed to </a:t>
            </a:r>
            <a:r>
              <a:rPr lang="en-US" sz="1750" i="1" dirty="0">
                <a:solidFill>
                  <a:srgbClr val="000000"/>
                </a:solidFill>
                <a:cs typeface="Arial" pitchFamily="34" charset="0"/>
              </a:rPr>
              <a:t>Undergraduate Research and the Two-year College</a:t>
            </a:r>
            <a:r>
              <a:rPr lang="en-US" sz="1750" dirty="0">
                <a:solidFill>
                  <a:srgbClr val="000000"/>
                </a:solidFill>
                <a:cs typeface="Arial" pitchFamily="34" charset="0"/>
              </a:rPr>
              <a:t>. In: </a:t>
            </a:r>
            <a:r>
              <a:rPr lang="en-US" sz="1750" dirty="0" err="1">
                <a:solidFill>
                  <a:srgbClr val="000000"/>
                </a:solidFill>
                <a:cs typeface="Arial" pitchFamily="34" charset="0"/>
              </a:rPr>
              <a:t>J.Kinkead</a:t>
            </a:r>
            <a:r>
              <a:rPr lang="en-US" sz="1750" dirty="0">
                <a:solidFill>
                  <a:srgbClr val="000000"/>
                </a:solidFill>
                <a:cs typeface="Arial" pitchFamily="34" charset="0"/>
              </a:rPr>
              <a:t> &amp; L. Blockus (Eds.), Undergraduate Research Offices &amp; Programs: Models &amp; Practices</a:t>
            </a:r>
          </a:p>
        </p:txBody>
      </p:sp>
      <p:sp>
        <p:nvSpPr>
          <p:cNvPr id="15" name="Rectangle 14"/>
          <p:cNvSpPr/>
          <p:nvPr/>
        </p:nvSpPr>
        <p:spPr>
          <a:xfrm>
            <a:off x="0" y="1905000"/>
            <a:ext cx="5257800" cy="892175"/>
          </a:xfrm>
          <a:prstGeom prst="rect">
            <a:avLst/>
          </a:prstGeom>
        </p:spPr>
        <p:txBody>
          <a:bodyPr>
            <a:spAutoFit/>
          </a:bodyPr>
          <a:lstStyle/>
          <a:p>
            <a:pPr marL="342900" indent="-342900" eaLnBrk="0" hangingPunct="0">
              <a:spcBef>
                <a:spcPct val="20000"/>
              </a:spcBef>
              <a:spcAft>
                <a:spcPts val="400"/>
              </a:spcAft>
              <a:buFont typeface="Wingdings 2" pitchFamily="18" charset="2"/>
              <a:buChar char=""/>
              <a:defRPr/>
            </a:pPr>
            <a:r>
              <a:rPr lang="en-US" sz="1750" dirty="0" err="1">
                <a:solidFill>
                  <a:srgbClr val="000000"/>
                </a:solidFill>
                <a:cs typeface="Arial" pitchFamily="34" charset="0"/>
              </a:rPr>
              <a:t>GeoCUR</a:t>
            </a:r>
            <a:r>
              <a:rPr lang="en-US" sz="1750" dirty="0">
                <a:solidFill>
                  <a:srgbClr val="000000"/>
                </a:solidFill>
                <a:cs typeface="Arial" pitchFamily="34" charset="0"/>
              </a:rPr>
              <a:t> and the On the Cutting Edge designed a website on the </a:t>
            </a:r>
            <a:r>
              <a:rPr lang="en-US" sz="1750" dirty="0" err="1">
                <a:solidFill>
                  <a:srgbClr val="000000"/>
                </a:solidFill>
                <a:cs typeface="Arial" pitchFamily="34" charset="0"/>
              </a:rPr>
              <a:t>serc</a:t>
            </a:r>
            <a:r>
              <a:rPr lang="en-US" sz="1750" dirty="0">
                <a:solidFill>
                  <a:srgbClr val="000000"/>
                </a:solidFill>
                <a:cs typeface="Arial" pitchFamily="34" charset="0"/>
              </a:rPr>
              <a:t> system:       </a:t>
            </a:r>
            <a:r>
              <a:rPr lang="en-US" sz="1700" dirty="0">
                <a:solidFill>
                  <a:srgbClr val="000000"/>
                </a:solidFill>
                <a:cs typeface="Arial" pitchFamily="34" charset="0"/>
              </a:rPr>
              <a:t>“Undergraduate Research as Teaching Practice”</a:t>
            </a:r>
          </a:p>
        </p:txBody>
      </p:sp>
    </p:spTree>
  </p:cSld>
  <p:clrMapOvr>
    <a:masterClrMapping/>
  </p:clrMapOvr>
  <p:transition spd="med"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alpha val="62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338" y="2713038"/>
            <a:ext cx="7723187" cy="3527425"/>
          </a:xfrm>
        </p:spPr>
        <p:txBody>
          <a:bodyPr rtlCol="0">
            <a:normAutofit fontScale="92500"/>
          </a:bodyPr>
          <a:lstStyle/>
          <a:p>
            <a:pPr algn="l" eaLnBrk="1" fontAlgn="auto" hangingPunct="1">
              <a:spcAft>
                <a:spcPts val="200"/>
              </a:spcAft>
              <a:buFont typeface="Wingdings" charset="2"/>
              <a:buChar char="§"/>
              <a:defRPr/>
            </a:pPr>
            <a:r>
              <a:rPr lang="en-US" sz="2800" dirty="0" smtClean="0">
                <a:solidFill>
                  <a:schemeClr val="bg1"/>
                </a:solidFill>
              </a:rPr>
              <a:t> 14% avg. annual membership growth since 2000*</a:t>
            </a:r>
          </a:p>
          <a:p>
            <a:pPr algn="l" eaLnBrk="1" fontAlgn="auto" hangingPunct="1">
              <a:spcAft>
                <a:spcPts val="200"/>
              </a:spcAft>
              <a:buFont typeface="Wingdings" charset="2"/>
              <a:buChar char="§"/>
              <a:defRPr/>
            </a:pPr>
            <a:r>
              <a:rPr lang="en-US" sz="2800" dirty="0" smtClean="0">
                <a:solidFill>
                  <a:schemeClr val="bg1"/>
                </a:solidFill>
              </a:rPr>
              <a:t> 16% avg. </a:t>
            </a:r>
            <a:r>
              <a:rPr lang="en-US" sz="2800" smtClean="0">
                <a:solidFill>
                  <a:schemeClr val="bg1"/>
                </a:solidFill>
              </a:rPr>
              <a:t>annual Goldschmidt </a:t>
            </a:r>
            <a:r>
              <a:rPr lang="en-US" sz="2800" dirty="0" smtClean="0">
                <a:solidFill>
                  <a:schemeClr val="bg1"/>
                </a:solidFill>
              </a:rPr>
              <a:t>conference registration</a:t>
            </a:r>
            <a:br>
              <a:rPr lang="en-US" sz="2800" dirty="0" smtClean="0">
                <a:solidFill>
                  <a:schemeClr val="bg1"/>
                </a:solidFill>
              </a:rPr>
            </a:br>
            <a:r>
              <a:rPr lang="en-US" sz="2800" dirty="0" smtClean="0">
                <a:solidFill>
                  <a:schemeClr val="bg1"/>
                </a:solidFill>
              </a:rPr>
              <a:t>   growth since 2000**</a:t>
            </a:r>
          </a:p>
          <a:p>
            <a:pPr algn="l" eaLnBrk="1" fontAlgn="auto" hangingPunct="1">
              <a:spcAft>
                <a:spcPts val="200"/>
              </a:spcAft>
              <a:buFont typeface="Wingdings" charset="2"/>
              <a:buChar char="§"/>
              <a:defRPr/>
            </a:pPr>
            <a:r>
              <a:rPr lang="en-US" sz="2800" dirty="0" smtClean="0">
                <a:solidFill>
                  <a:schemeClr val="bg1"/>
                </a:solidFill>
              </a:rPr>
              <a:t> International. 3,793 members in 60 countries</a:t>
            </a:r>
          </a:p>
          <a:p>
            <a:pPr algn="l" eaLnBrk="1" fontAlgn="auto" hangingPunct="1">
              <a:spcAft>
                <a:spcPts val="200"/>
              </a:spcAft>
              <a:buFont typeface="Wingdings" charset="2"/>
              <a:buChar char="§"/>
              <a:defRPr/>
            </a:pPr>
            <a:r>
              <a:rPr lang="en-US" sz="2800" dirty="0" smtClean="0">
                <a:solidFill>
                  <a:schemeClr val="bg1"/>
                </a:solidFill>
              </a:rPr>
              <a:t> 5,000+ subscribers to weekly </a:t>
            </a:r>
            <a:r>
              <a:rPr lang="en-US" sz="2800" dirty="0" err="1" smtClean="0">
                <a:solidFill>
                  <a:schemeClr val="bg1"/>
                </a:solidFill>
              </a:rPr>
              <a:t>e</a:t>
            </a:r>
            <a:r>
              <a:rPr lang="en-US" sz="2800" dirty="0" smtClean="0">
                <a:solidFill>
                  <a:schemeClr val="bg1"/>
                </a:solidFill>
              </a:rPr>
              <a:t>-newsletter</a:t>
            </a:r>
            <a:br>
              <a:rPr lang="en-US" sz="2800" dirty="0" smtClean="0">
                <a:solidFill>
                  <a:schemeClr val="bg1"/>
                </a:solidFill>
              </a:rPr>
            </a:br>
            <a:r>
              <a:rPr lang="en-US" sz="2800" dirty="0" smtClean="0">
                <a:solidFill>
                  <a:schemeClr val="bg1"/>
                </a:solidFill>
              </a:rPr>
              <a:t>   (Geochemical News)</a:t>
            </a:r>
          </a:p>
          <a:p>
            <a:pPr algn="l" eaLnBrk="1" fontAlgn="auto" hangingPunct="1">
              <a:spcAft>
                <a:spcPts val="200"/>
              </a:spcAft>
              <a:buFont typeface="Wingdings" charset="2"/>
              <a:buChar char="§"/>
              <a:defRPr/>
            </a:pPr>
            <a:r>
              <a:rPr lang="en-US" sz="2800" dirty="0" smtClean="0">
                <a:solidFill>
                  <a:schemeClr val="bg1"/>
                </a:solidFill>
              </a:rPr>
              <a:t> 1,000+ likes on </a:t>
            </a:r>
            <a:r>
              <a:rPr lang="en-US" sz="2800" dirty="0" err="1" smtClean="0">
                <a:solidFill>
                  <a:schemeClr val="bg1"/>
                </a:solidFill>
              </a:rPr>
              <a:t>www.facebook.com/geochemsoc</a:t>
            </a:r>
            <a:endParaRPr lang="en-US" sz="2800" dirty="0" smtClean="0">
              <a:solidFill>
                <a:schemeClr val="bg1"/>
              </a:solidFill>
            </a:endParaRPr>
          </a:p>
          <a:p>
            <a:pPr algn="l" eaLnBrk="1" fontAlgn="auto" hangingPunct="1">
              <a:spcAft>
                <a:spcPts val="0"/>
              </a:spcAft>
              <a:buFont typeface="Wingdings" charset="2"/>
              <a:buChar char="§"/>
              <a:defRPr/>
            </a:pPr>
            <a:endParaRPr lang="en-US" sz="2400" dirty="0" smtClean="0">
              <a:solidFill>
                <a:schemeClr val="bg1"/>
              </a:solidFill>
            </a:endParaRPr>
          </a:p>
          <a:p>
            <a:pPr eaLnBrk="1" fontAlgn="auto" hangingPunct="1">
              <a:spcAft>
                <a:spcPts val="0"/>
              </a:spcAft>
              <a:buFont typeface="Arial"/>
              <a:buChar char="•"/>
              <a:defRPr/>
            </a:pPr>
            <a:endParaRPr lang="en-US" dirty="0">
              <a:solidFill>
                <a:schemeClr val="bg1"/>
              </a:solidFill>
            </a:endParaRPr>
          </a:p>
        </p:txBody>
      </p:sp>
      <p:pic>
        <p:nvPicPr>
          <p:cNvPr id="54275" name="Picture 3" descr="GSlogo_horiz.gif"/>
          <p:cNvPicPr>
            <a:picLocks noChangeAspect="1"/>
          </p:cNvPicPr>
          <p:nvPr/>
        </p:nvPicPr>
        <p:blipFill>
          <a:blip r:embed="rId2" cstate="print"/>
          <a:srcRect/>
          <a:stretch>
            <a:fillRect/>
          </a:stretch>
        </p:blipFill>
        <p:spPr bwMode="auto">
          <a:xfrm>
            <a:off x="1289050" y="274638"/>
            <a:ext cx="6677025" cy="2209800"/>
          </a:xfrm>
          <a:prstGeom prst="rect">
            <a:avLst/>
          </a:prstGeom>
          <a:noFill/>
          <a:ln w="9525">
            <a:noFill/>
            <a:miter lim="800000"/>
            <a:headEnd/>
            <a:tailEnd/>
          </a:ln>
        </p:spPr>
      </p:pic>
      <p:sp>
        <p:nvSpPr>
          <p:cNvPr id="54276" name="TextBox 4"/>
          <p:cNvSpPr txBox="1">
            <a:spLocks noChangeArrowheads="1"/>
          </p:cNvSpPr>
          <p:nvPr/>
        </p:nvSpPr>
        <p:spPr bwMode="auto">
          <a:xfrm>
            <a:off x="173038" y="6240463"/>
            <a:ext cx="5726112" cy="461962"/>
          </a:xfrm>
          <a:prstGeom prst="rect">
            <a:avLst/>
          </a:prstGeom>
          <a:noFill/>
          <a:ln w="9525">
            <a:noFill/>
            <a:miter lim="800000"/>
            <a:headEnd/>
            <a:tailEnd/>
          </a:ln>
        </p:spPr>
        <p:txBody>
          <a:bodyPr wrap="none">
            <a:spAutoFit/>
          </a:bodyPr>
          <a:lstStyle/>
          <a:p>
            <a:pPr defTabSz="457200"/>
            <a:r>
              <a:rPr lang="en-US" sz="1200">
                <a:solidFill>
                  <a:srgbClr val="000000"/>
                </a:solidFill>
                <a:latin typeface="Courier"/>
                <a:ea typeface="Courier"/>
                <a:cs typeface="Courier"/>
              </a:rPr>
              <a:t>*  1,416 members in 2000; 3,793 members in 2012.</a:t>
            </a:r>
            <a:br>
              <a:rPr lang="en-US" sz="1200">
                <a:solidFill>
                  <a:srgbClr val="000000"/>
                </a:solidFill>
                <a:latin typeface="Courier"/>
                <a:ea typeface="Courier"/>
                <a:cs typeface="Courier"/>
              </a:rPr>
            </a:br>
            <a:r>
              <a:rPr lang="en-US" sz="1200">
                <a:solidFill>
                  <a:srgbClr val="000000"/>
                </a:solidFill>
                <a:latin typeface="Courier"/>
                <a:ea typeface="Courier"/>
                <a:cs typeface="Courier"/>
              </a:rPr>
              <a:t>** 1,000 participants in 2000; 2,968 participants in 2012.</a:t>
            </a:r>
          </a:p>
        </p:txBody>
      </p:sp>
      <p:sp>
        <p:nvSpPr>
          <p:cNvPr id="54277" name="TextBox 5"/>
          <p:cNvSpPr txBox="1">
            <a:spLocks noChangeArrowheads="1"/>
          </p:cNvSpPr>
          <p:nvPr/>
        </p:nvSpPr>
        <p:spPr bwMode="auto">
          <a:xfrm>
            <a:off x="6054725" y="6240463"/>
            <a:ext cx="3000375" cy="461962"/>
          </a:xfrm>
          <a:prstGeom prst="rect">
            <a:avLst/>
          </a:prstGeom>
          <a:noFill/>
          <a:ln w="9525">
            <a:noFill/>
            <a:miter lim="800000"/>
            <a:headEnd/>
            <a:tailEnd/>
          </a:ln>
        </p:spPr>
        <p:txBody>
          <a:bodyPr>
            <a:spAutoFit/>
          </a:bodyPr>
          <a:lstStyle/>
          <a:p>
            <a:pPr defTabSz="457200"/>
            <a:r>
              <a:rPr lang="en-US" sz="2400">
                <a:solidFill>
                  <a:srgbClr val="000000"/>
                </a:solidFill>
                <a:latin typeface="Calibri" pitchFamily="34" charset="0"/>
              </a:rPr>
              <a:t>www.geochemsoc.org</a:t>
            </a:r>
          </a:p>
        </p:txBody>
      </p:sp>
    </p:spTree>
  </p:cSld>
  <p:clrMapOvr>
    <a:masterClrMapping/>
  </p:clrMapOvr>
  <p:transition spd="med" advClick="0" advTm="5000"/>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10_Office Theme">
  <a:themeElements>
    <a:clrScheme name="CUR Theme Colors">
      <a:dk1>
        <a:srgbClr val="000000"/>
      </a:dk1>
      <a:lt1>
        <a:srgbClr val="F7F8F5"/>
      </a:lt1>
      <a:dk2>
        <a:srgbClr val="000000"/>
      </a:dk2>
      <a:lt2>
        <a:srgbClr val="F7F8F5"/>
      </a:lt2>
      <a:accent1>
        <a:srgbClr val="268450"/>
      </a:accent1>
      <a:accent2>
        <a:srgbClr val="ECAA2F"/>
      </a:accent2>
      <a:accent3>
        <a:srgbClr val="BC2220"/>
      </a:accent3>
      <a:accent4>
        <a:srgbClr val="4B5ABF"/>
      </a:accent4>
      <a:accent5>
        <a:srgbClr val="047676"/>
      </a:accent5>
      <a:accent6>
        <a:srgbClr val="771836"/>
      </a:accent6>
      <a:hlink>
        <a:srgbClr val="083D1F"/>
      </a:hlink>
      <a:folHlink>
        <a:srgbClr val="268450"/>
      </a:folHlink>
    </a:clrScheme>
    <a:fontScheme name="CUR Theme Fonts">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Default Desig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1648</Words>
  <Application>Microsoft Office PowerPoint</Application>
  <PresentationFormat>On-screen Show (4:3)</PresentationFormat>
  <Paragraphs>246</Paragraphs>
  <Slides>30</Slides>
  <Notes>5</Notes>
  <HiddenSlides>0</HiddenSlides>
  <MMClips>0</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30</vt:i4>
      </vt:variant>
    </vt:vector>
  </HeadingPairs>
  <TitlesOfParts>
    <vt:vector size="51" baseType="lpstr">
      <vt:lpstr>Default Design</vt:lpstr>
      <vt:lpstr>Office Theme</vt:lpstr>
      <vt:lpstr>2_Office Theme</vt:lpstr>
      <vt:lpstr>1_Default Design</vt:lpstr>
      <vt:lpstr>4_Office Theme</vt:lpstr>
      <vt:lpstr>2_Default Design</vt:lpstr>
      <vt:lpstr>Paper</vt:lpstr>
      <vt:lpstr>3_Default Design</vt:lpstr>
      <vt:lpstr>9_Office Theme</vt:lpstr>
      <vt:lpstr>Waveform</vt:lpstr>
      <vt:lpstr>10_Office Theme</vt:lpstr>
      <vt:lpstr>11_Office Theme</vt:lpstr>
      <vt:lpstr>13_Office Theme</vt:lpstr>
      <vt:lpstr>1_Custom Design</vt:lpstr>
      <vt:lpstr>Breeze</vt:lpstr>
      <vt:lpstr>14_Office Theme</vt:lpstr>
      <vt:lpstr>16_Office Theme</vt:lpstr>
      <vt:lpstr>2_Custom Design</vt:lpstr>
      <vt:lpstr>3_Office Theme</vt:lpstr>
      <vt:lpstr>5_Office Theme</vt:lpstr>
      <vt:lpstr>Document</vt:lpstr>
      <vt:lpstr>Slide 1</vt:lpstr>
      <vt:lpstr>American Institute of Professional Geologists</vt:lpstr>
      <vt:lpstr>Slide 3</vt:lpstr>
      <vt:lpstr>Association of American State Geologists</vt:lpstr>
      <vt:lpstr>Association of Earth Science Editors</vt:lpstr>
      <vt:lpstr>Slide 6</vt:lpstr>
      <vt:lpstr>Slide 7</vt:lpstr>
      <vt:lpstr> Council on Undergraduate Research</vt:lpstr>
      <vt:lpstr>Slide 9</vt:lpstr>
      <vt:lpstr>Slide 10</vt:lpstr>
      <vt:lpstr>Slide 11</vt:lpstr>
      <vt:lpstr>Geoscience Information Society</vt:lpstr>
      <vt:lpstr>History of the Earth Sciences Society http://www.historyearthscience.org </vt:lpstr>
      <vt:lpstr>Slide 14</vt:lpstr>
      <vt:lpstr>Mineralogical Society of America</vt:lpstr>
      <vt:lpstr>Slide 16</vt:lpstr>
      <vt:lpstr>Slide 17</vt:lpstr>
      <vt:lpstr>Slide 18</vt:lpstr>
      <vt:lpstr>Slide 19</vt:lpstr>
      <vt:lpstr>http://www.agiweb.org/nacsn/</vt:lpstr>
      <vt:lpstr>Slide 21</vt:lpstr>
      <vt:lpstr>Slide 22</vt:lpstr>
      <vt:lpstr>Slide 23</vt:lpstr>
      <vt:lpstr>    </vt:lpstr>
      <vt:lpstr>Society for Sedimentary Geology</vt:lpstr>
      <vt:lpstr>Slide 26</vt:lpstr>
      <vt:lpstr>Slide 27</vt:lpstr>
      <vt:lpstr>Society of Exploration Geophysicists The international society of applied geophysics</vt:lpstr>
      <vt:lpstr>Society of Economic Geologists</vt:lpstr>
      <vt:lpstr>Slide 30</vt:lpstr>
    </vt:vector>
  </TitlesOfParts>
  <Company>American Geological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Leigh Sutherland</dc:creator>
  <cp:lastModifiedBy>Leigh Sutherland</cp:lastModifiedBy>
  <cp:revision>42</cp:revision>
  <dcterms:created xsi:type="dcterms:W3CDTF">2012-10-31T23:08:19Z</dcterms:created>
  <dcterms:modified xsi:type="dcterms:W3CDTF">2013-08-07T20:36:14Z</dcterms:modified>
</cp:coreProperties>
</file>