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8DF2CC-4693-45AD-89DA-73A2EBF30F80}" v="2" dt="2021-02-25T19:38:44.4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CF8DF2CC-4693-45AD-89DA-73A2EBF30F80}"/>
    <pc:docChg chg="custSel modSld">
      <pc:chgData name="Christopher Keane" userId="2677a39a-78fe-4da0-ac2a-39406820a4c7" providerId="ADAL" clId="{CF8DF2CC-4693-45AD-89DA-73A2EBF30F80}" dt="2021-02-25T20:08:28.234" v="158" actId="20577"/>
      <pc:docMkLst>
        <pc:docMk/>
      </pc:docMkLst>
      <pc:sldChg chg="addSp delSp modSp mod modNotesTx">
        <pc:chgData name="Christopher Keane" userId="2677a39a-78fe-4da0-ac2a-39406820a4c7" providerId="ADAL" clId="{CF8DF2CC-4693-45AD-89DA-73A2EBF30F80}" dt="2021-02-25T20:08:28.234" v="158" actId="20577"/>
        <pc:sldMkLst>
          <pc:docMk/>
          <pc:sldMk cId="0" sldId="256"/>
        </pc:sldMkLst>
        <pc:spChg chg="mod">
          <ac:chgData name="Christopher Keane" userId="2677a39a-78fe-4da0-ac2a-39406820a4c7" providerId="ADAL" clId="{CF8DF2CC-4693-45AD-89DA-73A2EBF30F80}" dt="2021-02-25T20:08:28.234" v="158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85" creationId="{C369FC3E-8545-49B0-A0DC-5EB1EA94E7DD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88" creationId="{CF341606-0CA8-49FE-8796-8AA292744A1D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89" creationId="{65D3A3CA-7049-46DF-A377-140DB6D71BA8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90" creationId="{FA2CDE0B-6A12-46FE-9BF7-0E49FD58D52A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92" creationId="{10111060-8D45-47E2-80DF-A3FB50B8E0E9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93" creationId="{B9ADDED2-BE9C-48D5-BAE6-836BA9066BA3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94" creationId="{CD8CE93C-6AB2-406A-AF0F-4D78AC3E8A1D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96" creationId="{D0CDA6FF-5BF6-41D7-BCB2-0C5885365F0D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97" creationId="{B6AEAABD-6537-4D54-AF3B-32ADA1FB217A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698" creationId="{253E16FF-29A3-4494-9776-B9B2E22CCA83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00" creationId="{2240894F-6FDB-42C3-B603-DB7D1D8EDE10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01" creationId="{A75162D4-EBAA-4591-8B6F-8B882E76DD09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02" creationId="{77E45CAD-0945-459D-AF4F-19A59FFD7B7E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04" creationId="{4FF8A283-BCBE-4985-A785-60800F92F89C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05" creationId="{ACE0C864-1DCD-4173-AA6E-EB7A88CFCA8B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06" creationId="{2D038ABD-D51B-4356-B876-C5AEC123E43C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08" creationId="{395D49E1-215E-4E14-B4A5-117F623DD49B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09" creationId="{418AA423-01E8-41C5-B196-61A65499699F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0" creationId="{62E46D72-3289-4B80-8448-BE4BECB69212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1" creationId="{C6BEE032-3DEB-4DAA-A0E2-2884DB5ACA07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2" creationId="{7B6270BF-5A8E-4E7C-983E-512CC97447BA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3" creationId="{FF9532C0-E54C-4D41-947B-EC20027125DB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4" creationId="{A56D576B-9D1E-42CC-BBE6-C829F53A089C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5" creationId="{121CCC15-65B2-4810-978C-44A2B6A020AD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6" creationId="{406BA3AD-1E75-4F0F-B62C-756A2FF53049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7" creationId="{F3C9CF5A-7FB8-4228-84CC-C077A44D9D73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8" creationId="{F16E09CE-A376-42E9-8481-FED0FC549E74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19" creationId="{F11017A0-4231-4AAF-91A0-146079F1A8E9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20" creationId="{2E8AFA0E-5AAA-46F9-BE68-CBA95BDF975A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21" creationId="{3281E82D-9F3A-46DB-80B8-EE8AE94276BF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22" creationId="{37AEEAF3-CD4C-4C44-8AF8-BBDA005EF10C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23" creationId="{6673205F-2925-4F54-83A7-AA8D68E30166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24" creationId="{C696B835-B25D-427E-9888-CDDA519AD0A2}"/>
          </ac:spMkLst>
        </pc:spChg>
        <pc:spChg chg="mod">
          <ac:chgData name="Christopher Keane" userId="2677a39a-78fe-4da0-ac2a-39406820a4c7" providerId="ADAL" clId="{CF8DF2CC-4693-45AD-89DA-73A2EBF30F80}" dt="2021-02-25T19:38:44.406" v="155" actId="27803"/>
          <ac:spMkLst>
            <pc:docMk/>
            <pc:sldMk cId="0" sldId="256"/>
            <ac:spMk id="725" creationId="{09247228-3C23-4409-A416-93391127027D}"/>
          </ac:spMkLst>
        </pc:spChg>
        <pc:grpChg chg="del">
          <ac:chgData name="Christopher Keane" userId="2677a39a-78fe-4da0-ac2a-39406820a4c7" providerId="ADAL" clId="{CF8DF2CC-4693-45AD-89DA-73A2EBF30F80}" dt="2021-02-25T19:37:40.273" v="0" actId="478"/>
          <ac:grpSpMkLst>
            <pc:docMk/>
            <pc:sldMk cId="0" sldId="256"/>
            <ac:grpSpMk id="638" creationId="{0AF5EC62-357C-47D4-B199-DF61FAD668D3}"/>
          </ac:grpSpMkLst>
        </pc:grpChg>
        <pc:grpChg chg="mod">
          <ac:chgData name="Christopher Keane" userId="2677a39a-78fe-4da0-ac2a-39406820a4c7" providerId="ADAL" clId="{CF8DF2CC-4693-45AD-89DA-73A2EBF30F80}" dt="2021-02-25T19:38:44.406" v="155" actId="27803"/>
          <ac:grpSpMkLst>
            <pc:docMk/>
            <pc:sldMk cId="0" sldId="256"/>
            <ac:grpSpMk id="684" creationId="{9ED146D1-E505-459F-855B-B9FB852C6667}"/>
          </ac:grpSpMkLst>
        </pc:grpChg>
        <pc:grpChg chg="mod">
          <ac:chgData name="Christopher Keane" userId="2677a39a-78fe-4da0-ac2a-39406820a4c7" providerId="ADAL" clId="{CF8DF2CC-4693-45AD-89DA-73A2EBF30F80}" dt="2021-02-25T19:38:44.406" v="155" actId="27803"/>
          <ac:grpSpMkLst>
            <pc:docMk/>
            <pc:sldMk cId="0" sldId="256"/>
            <ac:grpSpMk id="686" creationId="{9ED146D1-E505-459F-855B-B9FB852C6667}"/>
          </ac:grpSpMkLst>
        </pc:grpChg>
        <pc:grpChg chg="mod">
          <ac:chgData name="Christopher Keane" userId="2677a39a-78fe-4da0-ac2a-39406820a4c7" providerId="ADAL" clId="{CF8DF2CC-4693-45AD-89DA-73A2EBF30F80}" dt="2021-02-25T19:38:44.406" v="155" actId="27803"/>
          <ac:grpSpMkLst>
            <pc:docMk/>
            <pc:sldMk cId="0" sldId="256"/>
            <ac:grpSpMk id="687" creationId="{9ED146D1-E505-459F-855B-B9FB852C6667}"/>
          </ac:grpSpMkLst>
        </pc:grpChg>
        <pc:grpChg chg="mod">
          <ac:chgData name="Christopher Keane" userId="2677a39a-78fe-4da0-ac2a-39406820a4c7" providerId="ADAL" clId="{CF8DF2CC-4693-45AD-89DA-73A2EBF30F80}" dt="2021-02-25T19:38:44.406" v="155" actId="27803"/>
          <ac:grpSpMkLst>
            <pc:docMk/>
            <pc:sldMk cId="0" sldId="256"/>
            <ac:grpSpMk id="691" creationId="{9ED146D1-E505-459F-855B-B9FB852C6667}"/>
          </ac:grpSpMkLst>
        </pc:grpChg>
        <pc:grpChg chg="mod">
          <ac:chgData name="Christopher Keane" userId="2677a39a-78fe-4da0-ac2a-39406820a4c7" providerId="ADAL" clId="{CF8DF2CC-4693-45AD-89DA-73A2EBF30F80}" dt="2021-02-25T19:38:44.406" v="155" actId="27803"/>
          <ac:grpSpMkLst>
            <pc:docMk/>
            <pc:sldMk cId="0" sldId="256"/>
            <ac:grpSpMk id="695" creationId="{9ED146D1-E505-459F-855B-B9FB852C6667}"/>
          </ac:grpSpMkLst>
        </pc:grpChg>
        <pc:grpChg chg="mod">
          <ac:chgData name="Christopher Keane" userId="2677a39a-78fe-4da0-ac2a-39406820a4c7" providerId="ADAL" clId="{CF8DF2CC-4693-45AD-89DA-73A2EBF30F80}" dt="2021-02-25T19:38:44.406" v="155" actId="27803"/>
          <ac:grpSpMkLst>
            <pc:docMk/>
            <pc:sldMk cId="0" sldId="256"/>
            <ac:grpSpMk id="699" creationId="{9ED146D1-E505-459F-855B-B9FB852C6667}"/>
          </ac:grpSpMkLst>
        </pc:grpChg>
        <pc:grpChg chg="mod">
          <ac:chgData name="Christopher Keane" userId="2677a39a-78fe-4da0-ac2a-39406820a4c7" providerId="ADAL" clId="{CF8DF2CC-4693-45AD-89DA-73A2EBF30F80}" dt="2021-02-25T19:38:44.406" v="155" actId="27803"/>
          <ac:grpSpMkLst>
            <pc:docMk/>
            <pc:sldMk cId="0" sldId="256"/>
            <ac:grpSpMk id="703" creationId="{9ED146D1-E505-459F-855B-B9FB852C6667}"/>
          </ac:grpSpMkLst>
        </pc:grpChg>
        <pc:grpChg chg="mod">
          <ac:chgData name="Christopher Keane" userId="2677a39a-78fe-4da0-ac2a-39406820a4c7" providerId="ADAL" clId="{CF8DF2CC-4693-45AD-89DA-73A2EBF30F80}" dt="2021-02-25T19:38:44.406" v="155" actId="27803"/>
          <ac:grpSpMkLst>
            <pc:docMk/>
            <pc:sldMk cId="0" sldId="256"/>
            <ac:grpSpMk id="707" creationId="{9ED146D1-E505-459F-855B-B9FB852C6667}"/>
          </ac:grpSpMkLst>
        </pc:grpChg>
        <pc:picChg chg="add del mod">
          <ac:chgData name="Christopher Keane" userId="2677a39a-78fe-4da0-ac2a-39406820a4c7" providerId="ADAL" clId="{CF8DF2CC-4693-45AD-89DA-73A2EBF30F80}" dt="2021-02-25T19:38:44.406" v="155" actId="27803"/>
          <ac:picMkLst>
            <pc:docMk/>
            <pc:sldMk cId="0" sldId="256"/>
            <ac:picMk id="683" creationId="{9ED146D1-E505-459F-855B-B9FB852C666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Figure </a:t>
            </a:r>
            <a:r>
              <a:rPr lang="en-US" dirty="0"/>
              <a:t>8-1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044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Engagement Methods to </a:t>
            </a:r>
            <a:r>
              <a:rPr lang="en-US"/>
              <a:t>Broaden Participation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Departments utilizing specific methods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grpSp>
        <p:nvGrpSpPr>
          <p:cNvPr id="684" name="Graphic 682">
            <a:extLst>
              <a:ext uri="{FF2B5EF4-FFF2-40B4-BE49-F238E27FC236}">
                <a16:creationId xmlns:a16="http://schemas.microsoft.com/office/drawing/2014/main" id="{9ED146D1-E505-459F-855B-B9FB852C6667}"/>
              </a:ext>
            </a:extLst>
          </p:cNvPr>
          <p:cNvGrpSpPr/>
          <p:nvPr/>
        </p:nvGrpSpPr>
        <p:grpSpPr>
          <a:xfrm>
            <a:off x="126124" y="1293296"/>
            <a:ext cx="8866111" cy="4057456"/>
            <a:chOff x="126124" y="1293296"/>
            <a:chExt cx="8866111" cy="4057456"/>
          </a:xfrm>
        </p:grpSpPr>
        <p:sp>
          <p:nvSpPr>
            <p:cNvPr id="685" name="Freeform: Shape 684">
              <a:extLst>
                <a:ext uri="{FF2B5EF4-FFF2-40B4-BE49-F238E27FC236}">
                  <a16:creationId xmlns:a16="http://schemas.microsoft.com/office/drawing/2014/main" id="{C369FC3E-8545-49B0-A0DC-5EB1EA94E7DD}"/>
                </a:ext>
              </a:extLst>
            </p:cNvPr>
            <p:cNvSpPr/>
            <p:nvPr/>
          </p:nvSpPr>
          <p:spPr>
            <a:xfrm>
              <a:off x="3204585" y="2069357"/>
              <a:ext cx="5787650" cy="2967678"/>
            </a:xfrm>
            <a:custGeom>
              <a:avLst/>
              <a:gdLst>
                <a:gd name="connsiteX0" fmla="*/ 0 w 5787650"/>
                <a:gd name="connsiteY0" fmla="*/ 2967678 h 2967678"/>
                <a:gd name="connsiteX1" fmla="*/ 5787650 w 5787650"/>
                <a:gd name="connsiteY1" fmla="*/ 2967678 h 2967678"/>
                <a:gd name="connsiteX2" fmla="*/ 5787650 w 5787650"/>
                <a:gd name="connsiteY2" fmla="*/ 0 h 2967678"/>
                <a:gd name="connsiteX3" fmla="*/ 0 w 5787650"/>
                <a:gd name="connsiteY3" fmla="*/ 0 h 296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7650" h="2967678">
                  <a:moveTo>
                    <a:pt x="0" y="2967678"/>
                  </a:moveTo>
                  <a:lnTo>
                    <a:pt x="5787650" y="2967678"/>
                  </a:lnTo>
                  <a:lnTo>
                    <a:pt x="57876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F2"/>
            </a:solidFill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86" name="Graphic 682">
              <a:extLst>
                <a:ext uri="{FF2B5EF4-FFF2-40B4-BE49-F238E27FC236}">
                  <a16:creationId xmlns:a16="http://schemas.microsoft.com/office/drawing/2014/main" id="{9ED146D1-E505-459F-855B-B9FB852C6667}"/>
                </a:ext>
              </a:extLst>
            </p:cNvPr>
            <p:cNvGrpSpPr/>
            <p:nvPr/>
          </p:nvGrpSpPr>
          <p:grpSpPr>
            <a:xfrm>
              <a:off x="3106851" y="2069357"/>
              <a:ext cx="4913076" cy="3281394"/>
              <a:chOff x="3106851" y="2069357"/>
              <a:chExt cx="4913076" cy="3281394"/>
            </a:xfrm>
          </p:grpSpPr>
          <p:grpSp>
            <p:nvGrpSpPr>
              <p:cNvPr id="687" name="Graphic 682">
                <a:extLst>
                  <a:ext uri="{FF2B5EF4-FFF2-40B4-BE49-F238E27FC236}">
                    <a16:creationId xmlns:a16="http://schemas.microsoft.com/office/drawing/2014/main" id="{9ED146D1-E505-459F-855B-B9FB852C6667}"/>
                  </a:ext>
                </a:extLst>
              </p:cNvPr>
              <p:cNvGrpSpPr/>
              <p:nvPr/>
            </p:nvGrpSpPr>
            <p:grpSpPr>
              <a:xfrm>
                <a:off x="3106851" y="2069357"/>
                <a:ext cx="195468" cy="3281394"/>
                <a:chOff x="3106851" y="2069357"/>
                <a:chExt cx="195468" cy="3281394"/>
              </a:xfrm>
            </p:grpSpPr>
            <p:sp>
              <p:nvSpPr>
                <p:cNvPr id="688" name="Freeform: Shape 687">
                  <a:extLst>
                    <a:ext uri="{FF2B5EF4-FFF2-40B4-BE49-F238E27FC236}">
                      <a16:creationId xmlns:a16="http://schemas.microsoft.com/office/drawing/2014/main" id="{CF341606-0CA8-49FE-8796-8AA292744A1D}"/>
                    </a:ext>
                  </a:extLst>
                </p:cNvPr>
                <p:cNvSpPr/>
                <p:nvPr/>
              </p:nvSpPr>
              <p:spPr>
                <a:xfrm>
                  <a:off x="3204585" y="2069357"/>
                  <a:ext cx="16289" cy="2967678"/>
                </a:xfrm>
                <a:custGeom>
                  <a:avLst/>
                  <a:gdLst>
                    <a:gd name="connsiteX0" fmla="*/ 0 w 16289"/>
                    <a:gd name="connsiteY0" fmla="*/ 2967678 h 2967678"/>
                    <a:gd name="connsiteX1" fmla="*/ 0 w 16289"/>
                    <a:gd name="connsiteY1" fmla="*/ 0 h 29676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2967678">
                      <a:moveTo>
                        <a:pt x="0" y="2967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302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89" name="Freeform: Shape 688">
                  <a:extLst>
                    <a:ext uri="{FF2B5EF4-FFF2-40B4-BE49-F238E27FC236}">
                      <a16:creationId xmlns:a16="http://schemas.microsoft.com/office/drawing/2014/main" id="{65D3A3CA-7049-46DF-A377-140DB6D71BA8}"/>
                    </a:ext>
                  </a:extLst>
                </p:cNvPr>
                <p:cNvSpPr/>
                <p:nvPr/>
              </p:nvSpPr>
              <p:spPr>
                <a:xfrm>
                  <a:off x="3204585" y="5037035"/>
                  <a:ext cx="16289" cy="114078"/>
                </a:xfrm>
                <a:custGeom>
                  <a:avLst/>
                  <a:gdLst>
                    <a:gd name="connsiteX0" fmla="*/ 189 w 16289"/>
                    <a:gd name="connsiteY0" fmla="*/ 230 h 114078"/>
                    <a:gd name="connsiteX1" fmla="*/ 189 w 16289"/>
                    <a:gd name="connsiteY1" fmla="*/ 114309 h 1140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114078">
                      <a:moveTo>
                        <a:pt x="189" y="230"/>
                      </a:moveTo>
                      <a:lnTo>
                        <a:pt x="189" y="114309"/>
                      </a:lnTo>
                    </a:path>
                  </a:pathLst>
                </a:custGeom>
                <a:solidFill>
                  <a:srgbClr val="262626"/>
                </a:solidFill>
                <a:ln w="1302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90" name="TextBox 689">
                  <a:extLst>
                    <a:ext uri="{FF2B5EF4-FFF2-40B4-BE49-F238E27FC236}">
                      <a16:creationId xmlns:a16="http://schemas.microsoft.com/office/drawing/2014/main" id="{FA2CDE0B-6A12-46FE-9BF7-0E49FD58D52A}"/>
                    </a:ext>
                  </a:extLst>
                </p:cNvPr>
                <p:cNvSpPr txBox="1"/>
                <p:nvPr/>
              </p:nvSpPr>
              <p:spPr>
                <a:xfrm>
                  <a:off x="3015411" y="5125765"/>
                  <a:ext cx="378348" cy="270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55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0%</a:t>
                  </a:r>
                </a:p>
              </p:txBody>
            </p:sp>
          </p:grpSp>
          <p:grpSp>
            <p:nvGrpSpPr>
              <p:cNvPr id="691" name="Graphic 682">
                <a:extLst>
                  <a:ext uri="{FF2B5EF4-FFF2-40B4-BE49-F238E27FC236}">
                    <a16:creationId xmlns:a16="http://schemas.microsoft.com/office/drawing/2014/main" id="{9ED146D1-E505-459F-855B-B9FB852C6667}"/>
                  </a:ext>
                </a:extLst>
              </p:cNvPr>
              <p:cNvGrpSpPr/>
              <p:nvPr/>
            </p:nvGrpSpPr>
            <p:grpSpPr>
              <a:xfrm>
                <a:off x="4235354" y="2069357"/>
                <a:ext cx="276913" cy="3281394"/>
                <a:chOff x="4235354" y="2069357"/>
                <a:chExt cx="276913" cy="3281394"/>
              </a:xfrm>
            </p:grpSpPr>
            <p:sp>
              <p:nvSpPr>
                <p:cNvPr id="692" name="Freeform: Shape 691">
                  <a:extLst>
                    <a:ext uri="{FF2B5EF4-FFF2-40B4-BE49-F238E27FC236}">
                      <a16:creationId xmlns:a16="http://schemas.microsoft.com/office/drawing/2014/main" id="{10111060-8D45-47E2-80DF-A3FB50B8E0E9}"/>
                    </a:ext>
                  </a:extLst>
                </p:cNvPr>
                <p:cNvSpPr/>
                <p:nvPr/>
              </p:nvSpPr>
              <p:spPr>
                <a:xfrm>
                  <a:off x="4373810" y="2069357"/>
                  <a:ext cx="16289" cy="2967678"/>
                </a:xfrm>
                <a:custGeom>
                  <a:avLst/>
                  <a:gdLst>
                    <a:gd name="connsiteX0" fmla="*/ 0 w 16289"/>
                    <a:gd name="connsiteY0" fmla="*/ 2967678 h 2967678"/>
                    <a:gd name="connsiteX1" fmla="*/ 0 w 16289"/>
                    <a:gd name="connsiteY1" fmla="*/ 0 h 29676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2967678">
                      <a:moveTo>
                        <a:pt x="0" y="2967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302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93" name="Freeform: Shape 692">
                  <a:extLst>
                    <a:ext uri="{FF2B5EF4-FFF2-40B4-BE49-F238E27FC236}">
                      <a16:creationId xmlns:a16="http://schemas.microsoft.com/office/drawing/2014/main" id="{B9ADDED2-BE9C-48D5-BAE6-836BA9066BA3}"/>
                    </a:ext>
                  </a:extLst>
                </p:cNvPr>
                <p:cNvSpPr/>
                <p:nvPr/>
              </p:nvSpPr>
              <p:spPr>
                <a:xfrm>
                  <a:off x="4373810" y="5037035"/>
                  <a:ext cx="16289" cy="114078"/>
                </a:xfrm>
                <a:custGeom>
                  <a:avLst/>
                  <a:gdLst>
                    <a:gd name="connsiteX0" fmla="*/ 261 w 16289"/>
                    <a:gd name="connsiteY0" fmla="*/ 230 h 114078"/>
                    <a:gd name="connsiteX1" fmla="*/ 261 w 16289"/>
                    <a:gd name="connsiteY1" fmla="*/ 114309 h 1140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114078">
                      <a:moveTo>
                        <a:pt x="261" y="230"/>
                      </a:moveTo>
                      <a:lnTo>
                        <a:pt x="261" y="114309"/>
                      </a:lnTo>
                    </a:path>
                  </a:pathLst>
                </a:custGeom>
                <a:solidFill>
                  <a:srgbClr val="262626"/>
                </a:solidFill>
                <a:ln w="1302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94" name="TextBox 693">
                  <a:extLst>
                    <a:ext uri="{FF2B5EF4-FFF2-40B4-BE49-F238E27FC236}">
                      <a16:creationId xmlns:a16="http://schemas.microsoft.com/office/drawing/2014/main" id="{CD8CE93C-6AB2-406A-AF0F-4D78AC3E8A1D}"/>
                    </a:ext>
                  </a:extLst>
                </p:cNvPr>
                <p:cNvSpPr txBox="1"/>
                <p:nvPr/>
              </p:nvSpPr>
              <p:spPr>
                <a:xfrm>
                  <a:off x="4143914" y="5125765"/>
                  <a:ext cx="459793" cy="270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55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10%</a:t>
                  </a:r>
                </a:p>
              </p:txBody>
            </p:sp>
          </p:grpSp>
          <p:grpSp>
            <p:nvGrpSpPr>
              <p:cNvPr id="695" name="Graphic 682">
                <a:extLst>
                  <a:ext uri="{FF2B5EF4-FFF2-40B4-BE49-F238E27FC236}">
                    <a16:creationId xmlns:a16="http://schemas.microsoft.com/office/drawing/2014/main" id="{9ED146D1-E505-459F-855B-B9FB852C6667}"/>
                  </a:ext>
                </a:extLst>
              </p:cNvPr>
              <p:cNvGrpSpPr/>
              <p:nvPr/>
            </p:nvGrpSpPr>
            <p:grpSpPr>
              <a:xfrm>
                <a:off x="5404579" y="2069357"/>
                <a:ext cx="276913" cy="3281394"/>
                <a:chOff x="5404579" y="2069357"/>
                <a:chExt cx="276913" cy="3281394"/>
              </a:xfrm>
            </p:grpSpPr>
            <p:sp>
              <p:nvSpPr>
                <p:cNvPr id="696" name="Freeform: Shape 695">
                  <a:extLst>
                    <a:ext uri="{FF2B5EF4-FFF2-40B4-BE49-F238E27FC236}">
                      <a16:creationId xmlns:a16="http://schemas.microsoft.com/office/drawing/2014/main" id="{D0CDA6FF-5BF6-41D7-BCB2-0C5885365F0D}"/>
                    </a:ext>
                  </a:extLst>
                </p:cNvPr>
                <p:cNvSpPr/>
                <p:nvPr/>
              </p:nvSpPr>
              <p:spPr>
                <a:xfrm>
                  <a:off x="5543036" y="2069357"/>
                  <a:ext cx="16289" cy="2967678"/>
                </a:xfrm>
                <a:custGeom>
                  <a:avLst/>
                  <a:gdLst>
                    <a:gd name="connsiteX0" fmla="*/ 0 w 16289"/>
                    <a:gd name="connsiteY0" fmla="*/ 2967678 h 2967678"/>
                    <a:gd name="connsiteX1" fmla="*/ 0 w 16289"/>
                    <a:gd name="connsiteY1" fmla="*/ 0 h 29676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2967678">
                      <a:moveTo>
                        <a:pt x="0" y="2967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302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97" name="Freeform: Shape 696">
                  <a:extLst>
                    <a:ext uri="{FF2B5EF4-FFF2-40B4-BE49-F238E27FC236}">
                      <a16:creationId xmlns:a16="http://schemas.microsoft.com/office/drawing/2014/main" id="{B6AEAABD-6537-4D54-AF3B-32ADA1FB217A}"/>
                    </a:ext>
                  </a:extLst>
                </p:cNvPr>
                <p:cNvSpPr/>
                <p:nvPr/>
              </p:nvSpPr>
              <p:spPr>
                <a:xfrm>
                  <a:off x="5543036" y="5037035"/>
                  <a:ext cx="16289" cy="114078"/>
                </a:xfrm>
                <a:custGeom>
                  <a:avLst/>
                  <a:gdLst>
                    <a:gd name="connsiteX0" fmla="*/ 333 w 16289"/>
                    <a:gd name="connsiteY0" fmla="*/ 230 h 114078"/>
                    <a:gd name="connsiteX1" fmla="*/ 333 w 16289"/>
                    <a:gd name="connsiteY1" fmla="*/ 114309 h 1140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114078">
                      <a:moveTo>
                        <a:pt x="333" y="230"/>
                      </a:moveTo>
                      <a:lnTo>
                        <a:pt x="333" y="114309"/>
                      </a:lnTo>
                    </a:path>
                  </a:pathLst>
                </a:custGeom>
                <a:solidFill>
                  <a:srgbClr val="262626"/>
                </a:solidFill>
                <a:ln w="1302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98" name="TextBox 697">
                  <a:extLst>
                    <a:ext uri="{FF2B5EF4-FFF2-40B4-BE49-F238E27FC236}">
                      <a16:creationId xmlns:a16="http://schemas.microsoft.com/office/drawing/2014/main" id="{253E16FF-29A3-4494-9776-B9B2E22CCA83}"/>
                    </a:ext>
                  </a:extLst>
                </p:cNvPr>
                <p:cNvSpPr txBox="1"/>
                <p:nvPr/>
              </p:nvSpPr>
              <p:spPr>
                <a:xfrm>
                  <a:off x="5313139" y="5125765"/>
                  <a:ext cx="459793" cy="270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55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20%</a:t>
                  </a:r>
                </a:p>
              </p:txBody>
            </p:sp>
          </p:grpSp>
          <p:grpSp>
            <p:nvGrpSpPr>
              <p:cNvPr id="699" name="Graphic 682">
                <a:extLst>
                  <a:ext uri="{FF2B5EF4-FFF2-40B4-BE49-F238E27FC236}">
                    <a16:creationId xmlns:a16="http://schemas.microsoft.com/office/drawing/2014/main" id="{9ED146D1-E505-459F-855B-B9FB852C6667}"/>
                  </a:ext>
                </a:extLst>
              </p:cNvPr>
              <p:cNvGrpSpPr/>
              <p:nvPr/>
            </p:nvGrpSpPr>
            <p:grpSpPr>
              <a:xfrm>
                <a:off x="6573789" y="2069357"/>
                <a:ext cx="276913" cy="3281394"/>
                <a:chOff x="6573789" y="2069357"/>
                <a:chExt cx="276913" cy="3281394"/>
              </a:xfrm>
            </p:grpSpPr>
            <p:sp>
              <p:nvSpPr>
                <p:cNvPr id="700" name="Freeform: Shape 699">
                  <a:extLst>
                    <a:ext uri="{FF2B5EF4-FFF2-40B4-BE49-F238E27FC236}">
                      <a16:creationId xmlns:a16="http://schemas.microsoft.com/office/drawing/2014/main" id="{2240894F-6FDB-42C3-B603-DB7D1D8EDE10}"/>
                    </a:ext>
                  </a:extLst>
                </p:cNvPr>
                <p:cNvSpPr/>
                <p:nvPr/>
              </p:nvSpPr>
              <p:spPr>
                <a:xfrm>
                  <a:off x="6712245" y="2069357"/>
                  <a:ext cx="16289" cy="2967678"/>
                </a:xfrm>
                <a:custGeom>
                  <a:avLst/>
                  <a:gdLst>
                    <a:gd name="connsiteX0" fmla="*/ 0 w 16289"/>
                    <a:gd name="connsiteY0" fmla="*/ 2967678 h 2967678"/>
                    <a:gd name="connsiteX1" fmla="*/ 0 w 16289"/>
                    <a:gd name="connsiteY1" fmla="*/ 0 h 29676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2967678">
                      <a:moveTo>
                        <a:pt x="0" y="2967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302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01" name="Freeform: Shape 700">
                  <a:extLst>
                    <a:ext uri="{FF2B5EF4-FFF2-40B4-BE49-F238E27FC236}">
                      <a16:creationId xmlns:a16="http://schemas.microsoft.com/office/drawing/2014/main" id="{A75162D4-EBAA-4591-8B6F-8B882E76DD09}"/>
                    </a:ext>
                  </a:extLst>
                </p:cNvPr>
                <p:cNvSpPr/>
                <p:nvPr/>
              </p:nvSpPr>
              <p:spPr>
                <a:xfrm>
                  <a:off x="6712245" y="5037035"/>
                  <a:ext cx="16289" cy="114078"/>
                </a:xfrm>
                <a:custGeom>
                  <a:avLst/>
                  <a:gdLst>
                    <a:gd name="connsiteX0" fmla="*/ 404 w 16289"/>
                    <a:gd name="connsiteY0" fmla="*/ 230 h 114078"/>
                    <a:gd name="connsiteX1" fmla="*/ 404 w 16289"/>
                    <a:gd name="connsiteY1" fmla="*/ 114309 h 1140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114078">
                      <a:moveTo>
                        <a:pt x="404" y="230"/>
                      </a:moveTo>
                      <a:lnTo>
                        <a:pt x="404" y="114309"/>
                      </a:lnTo>
                    </a:path>
                  </a:pathLst>
                </a:custGeom>
                <a:solidFill>
                  <a:srgbClr val="262626"/>
                </a:solidFill>
                <a:ln w="1302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02" name="TextBox 701">
                  <a:extLst>
                    <a:ext uri="{FF2B5EF4-FFF2-40B4-BE49-F238E27FC236}">
                      <a16:creationId xmlns:a16="http://schemas.microsoft.com/office/drawing/2014/main" id="{77E45CAD-0945-459D-AF4F-19A59FFD7B7E}"/>
                    </a:ext>
                  </a:extLst>
                </p:cNvPr>
                <p:cNvSpPr txBox="1"/>
                <p:nvPr/>
              </p:nvSpPr>
              <p:spPr>
                <a:xfrm>
                  <a:off x="6482349" y="5125765"/>
                  <a:ext cx="459793" cy="270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55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30%</a:t>
                  </a:r>
                </a:p>
              </p:txBody>
            </p:sp>
          </p:grpSp>
          <p:grpSp>
            <p:nvGrpSpPr>
              <p:cNvPr id="703" name="Graphic 682">
                <a:extLst>
                  <a:ext uri="{FF2B5EF4-FFF2-40B4-BE49-F238E27FC236}">
                    <a16:creationId xmlns:a16="http://schemas.microsoft.com/office/drawing/2014/main" id="{9ED146D1-E505-459F-855B-B9FB852C6667}"/>
                  </a:ext>
                </a:extLst>
              </p:cNvPr>
              <p:cNvGrpSpPr/>
              <p:nvPr/>
            </p:nvGrpSpPr>
            <p:grpSpPr>
              <a:xfrm>
                <a:off x="7743014" y="2069357"/>
                <a:ext cx="276913" cy="3281394"/>
                <a:chOff x="7743014" y="2069357"/>
                <a:chExt cx="276913" cy="3281394"/>
              </a:xfrm>
            </p:grpSpPr>
            <p:sp>
              <p:nvSpPr>
                <p:cNvPr id="704" name="Freeform: Shape 703">
                  <a:extLst>
                    <a:ext uri="{FF2B5EF4-FFF2-40B4-BE49-F238E27FC236}">
                      <a16:creationId xmlns:a16="http://schemas.microsoft.com/office/drawing/2014/main" id="{4FF8A283-BCBE-4985-A785-60800F92F89C}"/>
                    </a:ext>
                  </a:extLst>
                </p:cNvPr>
                <p:cNvSpPr/>
                <p:nvPr/>
              </p:nvSpPr>
              <p:spPr>
                <a:xfrm>
                  <a:off x="7881471" y="2069357"/>
                  <a:ext cx="16289" cy="2967678"/>
                </a:xfrm>
                <a:custGeom>
                  <a:avLst/>
                  <a:gdLst>
                    <a:gd name="connsiteX0" fmla="*/ 0 w 16289"/>
                    <a:gd name="connsiteY0" fmla="*/ 2967678 h 2967678"/>
                    <a:gd name="connsiteX1" fmla="*/ 0 w 16289"/>
                    <a:gd name="connsiteY1" fmla="*/ 0 h 29676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2967678">
                      <a:moveTo>
                        <a:pt x="0" y="296767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302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05" name="Freeform: Shape 704">
                  <a:extLst>
                    <a:ext uri="{FF2B5EF4-FFF2-40B4-BE49-F238E27FC236}">
                      <a16:creationId xmlns:a16="http://schemas.microsoft.com/office/drawing/2014/main" id="{ACE0C864-1DCD-4173-AA6E-EB7A88CFCA8B}"/>
                    </a:ext>
                  </a:extLst>
                </p:cNvPr>
                <p:cNvSpPr/>
                <p:nvPr/>
              </p:nvSpPr>
              <p:spPr>
                <a:xfrm>
                  <a:off x="7881471" y="5037035"/>
                  <a:ext cx="16289" cy="114078"/>
                </a:xfrm>
                <a:custGeom>
                  <a:avLst/>
                  <a:gdLst>
                    <a:gd name="connsiteX0" fmla="*/ 476 w 16289"/>
                    <a:gd name="connsiteY0" fmla="*/ 230 h 114078"/>
                    <a:gd name="connsiteX1" fmla="*/ 476 w 16289"/>
                    <a:gd name="connsiteY1" fmla="*/ 114309 h 1140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89" h="114078">
                      <a:moveTo>
                        <a:pt x="476" y="230"/>
                      </a:moveTo>
                      <a:lnTo>
                        <a:pt x="476" y="114309"/>
                      </a:lnTo>
                    </a:path>
                  </a:pathLst>
                </a:custGeom>
                <a:solidFill>
                  <a:srgbClr val="262626"/>
                </a:solidFill>
                <a:ln w="1302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06" name="TextBox 705">
                  <a:extLst>
                    <a:ext uri="{FF2B5EF4-FFF2-40B4-BE49-F238E27FC236}">
                      <a16:creationId xmlns:a16="http://schemas.microsoft.com/office/drawing/2014/main" id="{2D038ABD-D51B-4356-B876-C5AEC123E43C}"/>
                    </a:ext>
                  </a:extLst>
                </p:cNvPr>
                <p:cNvSpPr txBox="1"/>
                <p:nvPr/>
              </p:nvSpPr>
              <p:spPr>
                <a:xfrm>
                  <a:off x="7651574" y="5125765"/>
                  <a:ext cx="459793" cy="270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55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40%</a:t>
                  </a:r>
                </a:p>
              </p:txBody>
            </p:sp>
          </p:grpSp>
        </p:grpSp>
        <p:grpSp>
          <p:nvGrpSpPr>
            <p:cNvPr id="707" name="Graphic 682">
              <a:extLst>
                <a:ext uri="{FF2B5EF4-FFF2-40B4-BE49-F238E27FC236}">
                  <a16:creationId xmlns:a16="http://schemas.microsoft.com/office/drawing/2014/main" id="{9ED146D1-E505-459F-855B-B9FB852C6667}"/>
                </a:ext>
              </a:extLst>
            </p:cNvPr>
            <p:cNvGrpSpPr/>
            <p:nvPr/>
          </p:nvGrpSpPr>
          <p:grpSpPr>
            <a:xfrm>
              <a:off x="296995" y="2271280"/>
              <a:ext cx="2736554" cy="2560511"/>
              <a:chOff x="296995" y="2271280"/>
              <a:chExt cx="2736554" cy="2560511"/>
            </a:xfrm>
            <a:solidFill>
              <a:srgbClr val="262626"/>
            </a:solidFill>
          </p:grpSpPr>
          <p:sp>
            <p:nvSpPr>
              <p:cNvPr id="708" name="TextBox 707">
                <a:extLst>
                  <a:ext uri="{FF2B5EF4-FFF2-40B4-BE49-F238E27FC236}">
                    <a16:creationId xmlns:a16="http://schemas.microsoft.com/office/drawing/2014/main" id="{395D49E1-215E-4E14-B4A5-117F623DD49B}"/>
                  </a:ext>
                </a:extLst>
              </p:cNvPr>
              <p:cNvSpPr txBox="1"/>
              <p:nvPr/>
            </p:nvSpPr>
            <p:spPr>
              <a:xfrm>
                <a:off x="368445" y="4606805"/>
                <a:ext cx="2756544" cy="270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5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Collaboration between faculty and MSIs</a:t>
                </a:r>
              </a:p>
            </p:txBody>
          </p:sp>
          <p:sp>
            <p:nvSpPr>
              <p:cNvPr id="709" name="TextBox 708">
                <a:extLst>
                  <a:ext uri="{FF2B5EF4-FFF2-40B4-BE49-F238E27FC236}">
                    <a16:creationId xmlns:a16="http://schemas.microsoft.com/office/drawing/2014/main" id="{418AA423-01E8-41C5-B196-61A65499699F}"/>
                  </a:ext>
                </a:extLst>
              </p:cNvPr>
              <p:cNvSpPr txBox="1"/>
              <p:nvPr/>
            </p:nvSpPr>
            <p:spPr>
              <a:xfrm>
                <a:off x="205555" y="4210055"/>
                <a:ext cx="2919434" cy="270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5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Family, K-12 faculty and staff engagement</a:t>
                </a:r>
              </a:p>
            </p:txBody>
          </p:sp>
          <p:sp>
            <p:nvSpPr>
              <p:cNvPr id="710" name="TextBox 709">
                <a:extLst>
                  <a:ext uri="{FF2B5EF4-FFF2-40B4-BE49-F238E27FC236}">
                    <a16:creationId xmlns:a16="http://schemas.microsoft.com/office/drawing/2014/main" id="{62E46D72-3289-4B80-8448-BE4BECB69212}"/>
                  </a:ext>
                </a:extLst>
              </p:cNvPr>
              <p:cNvSpPr txBox="1"/>
              <p:nvPr/>
            </p:nvSpPr>
            <p:spPr>
              <a:xfrm>
                <a:off x="857116" y="3812556"/>
                <a:ext cx="2267874" cy="270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5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Minority programs at K-12 levels</a:t>
                </a:r>
              </a:p>
            </p:txBody>
          </p:sp>
          <p:sp>
            <p:nvSpPr>
              <p:cNvPr id="711" name="TextBox 710">
                <a:extLst>
                  <a:ext uri="{FF2B5EF4-FFF2-40B4-BE49-F238E27FC236}">
                    <a16:creationId xmlns:a16="http://schemas.microsoft.com/office/drawing/2014/main" id="{C6BEE032-3DEB-4DAA-A0E2-2884DB5ACA07}"/>
                  </a:ext>
                </a:extLst>
              </p:cNvPr>
              <p:cNvSpPr txBox="1"/>
              <p:nvPr/>
            </p:nvSpPr>
            <p:spPr>
              <a:xfrm>
                <a:off x="1150318" y="3415806"/>
                <a:ext cx="1974671" cy="270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5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Direct outreach to students</a:t>
                </a:r>
              </a:p>
            </p:txBody>
          </p:sp>
          <p:sp>
            <p:nvSpPr>
              <p:cNvPr id="712" name="TextBox 711">
                <a:extLst>
                  <a:ext uri="{FF2B5EF4-FFF2-40B4-BE49-F238E27FC236}">
                    <a16:creationId xmlns:a16="http://schemas.microsoft.com/office/drawing/2014/main" id="{7B6270BF-5A8E-4E7C-983E-512CC97447BA}"/>
                  </a:ext>
                </a:extLst>
              </p:cNvPr>
              <p:cNvSpPr txBox="1"/>
              <p:nvPr/>
            </p:nvSpPr>
            <p:spPr>
              <a:xfrm>
                <a:off x="1818168" y="3019056"/>
                <a:ext cx="1306822" cy="270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5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Financial support</a:t>
                </a:r>
              </a:p>
            </p:txBody>
          </p:sp>
          <p:sp>
            <p:nvSpPr>
              <p:cNvPr id="713" name="TextBox 712">
                <a:extLst>
                  <a:ext uri="{FF2B5EF4-FFF2-40B4-BE49-F238E27FC236}">
                    <a16:creationId xmlns:a16="http://schemas.microsoft.com/office/drawing/2014/main" id="{FF9532C0-E54C-4D41-947B-EC20027125DB}"/>
                  </a:ext>
                </a:extLst>
              </p:cNvPr>
              <p:cNvSpPr txBox="1"/>
              <p:nvPr/>
            </p:nvSpPr>
            <p:spPr>
              <a:xfrm>
                <a:off x="2274260" y="2621954"/>
                <a:ext cx="850729" cy="270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5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Mentoring</a:t>
                </a:r>
              </a:p>
            </p:txBody>
          </p:sp>
          <p:sp>
            <p:nvSpPr>
              <p:cNvPr id="714" name="TextBox 713">
                <a:extLst>
                  <a:ext uri="{FF2B5EF4-FFF2-40B4-BE49-F238E27FC236}">
                    <a16:creationId xmlns:a16="http://schemas.microsoft.com/office/drawing/2014/main" id="{A56D576B-9D1E-42CC-BBE6-C829F53A089C}"/>
                  </a:ext>
                </a:extLst>
              </p:cNvPr>
              <p:cNvSpPr txBox="1"/>
              <p:nvPr/>
            </p:nvSpPr>
            <p:spPr>
              <a:xfrm>
                <a:off x="1720434" y="2225560"/>
                <a:ext cx="1404556" cy="270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5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Use of role models</a:t>
                </a:r>
              </a:p>
            </p:txBody>
          </p:sp>
        </p:grpSp>
        <p:sp>
          <p:nvSpPr>
            <p:cNvPr id="715" name="Freeform: Shape 714">
              <a:extLst>
                <a:ext uri="{FF2B5EF4-FFF2-40B4-BE49-F238E27FC236}">
                  <a16:creationId xmlns:a16="http://schemas.microsoft.com/office/drawing/2014/main" id="{121CCC15-65B2-4810-978C-44A2B6A020AD}"/>
                </a:ext>
              </a:extLst>
            </p:cNvPr>
            <p:cNvSpPr/>
            <p:nvPr/>
          </p:nvSpPr>
          <p:spPr>
            <a:xfrm>
              <a:off x="3204585" y="2069357"/>
              <a:ext cx="16289" cy="2967678"/>
            </a:xfrm>
            <a:custGeom>
              <a:avLst/>
              <a:gdLst>
                <a:gd name="connsiteX0" fmla="*/ 0 w 16289"/>
                <a:gd name="connsiteY0" fmla="*/ 2967678 h 2967678"/>
                <a:gd name="connsiteX1" fmla="*/ 0 w 16289"/>
                <a:gd name="connsiteY1" fmla="*/ 0 h 296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89" h="2967678">
                  <a:moveTo>
                    <a:pt x="0" y="2967678"/>
                  </a:moveTo>
                  <a:lnTo>
                    <a:pt x="0" y="0"/>
                  </a:lnTo>
                </a:path>
              </a:pathLst>
            </a:custGeom>
            <a:noFill/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6" name="Freeform: Shape 715">
              <a:extLst>
                <a:ext uri="{FF2B5EF4-FFF2-40B4-BE49-F238E27FC236}">
                  <a16:creationId xmlns:a16="http://schemas.microsoft.com/office/drawing/2014/main" id="{406BA3AD-1E75-4F0F-B62C-756A2FF53049}"/>
                </a:ext>
              </a:extLst>
            </p:cNvPr>
            <p:cNvSpPr/>
            <p:nvPr/>
          </p:nvSpPr>
          <p:spPr>
            <a:xfrm>
              <a:off x="8992235" y="2069357"/>
              <a:ext cx="16289" cy="2967678"/>
            </a:xfrm>
            <a:custGeom>
              <a:avLst/>
              <a:gdLst>
                <a:gd name="connsiteX0" fmla="*/ 0 w 16289"/>
                <a:gd name="connsiteY0" fmla="*/ 2967678 h 2967678"/>
                <a:gd name="connsiteX1" fmla="*/ 0 w 16289"/>
                <a:gd name="connsiteY1" fmla="*/ 0 h 296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89" h="2967678">
                  <a:moveTo>
                    <a:pt x="0" y="2967678"/>
                  </a:moveTo>
                  <a:lnTo>
                    <a:pt x="0" y="0"/>
                  </a:lnTo>
                </a:path>
              </a:pathLst>
            </a:custGeom>
            <a:noFill/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7" name="Freeform: Shape 716">
              <a:extLst>
                <a:ext uri="{FF2B5EF4-FFF2-40B4-BE49-F238E27FC236}">
                  <a16:creationId xmlns:a16="http://schemas.microsoft.com/office/drawing/2014/main" id="{F3C9CF5A-7FB8-4228-84CC-C077A44D9D73}"/>
                </a:ext>
              </a:extLst>
            </p:cNvPr>
            <p:cNvSpPr/>
            <p:nvPr/>
          </p:nvSpPr>
          <p:spPr>
            <a:xfrm>
              <a:off x="3204585" y="5037035"/>
              <a:ext cx="5787650" cy="16296"/>
            </a:xfrm>
            <a:custGeom>
              <a:avLst/>
              <a:gdLst>
                <a:gd name="connsiteX0" fmla="*/ 0 w 5787650"/>
                <a:gd name="connsiteY0" fmla="*/ 0 h 16296"/>
                <a:gd name="connsiteX1" fmla="*/ 5787650 w 5787650"/>
                <a:gd name="connsiteY1" fmla="*/ 0 h 1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87650" h="16296">
                  <a:moveTo>
                    <a:pt x="0" y="0"/>
                  </a:moveTo>
                  <a:lnTo>
                    <a:pt x="5787650" y="0"/>
                  </a:lnTo>
                </a:path>
              </a:pathLst>
            </a:custGeom>
            <a:noFill/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8" name="Freeform: Shape 717">
              <a:extLst>
                <a:ext uri="{FF2B5EF4-FFF2-40B4-BE49-F238E27FC236}">
                  <a16:creationId xmlns:a16="http://schemas.microsoft.com/office/drawing/2014/main" id="{F16E09CE-A376-42E9-8481-FED0FC549E74}"/>
                </a:ext>
              </a:extLst>
            </p:cNvPr>
            <p:cNvSpPr/>
            <p:nvPr/>
          </p:nvSpPr>
          <p:spPr>
            <a:xfrm>
              <a:off x="3204585" y="2069357"/>
              <a:ext cx="5787650" cy="16296"/>
            </a:xfrm>
            <a:custGeom>
              <a:avLst/>
              <a:gdLst>
                <a:gd name="connsiteX0" fmla="*/ 0 w 5787650"/>
                <a:gd name="connsiteY0" fmla="*/ 0 h 16296"/>
                <a:gd name="connsiteX1" fmla="*/ 5787650 w 5787650"/>
                <a:gd name="connsiteY1" fmla="*/ 0 h 1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87650" h="16296">
                  <a:moveTo>
                    <a:pt x="0" y="0"/>
                  </a:moveTo>
                  <a:lnTo>
                    <a:pt x="5787650" y="0"/>
                  </a:lnTo>
                </a:path>
              </a:pathLst>
            </a:custGeom>
            <a:noFill/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F11017A0-4231-4AAF-91A0-146079F1A8E9}"/>
                </a:ext>
              </a:extLst>
            </p:cNvPr>
            <p:cNvSpPr/>
            <p:nvPr/>
          </p:nvSpPr>
          <p:spPr>
            <a:xfrm>
              <a:off x="3204585" y="4584746"/>
              <a:ext cx="1503280" cy="317399"/>
            </a:xfrm>
            <a:custGeom>
              <a:avLst/>
              <a:gdLst>
                <a:gd name="connsiteX0" fmla="*/ 0 w 1503280"/>
                <a:gd name="connsiteY0" fmla="*/ 317400 h 317399"/>
                <a:gd name="connsiteX1" fmla="*/ 1503281 w 1503280"/>
                <a:gd name="connsiteY1" fmla="*/ 317400 h 317399"/>
                <a:gd name="connsiteX2" fmla="*/ 1503281 w 1503280"/>
                <a:gd name="connsiteY2" fmla="*/ 0 h 317399"/>
                <a:gd name="connsiteX3" fmla="*/ 0 w 1503280"/>
                <a:gd name="connsiteY3" fmla="*/ 0 h 317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03280" h="317399">
                  <a:moveTo>
                    <a:pt x="0" y="317400"/>
                  </a:moveTo>
                  <a:lnTo>
                    <a:pt x="1503281" y="317400"/>
                  </a:lnTo>
                  <a:lnTo>
                    <a:pt x="15032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0" name="Freeform: Shape 719">
              <a:extLst>
                <a:ext uri="{FF2B5EF4-FFF2-40B4-BE49-F238E27FC236}">
                  <a16:creationId xmlns:a16="http://schemas.microsoft.com/office/drawing/2014/main" id="{2E8AFA0E-5AAA-46F9-BE68-CBA95BDF975A}"/>
                </a:ext>
              </a:extLst>
            </p:cNvPr>
            <p:cNvSpPr/>
            <p:nvPr/>
          </p:nvSpPr>
          <p:spPr>
            <a:xfrm>
              <a:off x="3204585" y="4187996"/>
              <a:ext cx="2087893" cy="317400"/>
            </a:xfrm>
            <a:custGeom>
              <a:avLst/>
              <a:gdLst>
                <a:gd name="connsiteX0" fmla="*/ 0 w 2087893"/>
                <a:gd name="connsiteY0" fmla="*/ 317400 h 317400"/>
                <a:gd name="connsiteX1" fmla="*/ 2087893 w 2087893"/>
                <a:gd name="connsiteY1" fmla="*/ 317400 h 317400"/>
                <a:gd name="connsiteX2" fmla="*/ 2087893 w 2087893"/>
                <a:gd name="connsiteY2" fmla="*/ 0 h 317400"/>
                <a:gd name="connsiteX3" fmla="*/ 0 w 2087893"/>
                <a:gd name="connsiteY3" fmla="*/ 0 h 31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7893" h="317400">
                  <a:moveTo>
                    <a:pt x="0" y="317400"/>
                  </a:moveTo>
                  <a:lnTo>
                    <a:pt x="2087893" y="317400"/>
                  </a:lnTo>
                  <a:lnTo>
                    <a:pt x="208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1" name="Freeform: Shape 720">
              <a:extLst>
                <a:ext uri="{FF2B5EF4-FFF2-40B4-BE49-F238E27FC236}">
                  <a16:creationId xmlns:a16="http://schemas.microsoft.com/office/drawing/2014/main" id="{3281E82D-9F3A-46DB-80B8-EE8AE94276BF}"/>
                </a:ext>
              </a:extLst>
            </p:cNvPr>
            <p:cNvSpPr/>
            <p:nvPr/>
          </p:nvSpPr>
          <p:spPr>
            <a:xfrm>
              <a:off x="3204585" y="3791246"/>
              <a:ext cx="2421964" cy="317400"/>
            </a:xfrm>
            <a:custGeom>
              <a:avLst/>
              <a:gdLst>
                <a:gd name="connsiteX0" fmla="*/ 0 w 2421964"/>
                <a:gd name="connsiteY0" fmla="*/ 317400 h 317400"/>
                <a:gd name="connsiteX1" fmla="*/ 2421965 w 2421964"/>
                <a:gd name="connsiteY1" fmla="*/ 317400 h 317400"/>
                <a:gd name="connsiteX2" fmla="*/ 2421965 w 2421964"/>
                <a:gd name="connsiteY2" fmla="*/ 0 h 317400"/>
                <a:gd name="connsiteX3" fmla="*/ 0 w 2421964"/>
                <a:gd name="connsiteY3" fmla="*/ 0 h 31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1964" h="317400">
                  <a:moveTo>
                    <a:pt x="0" y="317400"/>
                  </a:moveTo>
                  <a:lnTo>
                    <a:pt x="2421965" y="317400"/>
                  </a:lnTo>
                  <a:lnTo>
                    <a:pt x="24219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2" name="Freeform: Shape 721">
              <a:extLst>
                <a:ext uri="{FF2B5EF4-FFF2-40B4-BE49-F238E27FC236}">
                  <a16:creationId xmlns:a16="http://schemas.microsoft.com/office/drawing/2014/main" id="{37AEEAF3-CD4C-4C44-8AF8-BBDA005EF10C}"/>
                </a:ext>
              </a:extLst>
            </p:cNvPr>
            <p:cNvSpPr/>
            <p:nvPr/>
          </p:nvSpPr>
          <p:spPr>
            <a:xfrm>
              <a:off x="3204585" y="3394497"/>
              <a:ext cx="3117929" cy="317399"/>
            </a:xfrm>
            <a:custGeom>
              <a:avLst/>
              <a:gdLst>
                <a:gd name="connsiteX0" fmla="*/ 0 w 3117929"/>
                <a:gd name="connsiteY0" fmla="*/ 317400 h 317399"/>
                <a:gd name="connsiteX1" fmla="*/ 3117930 w 3117929"/>
                <a:gd name="connsiteY1" fmla="*/ 317400 h 317399"/>
                <a:gd name="connsiteX2" fmla="*/ 3117930 w 3117929"/>
                <a:gd name="connsiteY2" fmla="*/ 0 h 317399"/>
                <a:gd name="connsiteX3" fmla="*/ 0 w 3117929"/>
                <a:gd name="connsiteY3" fmla="*/ 0 h 317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7929" h="317399">
                  <a:moveTo>
                    <a:pt x="0" y="317400"/>
                  </a:moveTo>
                  <a:lnTo>
                    <a:pt x="3117930" y="317400"/>
                  </a:lnTo>
                  <a:lnTo>
                    <a:pt x="31179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3" name="Freeform: Shape 722">
              <a:extLst>
                <a:ext uri="{FF2B5EF4-FFF2-40B4-BE49-F238E27FC236}">
                  <a16:creationId xmlns:a16="http://schemas.microsoft.com/office/drawing/2014/main" id="{6673205F-2925-4F54-83A7-AA8D68E30166}"/>
                </a:ext>
              </a:extLst>
            </p:cNvPr>
            <p:cNvSpPr/>
            <p:nvPr/>
          </p:nvSpPr>
          <p:spPr>
            <a:xfrm>
              <a:off x="3204585" y="2997747"/>
              <a:ext cx="3869569" cy="317399"/>
            </a:xfrm>
            <a:custGeom>
              <a:avLst/>
              <a:gdLst>
                <a:gd name="connsiteX0" fmla="*/ 0 w 3869569"/>
                <a:gd name="connsiteY0" fmla="*/ 317400 h 317399"/>
                <a:gd name="connsiteX1" fmla="*/ 3869570 w 3869569"/>
                <a:gd name="connsiteY1" fmla="*/ 317400 h 317399"/>
                <a:gd name="connsiteX2" fmla="*/ 3869570 w 3869569"/>
                <a:gd name="connsiteY2" fmla="*/ 0 h 317399"/>
                <a:gd name="connsiteX3" fmla="*/ 0 w 3869569"/>
                <a:gd name="connsiteY3" fmla="*/ 0 h 317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9569" h="317399">
                  <a:moveTo>
                    <a:pt x="0" y="317400"/>
                  </a:moveTo>
                  <a:lnTo>
                    <a:pt x="3869570" y="317400"/>
                  </a:lnTo>
                  <a:lnTo>
                    <a:pt x="38695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4" name="Freeform: Shape 723">
              <a:extLst>
                <a:ext uri="{FF2B5EF4-FFF2-40B4-BE49-F238E27FC236}">
                  <a16:creationId xmlns:a16="http://schemas.microsoft.com/office/drawing/2014/main" id="{C696B835-B25D-427E-9888-CDDA519AD0A2}"/>
                </a:ext>
              </a:extLst>
            </p:cNvPr>
            <p:cNvSpPr/>
            <p:nvPr/>
          </p:nvSpPr>
          <p:spPr>
            <a:xfrm>
              <a:off x="3204585" y="2601000"/>
              <a:ext cx="4509858" cy="317398"/>
            </a:xfrm>
            <a:custGeom>
              <a:avLst/>
              <a:gdLst>
                <a:gd name="connsiteX0" fmla="*/ 0 w 4509858"/>
                <a:gd name="connsiteY0" fmla="*/ 317398 h 317398"/>
                <a:gd name="connsiteX1" fmla="*/ 4509859 w 4509858"/>
                <a:gd name="connsiteY1" fmla="*/ 317398 h 317398"/>
                <a:gd name="connsiteX2" fmla="*/ 4509859 w 4509858"/>
                <a:gd name="connsiteY2" fmla="*/ 0 h 317398"/>
                <a:gd name="connsiteX3" fmla="*/ 0 w 4509858"/>
                <a:gd name="connsiteY3" fmla="*/ 0 h 317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9858" h="317398">
                  <a:moveTo>
                    <a:pt x="0" y="317398"/>
                  </a:moveTo>
                  <a:lnTo>
                    <a:pt x="4509859" y="317398"/>
                  </a:lnTo>
                  <a:lnTo>
                    <a:pt x="45098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5" name="Freeform: Shape 724">
              <a:extLst>
                <a:ext uri="{FF2B5EF4-FFF2-40B4-BE49-F238E27FC236}">
                  <a16:creationId xmlns:a16="http://schemas.microsoft.com/office/drawing/2014/main" id="{09247228-3C23-4409-A416-93391127027D}"/>
                </a:ext>
              </a:extLst>
            </p:cNvPr>
            <p:cNvSpPr/>
            <p:nvPr/>
          </p:nvSpPr>
          <p:spPr>
            <a:xfrm>
              <a:off x="3204585" y="2204252"/>
              <a:ext cx="5261498" cy="317398"/>
            </a:xfrm>
            <a:custGeom>
              <a:avLst/>
              <a:gdLst>
                <a:gd name="connsiteX0" fmla="*/ 0 w 5261498"/>
                <a:gd name="connsiteY0" fmla="*/ 317398 h 317398"/>
                <a:gd name="connsiteX1" fmla="*/ 5261499 w 5261498"/>
                <a:gd name="connsiteY1" fmla="*/ 317398 h 317398"/>
                <a:gd name="connsiteX2" fmla="*/ 5261499 w 5261498"/>
                <a:gd name="connsiteY2" fmla="*/ 0 h 317398"/>
                <a:gd name="connsiteX3" fmla="*/ 0 w 5261498"/>
                <a:gd name="connsiteY3" fmla="*/ 0 h 317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61498" h="317398">
                  <a:moveTo>
                    <a:pt x="0" y="317398"/>
                  </a:moveTo>
                  <a:lnTo>
                    <a:pt x="5261499" y="317398"/>
                  </a:lnTo>
                  <a:lnTo>
                    <a:pt x="52614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628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E859A1-3B64-4A9E-92DD-802617ABC945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6f9e58f7-d1e4-4b3c-85fb-268101084292"/>
    <ds:schemaRef ds:uri="3ff2fa63-d22b-4bb2-9a0e-763a487e02e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72</TotalTime>
  <Words>63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Engagement Methods to Broaden Participation Departments utilizing specific methods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9</cp:revision>
  <dcterms:created xsi:type="dcterms:W3CDTF">2013-01-27T09:14:16Z</dcterms:created>
  <dcterms:modified xsi:type="dcterms:W3CDTF">2021-02-25T20:08:29Z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