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60BE02-520C-46C1-A47D-CEF67B7D0074}" v="5" dt="2021-02-24T23:16:03.231"/>
    <p1510:client id="{A0C7F0B0-2E3B-4723-9EE5-36E8778C9E69}" v="1" dt="2021-02-24T21:15:07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5" d="100"/>
          <a:sy n="105" d="100"/>
        </p:scale>
        <p:origin x="708" y="-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</a:t>
            </a:r>
          </a:p>
          <a:p>
            <a:r>
              <a:t>Total number of survey and summit participants by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459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dirty="0"/>
              <a:t>Participants by Sector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grpSp>
        <p:nvGrpSpPr>
          <p:cNvPr id="8" name="Graphic 6">
            <a:extLst>
              <a:ext uri="{FF2B5EF4-FFF2-40B4-BE49-F238E27FC236}">
                <a16:creationId xmlns:a16="http://schemas.microsoft.com/office/drawing/2014/main" id="{B43259D6-93FE-46D3-AB54-6BFEFCE4C2DD}"/>
              </a:ext>
            </a:extLst>
          </p:cNvPr>
          <p:cNvGrpSpPr/>
          <p:nvPr/>
        </p:nvGrpSpPr>
        <p:grpSpPr>
          <a:xfrm>
            <a:off x="777213" y="2199186"/>
            <a:ext cx="7589573" cy="2459627"/>
            <a:chOff x="899808" y="1455086"/>
            <a:chExt cx="7589573" cy="2459627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F40990C-EA11-453C-8B45-103FF30B99E7}"/>
                </a:ext>
              </a:extLst>
            </p:cNvPr>
            <p:cNvSpPr/>
            <p:nvPr/>
          </p:nvSpPr>
          <p:spPr>
            <a:xfrm>
              <a:off x="2142747" y="1914838"/>
              <a:ext cx="6346633" cy="1693704"/>
            </a:xfrm>
            <a:custGeom>
              <a:avLst/>
              <a:gdLst>
                <a:gd name="connsiteX0" fmla="*/ 0 w 6346633"/>
                <a:gd name="connsiteY0" fmla="*/ 1693704 h 1693704"/>
                <a:gd name="connsiteX1" fmla="*/ 6346634 w 6346633"/>
                <a:gd name="connsiteY1" fmla="*/ 1693704 h 1693704"/>
                <a:gd name="connsiteX2" fmla="*/ 6346634 w 6346633"/>
                <a:gd name="connsiteY2" fmla="*/ 0 h 1693704"/>
                <a:gd name="connsiteX3" fmla="*/ 0 w 6346633"/>
                <a:gd name="connsiteY3" fmla="*/ 0 h 169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46633" h="1693704">
                  <a:moveTo>
                    <a:pt x="0" y="1693704"/>
                  </a:moveTo>
                  <a:lnTo>
                    <a:pt x="6346634" y="1693704"/>
                  </a:lnTo>
                  <a:lnTo>
                    <a:pt x="63466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656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Graphic 6">
              <a:extLst>
                <a:ext uri="{FF2B5EF4-FFF2-40B4-BE49-F238E27FC236}">
                  <a16:creationId xmlns:a16="http://schemas.microsoft.com/office/drawing/2014/main" id="{B43259D6-93FE-46D3-AB54-6BFEFCE4C2DD}"/>
                </a:ext>
              </a:extLst>
            </p:cNvPr>
            <p:cNvGrpSpPr/>
            <p:nvPr/>
          </p:nvGrpSpPr>
          <p:grpSpPr>
            <a:xfrm>
              <a:off x="2101310" y="1914838"/>
              <a:ext cx="6141868" cy="1999874"/>
              <a:chOff x="2101310" y="1914838"/>
              <a:chExt cx="6141868" cy="1999874"/>
            </a:xfrm>
          </p:grpSpPr>
          <p:grpSp>
            <p:nvGrpSpPr>
              <p:cNvPr id="11" name="Graphic 6">
                <a:extLst>
                  <a:ext uri="{FF2B5EF4-FFF2-40B4-BE49-F238E27FC236}">
                    <a16:creationId xmlns:a16="http://schemas.microsoft.com/office/drawing/2014/main" id="{B43259D6-93FE-46D3-AB54-6BFEFCE4C2DD}"/>
                  </a:ext>
                </a:extLst>
              </p:cNvPr>
              <p:cNvGrpSpPr/>
              <p:nvPr/>
            </p:nvGrpSpPr>
            <p:grpSpPr>
              <a:xfrm>
                <a:off x="2101310" y="1914838"/>
                <a:ext cx="82873" cy="1999874"/>
                <a:chOff x="2101310" y="1914838"/>
                <a:chExt cx="82873" cy="1999874"/>
              </a:xfrm>
            </p:grpSpPr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2FF59778-3B59-4CBC-80E2-B8EC558FFCDA}"/>
                    </a:ext>
                  </a:extLst>
                </p:cNvPr>
                <p:cNvSpPr/>
                <p:nvPr/>
              </p:nvSpPr>
              <p:spPr>
                <a:xfrm>
                  <a:off x="2142747" y="1914838"/>
                  <a:ext cx="16574" cy="1693704"/>
                </a:xfrm>
                <a:custGeom>
                  <a:avLst/>
                  <a:gdLst>
                    <a:gd name="connsiteX0" fmla="*/ 0 w 16574"/>
                    <a:gd name="connsiteY0" fmla="*/ 1693704 h 1693704"/>
                    <a:gd name="connsiteX1" fmla="*/ 0 w 16574"/>
                    <a:gd name="connsiteY1" fmla="*/ 0 h 1693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693704">
                      <a:moveTo>
                        <a:pt x="0" y="16937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25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C635A845-5D23-4153-910B-FFD1D03B7097}"/>
                    </a:ext>
                  </a:extLst>
                </p:cNvPr>
                <p:cNvSpPr/>
                <p:nvPr/>
              </p:nvSpPr>
              <p:spPr>
                <a:xfrm>
                  <a:off x="2142747" y="3608542"/>
                  <a:ext cx="16574" cy="115848"/>
                </a:xfrm>
                <a:custGeom>
                  <a:avLst/>
                  <a:gdLst>
                    <a:gd name="connsiteX0" fmla="*/ 75 w 16574"/>
                    <a:gd name="connsiteY0" fmla="*/ 130 h 115848"/>
                    <a:gd name="connsiteX1" fmla="*/ 75 w 16574"/>
                    <a:gd name="connsiteY1" fmla="*/ 115979 h 115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15848">
                      <a:moveTo>
                        <a:pt x="75" y="130"/>
                      </a:moveTo>
                      <a:lnTo>
                        <a:pt x="75" y="115979"/>
                      </a:lnTo>
                    </a:path>
                  </a:pathLst>
                </a:custGeom>
                <a:solidFill>
                  <a:srgbClr val="262626"/>
                </a:solidFill>
                <a:ln w="1325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617AB30-9945-48D9-863E-1A844D582B30}"/>
                    </a:ext>
                  </a:extLst>
                </p:cNvPr>
                <p:cNvSpPr txBox="1"/>
                <p:nvPr/>
              </p:nvSpPr>
              <p:spPr>
                <a:xfrm>
                  <a:off x="2009870" y="3703496"/>
                  <a:ext cx="265753" cy="2569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4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</a:t>
                  </a:r>
                </a:p>
              </p:txBody>
            </p:sp>
          </p:grpSp>
          <p:grpSp>
            <p:nvGrpSpPr>
              <p:cNvPr id="15" name="Graphic 6">
                <a:extLst>
                  <a:ext uri="{FF2B5EF4-FFF2-40B4-BE49-F238E27FC236}">
                    <a16:creationId xmlns:a16="http://schemas.microsoft.com/office/drawing/2014/main" id="{B43259D6-93FE-46D3-AB54-6BFEFCE4C2DD}"/>
                  </a:ext>
                </a:extLst>
              </p:cNvPr>
              <p:cNvGrpSpPr/>
              <p:nvPr/>
            </p:nvGrpSpPr>
            <p:grpSpPr>
              <a:xfrm>
                <a:off x="2913605" y="1914838"/>
                <a:ext cx="165747" cy="1999874"/>
                <a:chOff x="2913605" y="1914838"/>
                <a:chExt cx="165747" cy="1999874"/>
              </a:xfrm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6A18C035-DEB2-4487-8F53-047F25C16DB4}"/>
                    </a:ext>
                  </a:extLst>
                </p:cNvPr>
                <p:cNvSpPr/>
                <p:nvPr/>
              </p:nvSpPr>
              <p:spPr>
                <a:xfrm>
                  <a:off x="2996479" y="1914838"/>
                  <a:ext cx="16574" cy="1693704"/>
                </a:xfrm>
                <a:custGeom>
                  <a:avLst/>
                  <a:gdLst>
                    <a:gd name="connsiteX0" fmla="*/ 0 w 16574"/>
                    <a:gd name="connsiteY0" fmla="*/ 1693704 h 1693704"/>
                    <a:gd name="connsiteX1" fmla="*/ 0 w 16574"/>
                    <a:gd name="connsiteY1" fmla="*/ 0 h 1693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693704">
                      <a:moveTo>
                        <a:pt x="0" y="16937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25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0A0F2490-D515-40DE-9070-9124A495E046}"/>
                    </a:ext>
                  </a:extLst>
                </p:cNvPr>
                <p:cNvSpPr/>
                <p:nvPr/>
              </p:nvSpPr>
              <p:spPr>
                <a:xfrm>
                  <a:off x="2996479" y="3608542"/>
                  <a:ext cx="16574" cy="115848"/>
                </a:xfrm>
                <a:custGeom>
                  <a:avLst/>
                  <a:gdLst>
                    <a:gd name="connsiteX0" fmla="*/ 126 w 16574"/>
                    <a:gd name="connsiteY0" fmla="*/ 130 h 115848"/>
                    <a:gd name="connsiteX1" fmla="*/ 126 w 16574"/>
                    <a:gd name="connsiteY1" fmla="*/ 115979 h 115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15848">
                      <a:moveTo>
                        <a:pt x="126" y="130"/>
                      </a:moveTo>
                      <a:lnTo>
                        <a:pt x="126" y="115979"/>
                      </a:lnTo>
                    </a:path>
                  </a:pathLst>
                </a:custGeom>
                <a:solidFill>
                  <a:srgbClr val="262626"/>
                </a:solidFill>
                <a:ln w="1325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672C04DA-A331-4F81-BA3B-CCB0E372C4F9}"/>
                    </a:ext>
                  </a:extLst>
                </p:cNvPr>
                <p:cNvSpPr txBox="1"/>
                <p:nvPr/>
              </p:nvSpPr>
              <p:spPr>
                <a:xfrm>
                  <a:off x="2822165" y="3703496"/>
                  <a:ext cx="348627" cy="2569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4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50</a:t>
                  </a:r>
                </a:p>
              </p:txBody>
            </p:sp>
          </p:grpSp>
          <p:grpSp>
            <p:nvGrpSpPr>
              <p:cNvPr id="19" name="Graphic 6">
                <a:extLst>
                  <a:ext uri="{FF2B5EF4-FFF2-40B4-BE49-F238E27FC236}">
                    <a16:creationId xmlns:a16="http://schemas.microsoft.com/office/drawing/2014/main" id="{B43259D6-93FE-46D3-AB54-6BFEFCE4C2DD}"/>
                  </a:ext>
                </a:extLst>
              </p:cNvPr>
              <p:cNvGrpSpPr/>
              <p:nvPr/>
            </p:nvGrpSpPr>
            <p:grpSpPr>
              <a:xfrm>
                <a:off x="3725900" y="1914838"/>
                <a:ext cx="248621" cy="1999874"/>
                <a:chOff x="3725900" y="1914838"/>
                <a:chExt cx="248621" cy="1999874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406CF190-7854-4079-9A6B-7C16CD554AFE}"/>
                    </a:ext>
                  </a:extLst>
                </p:cNvPr>
                <p:cNvSpPr/>
                <p:nvPr/>
              </p:nvSpPr>
              <p:spPr>
                <a:xfrm>
                  <a:off x="3850210" y="1914838"/>
                  <a:ext cx="16574" cy="1693704"/>
                </a:xfrm>
                <a:custGeom>
                  <a:avLst/>
                  <a:gdLst>
                    <a:gd name="connsiteX0" fmla="*/ 0 w 16574"/>
                    <a:gd name="connsiteY0" fmla="*/ 1693704 h 1693704"/>
                    <a:gd name="connsiteX1" fmla="*/ 0 w 16574"/>
                    <a:gd name="connsiteY1" fmla="*/ 0 h 1693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693704">
                      <a:moveTo>
                        <a:pt x="0" y="16937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25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41063580-98F2-4CE3-988F-CAF50381EE71}"/>
                    </a:ext>
                  </a:extLst>
                </p:cNvPr>
                <p:cNvSpPr/>
                <p:nvPr/>
              </p:nvSpPr>
              <p:spPr>
                <a:xfrm>
                  <a:off x="3850211" y="3608542"/>
                  <a:ext cx="16574" cy="115848"/>
                </a:xfrm>
                <a:custGeom>
                  <a:avLst/>
                  <a:gdLst>
                    <a:gd name="connsiteX0" fmla="*/ 178 w 16574"/>
                    <a:gd name="connsiteY0" fmla="*/ 130 h 115848"/>
                    <a:gd name="connsiteX1" fmla="*/ 178 w 16574"/>
                    <a:gd name="connsiteY1" fmla="*/ 115979 h 115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15848">
                      <a:moveTo>
                        <a:pt x="178" y="130"/>
                      </a:moveTo>
                      <a:lnTo>
                        <a:pt x="178" y="115979"/>
                      </a:lnTo>
                    </a:path>
                  </a:pathLst>
                </a:custGeom>
                <a:solidFill>
                  <a:srgbClr val="262626"/>
                </a:solidFill>
                <a:ln w="1325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02881BB-B519-4C09-B17F-0EBD55E84297}"/>
                    </a:ext>
                  </a:extLst>
                </p:cNvPr>
                <p:cNvSpPr txBox="1"/>
                <p:nvPr/>
              </p:nvSpPr>
              <p:spPr>
                <a:xfrm>
                  <a:off x="3634460" y="3703496"/>
                  <a:ext cx="431501" cy="2569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4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100</a:t>
                  </a:r>
                </a:p>
              </p:txBody>
            </p:sp>
          </p:grpSp>
          <p:grpSp>
            <p:nvGrpSpPr>
              <p:cNvPr id="23" name="Graphic 6">
                <a:extLst>
                  <a:ext uri="{FF2B5EF4-FFF2-40B4-BE49-F238E27FC236}">
                    <a16:creationId xmlns:a16="http://schemas.microsoft.com/office/drawing/2014/main" id="{B43259D6-93FE-46D3-AB54-6BFEFCE4C2DD}"/>
                  </a:ext>
                </a:extLst>
              </p:cNvPr>
              <p:cNvGrpSpPr/>
              <p:nvPr/>
            </p:nvGrpSpPr>
            <p:grpSpPr>
              <a:xfrm>
                <a:off x="4579632" y="1914838"/>
                <a:ext cx="248621" cy="1999874"/>
                <a:chOff x="4579632" y="1914838"/>
                <a:chExt cx="248621" cy="1999874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ACD62E4D-A0EC-4E6D-B20F-42AC581F7E70}"/>
                    </a:ext>
                  </a:extLst>
                </p:cNvPr>
                <p:cNvSpPr/>
                <p:nvPr/>
              </p:nvSpPr>
              <p:spPr>
                <a:xfrm>
                  <a:off x="4703942" y="1914838"/>
                  <a:ext cx="16574" cy="1693704"/>
                </a:xfrm>
                <a:custGeom>
                  <a:avLst/>
                  <a:gdLst>
                    <a:gd name="connsiteX0" fmla="*/ 0 w 16574"/>
                    <a:gd name="connsiteY0" fmla="*/ 1693704 h 1693704"/>
                    <a:gd name="connsiteX1" fmla="*/ 0 w 16574"/>
                    <a:gd name="connsiteY1" fmla="*/ 0 h 1693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693704">
                      <a:moveTo>
                        <a:pt x="0" y="16937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25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8AFC28FD-53A7-4229-A189-77674B6CE2EA}"/>
                    </a:ext>
                  </a:extLst>
                </p:cNvPr>
                <p:cNvSpPr/>
                <p:nvPr/>
              </p:nvSpPr>
              <p:spPr>
                <a:xfrm>
                  <a:off x="4703942" y="3608542"/>
                  <a:ext cx="16574" cy="115848"/>
                </a:xfrm>
                <a:custGeom>
                  <a:avLst/>
                  <a:gdLst>
                    <a:gd name="connsiteX0" fmla="*/ 230 w 16574"/>
                    <a:gd name="connsiteY0" fmla="*/ 130 h 115848"/>
                    <a:gd name="connsiteX1" fmla="*/ 230 w 16574"/>
                    <a:gd name="connsiteY1" fmla="*/ 115979 h 115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15848">
                      <a:moveTo>
                        <a:pt x="230" y="130"/>
                      </a:moveTo>
                      <a:lnTo>
                        <a:pt x="230" y="115979"/>
                      </a:lnTo>
                    </a:path>
                  </a:pathLst>
                </a:custGeom>
                <a:solidFill>
                  <a:srgbClr val="262626"/>
                </a:solidFill>
                <a:ln w="1325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86C3BA89-DC96-4508-ADA8-6410280E5CFE}"/>
                    </a:ext>
                  </a:extLst>
                </p:cNvPr>
                <p:cNvSpPr txBox="1"/>
                <p:nvPr/>
              </p:nvSpPr>
              <p:spPr>
                <a:xfrm>
                  <a:off x="4488192" y="3703496"/>
                  <a:ext cx="431501" cy="2569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4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150</a:t>
                  </a:r>
                </a:p>
              </p:txBody>
            </p:sp>
          </p:grpSp>
          <p:grpSp>
            <p:nvGrpSpPr>
              <p:cNvPr id="27" name="Graphic 6">
                <a:extLst>
                  <a:ext uri="{FF2B5EF4-FFF2-40B4-BE49-F238E27FC236}">
                    <a16:creationId xmlns:a16="http://schemas.microsoft.com/office/drawing/2014/main" id="{B43259D6-93FE-46D3-AB54-6BFEFCE4C2DD}"/>
                  </a:ext>
                </a:extLst>
              </p:cNvPr>
              <p:cNvGrpSpPr/>
              <p:nvPr/>
            </p:nvGrpSpPr>
            <p:grpSpPr>
              <a:xfrm>
                <a:off x="5433363" y="1914838"/>
                <a:ext cx="248621" cy="1999874"/>
                <a:chOff x="5433363" y="1914838"/>
                <a:chExt cx="248621" cy="1999874"/>
              </a:xfrm>
            </p:grpSpPr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D3FF5076-C8AD-4245-A789-694AFADF9E06}"/>
                    </a:ext>
                  </a:extLst>
                </p:cNvPr>
                <p:cNvSpPr/>
                <p:nvPr/>
              </p:nvSpPr>
              <p:spPr>
                <a:xfrm>
                  <a:off x="5557674" y="1914838"/>
                  <a:ext cx="16574" cy="1693704"/>
                </a:xfrm>
                <a:custGeom>
                  <a:avLst/>
                  <a:gdLst>
                    <a:gd name="connsiteX0" fmla="*/ 0 w 16574"/>
                    <a:gd name="connsiteY0" fmla="*/ 1693704 h 1693704"/>
                    <a:gd name="connsiteX1" fmla="*/ 0 w 16574"/>
                    <a:gd name="connsiteY1" fmla="*/ 0 h 1693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693704">
                      <a:moveTo>
                        <a:pt x="0" y="16937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25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BBB4A93A-85D7-436C-8C98-BA5400C66D46}"/>
                    </a:ext>
                  </a:extLst>
                </p:cNvPr>
                <p:cNvSpPr/>
                <p:nvPr/>
              </p:nvSpPr>
              <p:spPr>
                <a:xfrm>
                  <a:off x="5557674" y="3608542"/>
                  <a:ext cx="16574" cy="115848"/>
                </a:xfrm>
                <a:custGeom>
                  <a:avLst/>
                  <a:gdLst>
                    <a:gd name="connsiteX0" fmla="*/ 281 w 16574"/>
                    <a:gd name="connsiteY0" fmla="*/ 130 h 115848"/>
                    <a:gd name="connsiteX1" fmla="*/ 281 w 16574"/>
                    <a:gd name="connsiteY1" fmla="*/ 115979 h 115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15848">
                      <a:moveTo>
                        <a:pt x="281" y="130"/>
                      </a:moveTo>
                      <a:lnTo>
                        <a:pt x="281" y="115979"/>
                      </a:lnTo>
                    </a:path>
                  </a:pathLst>
                </a:custGeom>
                <a:solidFill>
                  <a:srgbClr val="262626"/>
                </a:solidFill>
                <a:ln w="1325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02CC3BF-A8C8-435C-ABD0-7A37BA7FE20A}"/>
                    </a:ext>
                  </a:extLst>
                </p:cNvPr>
                <p:cNvSpPr txBox="1"/>
                <p:nvPr/>
              </p:nvSpPr>
              <p:spPr>
                <a:xfrm>
                  <a:off x="5341923" y="3703496"/>
                  <a:ext cx="431501" cy="2569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4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200</a:t>
                  </a:r>
                </a:p>
              </p:txBody>
            </p:sp>
          </p:grpSp>
          <p:grpSp>
            <p:nvGrpSpPr>
              <p:cNvPr id="31" name="Graphic 6">
                <a:extLst>
                  <a:ext uri="{FF2B5EF4-FFF2-40B4-BE49-F238E27FC236}">
                    <a16:creationId xmlns:a16="http://schemas.microsoft.com/office/drawing/2014/main" id="{B43259D6-93FE-46D3-AB54-6BFEFCE4C2DD}"/>
                  </a:ext>
                </a:extLst>
              </p:cNvPr>
              <p:cNvGrpSpPr/>
              <p:nvPr/>
            </p:nvGrpSpPr>
            <p:grpSpPr>
              <a:xfrm>
                <a:off x="6287095" y="1914838"/>
                <a:ext cx="248621" cy="1999874"/>
                <a:chOff x="6287095" y="1914838"/>
                <a:chExt cx="248621" cy="1999874"/>
              </a:xfrm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1CA725D0-155B-4602-85DC-33C4248F317D}"/>
                    </a:ext>
                  </a:extLst>
                </p:cNvPr>
                <p:cNvSpPr/>
                <p:nvPr/>
              </p:nvSpPr>
              <p:spPr>
                <a:xfrm>
                  <a:off x="6411406" y="1914838"/>
                  <a:ext cx="16574" cy="1693704"/>
                </a:xfrm>
                <a:custGeom>
                  <a:avLst/>
                  <a:gdLst>
                    <a:gd name="connsiteX0" fmla="*/ 0 w 16574"/>
                    <a:gd name="connsiteY0" fmla="*/ 1693704 h 1693704"/>
                    <a:gd name="connsiteX1" fmla="*/ 0 w 16574"/>
                    <a:gd name="connsiteY1" fmla="*/ 0 h 1693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693704">
                      <a:moveTo>
                        <a:pt x="0" y="16937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25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1D6DD9CD-7638-4DA8-9FCA-D12B1697C76D}"/>
                    </a:ext>
                  </a:extLst>
                </p:cNvPr>
                <p:cNvSpPr/>
                <p:nvPr/>
              </p:nvSpPr>
              <p:spPr>
                <a:xfrm>
                  <a:off x="6411406" y="3608542"/>
                  <a:ext cx="16574" cy="115848"/>
                </a:xfrm>
                <a:custGeom>
                  <a:avLst/>
                  <a:gdLst>
                    <a:gd name="connsiteX0" fmla="*/ 333 w 16574"/>
                    <a:gd name="connsiteY0" fmla="*/ 130 h 115848"/>
                    <a:gd name="connsiteX1" fmla="*/ 333 w 16574"/>
                    <a:gd name="connsiteY1" fmla="*/ 115979 h 115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15848">
                      <a:moveTo>
                        <a:pt x="333" y="130"/>
                      </a:moveTo>
                      <a:lnTo>
                        <a:pt x="333" y="115979"/>
                      </a:lnTo>
                    </a:path>
                  </a:pathLst>
                </a:custGeom>
                <a:solidFill>
                  <a:srgbClr val="262626"/>
                </a:solidFill>
                <a:ln w="1325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172C8D14-6833-4505-96F9-DFB6A3950B75}"/>
                    </a:ext>
                  </a:extLst>
                </p:cNvPr>
                <p:cNvSpPr txBox="1"/>
                <p:nvPr/>
              </p:nvSpPr>
              <p:spPr>
                <a:xfrm>
                  <a:off x="6195655" y="3703496"/>
                  <a:ext cx="431501" cy="2569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4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250</a:t>
                  </a:r>
                </a:p>
              </p:txBody>
            </p:sp>
          </p:grpSp>
          <p:grpSp>
            <p:nvGrpSpPr>
              <p:cNvPr id="35" name="Graphic 6">
                <a:extLst>
                  <a:ext uri="{FF2B5EF4-FFF2-40B4-BE49-F238E27FC236}">
                    <a16:creationId xmlns:a16="http://schemas.microsoft.com/office/drawing/2014/main" id="{B43259D6-93FE-46D3-AB54-6BFEFCE4C2DD}"/>
                  </a:ext>
                </a:extLst>
              </p:cNvPr>
              <p:cNvGrpSpPr/>
              <p:nvPr/>
            </p:nvGrpSpPr>
            <p:grpSpPr>
              <a:xfrm>
                <a:off x="7140827" y="1914838"/>
                <a:ext cx="248621" cy="1999874"/>
                <a:chOff x="7140827" y="1914838"/>
                <a:chExt cx="248621" cy="1999874"/>
              </a:xfrm>
            </p:grpSpPr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7D0B8051-28E8-4F67-8355-B60AAF23DA75}"/>
                    </a:ext>
                  </a:extLst>
                </p:cNvPr>
                <p:cNvSpPr/>
                <p:nvPr/>
              </p:nvSpPr>
              <p:spPr>
                <a:xfrm>
                  <a:off x="7265137" y="1914838"/>
                  <a:ext cx="16574" cy="1693704"/>
                </a:xfrm>
                <a:custGeom>
                  <a:avLst/>
                  <a:gdLst>
                    <a:gd name="connsiteX0" fmla="*/ 0 w 16574"/>
                    <a:gd name="connsiteY0" fmla="*/ 1693704 h 1693704"/>
                    <a:gd name="connsiteX1" fmla="*/ 0 w 16574"/>
                    <a:gd name="connsiteY1" fmla="*/ 0 h 1693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693704">
                      <a:moveTo>
                        <a:pt x="0" y="16937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25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93DFE6BF-7935-4AB4-AC74-5C5C7DF61144}"/>
                    </a:ext>
                  </a:extLst>
                </p:cNvPr>
                <p:cNvSpPr/>
                <p:nvPr/>
              </p:nvSpPr>
              <p:spPr>
                <a:xfrm>
                  <a:off x="7265137" y="3608542"/>
                  <a:ext cx="16574" cy="115848"/>
                </a:xfrm>
                <a:custGeom>
                  <a:avLst/>
                  <a:gdLst>
                    <a:gd name="connsiteX0" fmla="*/ 384 w 16574"/>
                    <a:gd name="connsiteY0" fmla="*/ 130 h 115848"/>
                    <a:gd name="connsiteX1" fmla="*/ 384 w 16574"/>
                    <a:gd name="connsiteY1" fmla="*/ 115979 h 115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15848">
                      <a:moveTo>
                        <a:pt x="384" y="130"/>
                      </a:moveTo>
                      <a:lnTo>
                        <a:pt x="384" y="115979"/>
                      </a:lnTo>
                    </a:path>
                  </a:pathLst>
                </a:custGeom>
                <a:solidFill>
                  <a:srgbClr val="262626"/>
                </a:solidFill>
                <a:ln w="1325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C317BDB9-BEA7-4D20-9087-9CF0728720AB}"/>
                    </a:ext>
                  </a:extLst>
                </p:cNvPr>
                <p:cNvSpPr txBox="1"/>
                <p:nvPr/>
              </p:nvSpPr>
              <p:spPr>
                <a:xfrm>
                  <a:off x="7049387" y="3703496"/>
                  <a:ext cx="431501" cy="2569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4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300</a:t>
                  </a:r>
                </a:p>
              </p:txBody>
            </p:sp>
          </p:grpSp>
          <p:grpSp>
            <p:nvGrpSpPr>
              <p:cNvPr id="39" name="Graphic 6">
                <a:extLst>
                  <a:ext uri="{FF2B5EF4-FFF2-40B4-BE49-F238E27FC236}">
                    <a16:creationId xmlns:a16="http://schemas.microsoft.com/office/drawing/2014/main" id="{B43259D6-93FE-46D3-AB54-6BFEFCE4C2DD}"/>
                  </a:ext>
                </a:extLst>
              </p:cNvPr>
              <p:cNvGrpSpPr/>
              <p:nvPr/>
            </p:nvGrpSpPr>
            <p:grpSpPr>
              <a:xfrm>
                <a:off x="7994558" y="1914838"/>
                <a:ext cx="248621" cy="1999874"/>
                <a:chOff x="7994558" y="1914838"/>
                <a:chExt cx="248621" cy="1999874"/>
              </a:xfrm>
            </p:grpSpPr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C84311F3-B85F-4002-993E-92FEA4827283}"/>
                    </a:ext>
                  </a:extLst>
                </p:cNvPr>
                <p:cNvSpPr/>
                <p:nvPr/>
              </p:nvSpPr>
              <p:spPr>
                <a:xfrm>
                  <a:off x="8118869" y="1914838"/>
                  <a:ext cx="16574" cy="1693704"/>
                </a:xfrm>
                <a:custGeom>
                  <a:avLst/>
                  <a:gdLst>
                    <a:gd name="connsiteX0" fmla="*/ 0 w 16574"/>
                    <a:gd name="connsiteY0" fmla="*/ 1693704 h 1693704"/>
                    <a:gd name="connsiteX1" fmla="*/ 0 w 16574"/>
                    <a:gd name="connsiteY1" fmla="*/ 0 h 1693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693704">
                      <a:moveTo>
                        <a:pt x="0" y="16937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25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B1A134BF-EDAB-44BE-85F9-C1486A8D730D}"/>
                    </a:ext>
                  </a:extLst>
                </p:cNvPr>
                <p:cNvSpPr/>
                <p:nvPr/>
              </p:nvSpPr>
              <p:spPr>
                <a:xfrm>
                  <a:off x="8118869" y="3608542"/>
                  <a:ext cx="16574" cy="115848"/>
                </a:xfrm>
                <a:custGeom>
                  <a:avLst/>
                  <a:gdLst>
                    <a:gd name="connsiteX0" fmla="*/ 436 w 16574"/>
                    <a:gd name="connsiteY0" fmla="*/ 130 h 115848"/>
                    <a:gd name="connsiteX1" fmla="*/ 436 w 16574"/>
                    <a:gd name="connsiteY1" fmla="*/ 115979 h 115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74" h="115848">
                      <a:moveTo>
                        <a:pt x="436" y="130"/>
                      </a:moveTo>
                      <a:lnTo>
                        <a:pt x="436" y="115979"/>
                      </a:lnTo>
                    </a:path>
                  </a:pathLst>
                </a:custGeom>
                <a:solidFill>
                  <a:srgbClr val="262626"/>
                </a:solidFill>
                <a:ln w="1325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B42A5559-AEB3-479E-AEA2-24618D2676BC}"/>
                    </a:ext>
                  </a:extLst>
                </p:cNvPr>
                <p:cNvSpPr txBox="1"/>
                <p:nvPr/>
              </p:nvSpPr>
              <p:spPr>
                <a:xfrm>
                  <a:off x="7903118" y="3703496"/>
                  <a:ext cx="431501" cy="2569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4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350</a:t>
                  </a:r>
                </a:p>
              </p:txBody>
            </p:sp>
          </p:grpSp>
        </p:grpSp>
        <p:grpSp>
          <p:nvGrpSpPr>
            <p:cNvPr id="43" name="Graphic 6">
              <a:extLst>
                <a:ext uri="{FF2B5EF4-FFF2-40B4-BE49-F238E27FC236}">
                  <a16:creationId xmlns:a16="http://schemas.microsoft.com/office/drawing/2014/main" id="{B43259D6-93FE-46D3-AB54-6BFEFCE4C2DD}"/>
                </a:ext>
              </a:extLst>
            </p:cNvPr>
            <p:cNvGrpSpPr/>
            <p:nvPr/>
          </p:nvGrpSpPr>
          <p:grpSpPr>
            <a:xfrm>
              <a:off x="1057102" y="2071153"/>
              <a:ext cx="911610" cy="1381077"/>
              <a:chOff x="1057102" y="2071153"/>
              <a:chExt cx="911610" cy="1381077"/>
            </a:xfrm>
            <a:solidFill>
              <a:srgbClr val="262626"/>
            </a:solidFill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DA1243E-37AF-4CD0-919A-2280F68D3367}"/>
                  </a:ext>
                </a:extLst>
              </p:cNvPr>
              <p:cNvSpPr txBox="1"/>
              <p:nvPr/>
            </p:nvSpPr>
            <p:spPr>
              <a:xfrm>
                <a:off x="965662" y="3241012"/>
                <a:ext cx="1094490" cy="256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4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Societies/other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6E9B8CE-25FB-4068-8E40-09114E086F5A}"/>
                  </a:ext>
                </a:extLst>
              </p:cNvPr>
              <p:cNvSpPr txBox="1"/>
              <p:nvPr/>
            </p:nvSpPr>
            <p:spPr>
              <a:xfrm>
                <a:off x="1164559" y="2835817"/>
                <a:ext cx="895593" cy="256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4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Government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0CD512F-CD39-4868-9279-C33F36D4B41A}"/>
                  </a:ext>
                </a:extLst>
              </p:cNvPr>
              <p:cNvSpPr txBox="1"/>
              <p:nvPr/>
            </p:nvSpPr>
            <p:spPr>
              <a:xfrm>
                <a:off x="1396605" y="2430626"/>
                <a:ext cx="663547" cy="256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4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Industry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39778D5-54AE-4FD6-92F1-EC4EF07B7D8F}"/>
                  </a:ext>
                </a:extLst>
              </p:cNvPr>
              <p:cNvSpPr txBox="1"/>
              <p:nvPr/>
            </p:nvSpPr>
            <p:spPr>
              <a:xfrm>
                <a:off x="1297157" y="2025433"/>
                <a:ext cx="762995" cy="256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4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Academia</a:t>
                </a:r>
              </a:p>
            </p:txBody>
          </p:sp>
        </p:grp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88D3DB1-DE97-426A-A9EC-B67B0F53A767}"/>
                </a:ext>
              </a:extLst>
            </p:cNvPr>
            <p:cNvSpPr/>
            <p:nvPr/>
          </p:nvSpPr>
          <p:spPr>
            <a:xfrm>
              <a:off x="2142747" y="1914838"/>
              <a:ext cx="16574" cy="1693704"/>
            </a:xfrm>
            <a:custGeom>
              <a:avLst/>
              <a:gdLst>
                <a:gd name="connsiteX0" fmla="*/ 0 w 16574"/>
                <a:gd name="connsiteY0" fmla="*/ 1693704 h 1693704"/>
                <a:gd name="connsiteX1" fmla="*/ 0 w 16574"/>
                <a:gd name="connsiteY1" fmla="*/ 0 h 169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574" h="1693704">
                  <a:moveTo>
                    <a:pt x="0" y="1693704"/>
                  </a:moveTo>
                  <a:lnTo>
                    <a:pt x="0" y="0"/>
                  </a:lnTo>
                </a:path>
              </a:pathLst>
            </a:custGeom>
            <a:noFill/>
            <a:ln w="1656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DCF094F-6329-4BF4-81F6-4CAE8BE4714E}"/>
                </a:ext>
              </a:extLst>
            </p:cNvPr>
            <p:cNvSpPr/>
            <p:nvPr/>
          </p:nvSpPr>
          <p:spPr>
            <a:xfrm>
              <a:off x="8489381" y="1914838"/>
              <a:ext cx="16574" cy="1693704"/>
            </a:xfrm>
            <a:custGeom>
              <a:avLst/>
              <a:gdLst>
                <a:gd name="connsiteX0" fmla="*/ 0 w 16574"/>
                <a:gd name="connsiteY0" fmla="*/ 1693704 h 1693704"/>
                <a:gd name="connsiteX1" fmla="*/ 0 w 16574"/>
                <a:gd name="connsiteY1" fmla="*/ 0 h 169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574" h="1693704">
                  <a:moveTo>
                    <a:pt x="0" y="1693704"/>
                  </a:moveTo>
                  <a:lnTo>
                    <a:pt x="0" y="0"/>
                  </a:lnTo>
                </a:path>
              </a:pathLst>
            </a:custGeom>
            <a:noFill/>
            <a:ln w="1656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72F02F3-B9EB-40CD-8A94-0D1C88F5AA11}"/>
                </a:ext>
              </a:extLst>
            </p:cNvPr>
            <p:cNvSpPr/>
            <p:nvPr/>
          </p:nvSpPr>
          <p:spPr>
            <a:xfrm>
              <a:off x="2142747" y="3608542"/>
              <a:ext cx="6346633" cy="16549"/>
            </a:xfrm>
            <a:custGeom>
              <a:avLst/>
              <a:gdLst>
                <a:gd name="connsiteX0" fmla="*/ 0 w 6346633"/>
                <a:gd name="connsiteY0" fmla="*/ 0 h 16549"/>
                <a:gd name="connsiteX1" fmla="*/ 6346634 w 6346633"/>
                <a:gd name="connsiteY1" fmla="*/ 0 h 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46633" h="16549">
                  <a:moveTo>
                    <a:pt x="0" y="0"/>
                  </a:moveTo>
                  <a:lnTo>
                    <a:pt x="6346634" y="0"/>
                  </a:lnTo>
                </a:path>
              </a:pathLst>
            </a:custGeom>
            <a:noFill/>
            <a:ln w="1656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37314E7-1739-4D61-B116-B10BF68E7B8C}"/>
                </a:ext>
              </a:extLst>
            </p:cNvPr>
            <p:cNvSpPr/>
            <p:nvPr/>
          </p:nvSpPr>
          <p:spPr>
            <a:xfrm>
              <a:off x="2142747" y="1914838"/>
              <a:ext cx="6346633" cy="16549"/>
            </a:xfrm>
            <a:custGeom>
              <a:avLst/>
              <a:gdLst>
                <a:gd name="connsiteX0" fmla="*/ 0 w 6346633"/>
                <a:gd name="connsiteY0" fmla="*/ 0 h 16549"/>
                <a:gd name="connsiteX1" fmla="*/ 6346634 w 6346633"/>
                <a:gd name="connsiteY1" fmla="*/ 0 h 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46633" h="16549">
                  <a:moveTo>
                    <a:pt x="0" y="0"/>
                  </a:moveTo>
                  <a:lnTo>
                    <a:pt x="6346634" y="0"/>
                  </a:lnTo>
                </a:path>
              </a:pathLst>
            </a:custGeom>
            <a:noFill/>
            <a:ln w="1656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50544AE-CBA0-4797-969F-376B9281F999}"/>
                </a:ext>
              </a:extLst>
            </p:cNvPr>
            <p:cNvSpPr/>
            <p:nvPr/>
          </p:nvSpPr>
          <p:spPr>
            <a:xfrm>
              <a:off x="2142747" y="3207409"/>
              <a:ext cx="204895" cy="324143"/>
            </a:xfrm>
            <a:custGeom>
              <a:avLst/>
              <a:gdLst>
                <a:gd name="connsiteX0" fmla="*/ 0 w 204895"/>
                <a:gd name="connsiteY0" fmla="*/ 324144 h 324143"/>
                <a:gd name="connsiteX1" fmla="*/ 204895 w 204895"/>
                <a:gd name="connsiteY1" fmla="*/ 324144 h 324143"/>
                <a:gd name="connsiteX2" fmla="*/ 204895 w 204895"/>
                <a:gd name="connsiteY2" fmla="*/ 0 h 324143"/>
                <a:gd name="connsiteX3" fmla="*/ 0 w 204895"/>
                <a:gd name="connsiteY3" fmla="*/ 0 h 32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95" h="324143">
                  <a:moveTo>
                    <a:pt x="0" y="324144"/>
                  </a:moveTo>
                  <a:lnTo>
                    <a:pt x="204895" y="324144"/>
                  </a:lnTo>
                  <a:lnTo>
                    <a:pt x="2048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56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38191D8-8A49-448C-BD98-F8A949BBC59C}"/>
                </a:ext>
              </a:extLst>
            </p:cNvPr>
            <p:cNvSpPr/>
            <p:nvPr/>
          </p:nvSpPr>
          <p:spPr>
            <a:xfrm>
              <a:off x="2142747" y="2802209"/>
              <a:ext cx="221970" cy="324155"/>
            </a:xfrm>
            <a:custGeom>
              <a:avLst/>
              <a:gdLst>
                <a:gd name="connsiteX0" fmla="*/ 0 w 221970"/>
                <a:gd name="connsiteY0" fmla="*/ 324156 h 324155"/>
                <a:gd name="connsiteX1" fmla="*/ 221971 w 221970"/>
                <a:gd name="connsiteY1" fmla="*/ 324156 h 324155"/>
                <a:gd name="connsiteX2" fmla="*/ 221971 w 221970"/>
                <a:gd name="connsiteY2" fmla="*/ 0 h 324155"/>
                <a:gd name="connsiteX3" fmla="*/ 0 w 221970"/>
                <a:gd name="connsiteY3" fmla="*/ 0 h 32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970" h="324155">
                  <a:moveTo>
                    <a:pt x="0" y="324156"/>
                  </a:moveTo>
                  <a:lnTo>
                    <a:pt x="221971" y="324156"/>
                  </a:lnTo>
                  <a:lnTo>
                    <a:pt x="2219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56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9A5AAD6-5CEF-49EA-BAD9-3F8F23E54D22}"/>
                </a:ext>
              </a:extLst>
            </p:cNvPr>
            <p:cNvSpPr/>
            <p:nvPr/>
          </p:nvSpPr>
          <p:spPr>
            <a:xfrm>
              <a:off x="2142747" y="2397018"/>
              <a:ext cx="1297669" cy="324153"/>
            </a:xfrm>
            <a:custGeom>
              <a:avLst/>
              <a:gdLst>
                <a:gd name="connsiteX0" fmla="*/ 0 w 1297669"/>
                <a:gd name="connsiteY0" fmla="*/ 324154 h 324153"/>
                <a:gd name="connsiteX1" fmla="*/ 1297670 w 1297669"/>
                <a:gd name="connsiteY1" fmla="*/ 324154 h 324153"/>
                <a:gd name="connsiteX2" fmla="*/ 1297670 w 1297669"/>
                <a:gd name="connsiteY2" fmla="*/ 0 h 324153"/>
                <a:gd name="connsiteX3" fmla="*/ 0 w 1297669"/>
                <a:gd name="connsiteY3" fmla="*/ 0 h 32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7669" h="324153">
                  <a:moveTo>
                    <a:pt x="0" y="324154"/>
                  </a:moveTo>
                  <a:lnTo>
                    <a:pt x="1297670" y="324154"/>
                  </a:lnTo>
                  <a:lnTo>
                    <a:pt x="12976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56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DDCCE71-DC3D-4AF8-ACD6-0F1913925786}"/>
                </a:ext>
              </a:extLst>
            </p:cNvPr>
            <p:cNvSpPr/>
            <p:nvPr/>
          </p:nvSpPr>
          <p:spPr>
            <a:xfrm>
              <a:off x="2142747" y="1991825"/>
              <a:ext cx="6044409" cy="324153"/>
            </a:xfrm>
            <a:custGeom>
              <a:avLst/>
              <a:gdLst>
                <a:gd name="connsiteX0" fmla="*/ 0 w 6044409"/>
                <a:gd name="connsiteY0" fmla="*/ 324154 h 324153"/>
                <a:gd name="connsiteX1" fmla="*/ 6044410 w 6044409"/>
                <a:gd name="connsiteY1" fmla="*/ 324154 h 324153"/>
                <a:gd name="connsiteX2" fmla="*/ 6044410 w 6044409"/>
                <a:gd name="connsiteY2" fmla="*/ 0 h 324153"/>
                <a:gd name="connsiteX3" fmla="*/ 0 w 6044409"/>
                <a:gd name="connsiteY3" fmla="*/ 0 h 32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4409" h="324153">
                  <a:moveTo>
                    <a:pt x="0" y="324154"/>
                  </a:moveTo>
                  <a:lnTo>
                    <a:pt x="6044410" y="324154"/>
                  </a:lnTo>
                  <a:lnTo>
                    <a:pt x="60444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56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E859A1-3B64-4A9E-92DD-802617ABC9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8</TotalTime>
  <Words>41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Participants by Sector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2021-02-24T23:16:58Z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