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6"/>
  </p:notes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7160FEC-3391-40F5-838B-26734E875B5F}" v="6" dt="2021-02-24T23:41:30.22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8" d="100"/>
          <a:sy n="98" d="100"/>
        </p:scale>
        <p:origin x="908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 Keane" userId="2677a39a-78fe-4da0-ac2a-39406820a4c7" providerId="ADAL" clId="{47160FEC-3391-40F5-838B-26734E875B5F}"/>
    <pc:docChg chg="modSld">
      <pc:chgData name="Christopher Keane" userId="2677a39a-78fe-4da0-ac2a-39406820a4c7" providerId="ADAL" clId="{47160FEC-3391-40F5-838B-26734E875B5F}" dt="2021-02-24T23:41:13.174" v="4" actId="27803"/>
      <pc:docMkLst>
        <pc:docMk/>
      </pc:docMkLst>
      <pc:sldChg chg="addSp delSp modSp mod">
        <pc:chgData name="Christopher Keane" userId="2677a39a-78fe-4da0-ac2a-39406820a4c7" providerId="ADAL" clId="{47160FEC-3391-40F5-838B-26734E875B5F}" dt="2021-02-24T23:41:13.174" v="4" actId="27803"/>
        <pc:sldMkLst>
          <pc:docMk/>
          <pc:sldMk cId="0" sldId="256"/>
        </pc:sldMkLst>
        <pc:spChg chg="mod">
          <ac:chgData name="Christopher Keane" userId="2677a39a-78fe-4da0-ac2a-39406820a4c7" providerId="ADAL" clId="{47160FEC-3391-40F5-838B-26734E875B5F}" dt="2021-02-24T23:40:16.710" v="0"/>
          <ac:spMkLst>
            <pc:docMk/>
            <pc:sldMk cId="0" sldId="256"/>
            <ac:spMk id="2" creationId="{00000000-0000-0000-0000-000000000000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6" creationId="{A7DC9597-0D7D-4E40-B5F9-CB83C75E4232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8" creationId="{4D7D8EB9-3D09-4A78-97E5-AF1FB4AC0040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11" creationId="{353A989B-3688-43FE-BCFD-BA05986B6508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12" creationId="{A4A3931B-F11B-4495-A652-F8F85F2DB967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13" creationId="{5856C3FC-1323-4D4D-A05A-A6DB85673BFF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15" creationId="{B665967A-AA94-4CBA-B55A-34042F8AADAF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16" creationId="{D13AD734-EDAD-448A-B023-24F9F562E246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17" creationId="{1072AFFC-3EC8-44AF-B357-8300DA9EBF83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19" creationId="{9198C12C-D3B9-4EF8-92BB-BF95B9353293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0" creationId="{885A2244-CC05-4BD5-83FF-5E3D0828E7E6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1" creationId="{59CB75C1-1A3F-4F90-9920-EF0E9F9C0A77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3" creationId="{2A784B89-C382-48D7-BC17-BB2757602747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4" creationId="{B4825190-E291-4E8A-A80A-1ED40DDCED78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5" creationId="{54B7283B-01E7-4F80-A75E-B04AAD412D1F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7" creationId="{8C4BB2FF-DD63-439F-8508-C9D53E048094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8" creationId="{3844F37F-AE9B-4C9F-9AF2-4A98739E8BE1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29" creationId="{8689E9B4-1826-4750-9FB6-8695B170B054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31" creationId="{A5A4D63B-8A03-41AB-97F1-899FEA83CF24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32" creationId="{1ADD21F6-4393-4E7D-9077-CF265735FE7A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33" creationId="{BCF6A66B-63C5-4AB1-841F-93A501C7D83D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35" creationId="{09592481-EF96-4209-96A4-EC06928457E6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36" creationId="{B3E6A6CE-0A9E-4EE0-8FB9-75A094F5989C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37" creationId="{E7E2BE4F-8EB0-4F11-BBAB-52BEB599EA0B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39" creationId="{81B32A9B-D959-40D0-B070-262135273D61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40" creationId="{BDC46D30-05E8-40C3-B177-F6BD45FB478C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41" creationId="{FCC4FDEA-09BD-4886-94B0-6D3BABCD2B6A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43" creationId="{6CA4CD4E-237E-4BCC-8419-B673E08B6217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44" creationId="{4B854E0B-DC04-4A4A-94E0-72E0873E7F7E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45" creationId="{F0B49B75-6C8E-4D9A-8DD2-AA69670BF1FD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47" creationId="{E0AB827E-6DAF-49C1-936C-3829F0975AC3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49" creationId="{F28174E0-9AD4-4614-8BCE-815B9E525931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0" creationId="{8952EE45-5A2A-4A18-9C41-23EB19D9A7C4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1" creationId="{D28D0E25-E135-4F6A-9A94-5F7AF6D7FAB9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2" creationId="{F99DB343-814E-40CB-B5D2-4977492B5F1D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3" creationId="{F103E0C1-1542-4103-95D5-4B9F4DCD1B35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4" creationId="{5DA1255A-15F5-41B5-8737-FD6EBC7FA3F0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5" creationId="{76CACC20-99E9-4531-8323-136006578871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6" creationId="{35F48527-73E2-4A05-93E7-CE66A039A9D3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7" creationId="{2B8BBF3C-B2E2-4B2E-8A03-557F1EAA48D6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8" creationId="{4E8B2753-5909-40E0-ADCF-5356EDF5F928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59" creationId="{10AEBC03-496A-41A2-9E3E-BC802BAA497D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60" creationId="{D25BCCA2-83D9-47D5-8CF2-2484B5ED4D71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61" creationId="{98163730-ABC8-4B20-9A1E-17FDF447CDE8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62" creationId="{2B51C9F3-BE3C-409A-BA5D-59E1A6EA4B15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63" creationId="{8C56313A-DCA3-4709-B4D9-17E67508904B}"/>
          </ac:spMkLst>
        </pc:spChg>
        <pc:spChg chg="mod">
          <ac:chgData name="Christopher Keane" userId="2677a39a-78fe-4da0-ac2a-39406820a4c7" providerId="ADAL" clId="{47160FEC-3391-40F5-838B-26734E875B5F}" dt="2021-02-24T23:41:13.174" v="4" actId="27803"/>
          <ac:spMkLst>
            <pc:docMk/>
            <pc:sldMk cId="0" sldId="256"/>
            <ac:spMk id="64" creationId="{4C87A6F7-65EA-44AF-AA52-497E852BA0AC}"/>
          </ac:spMkLst>
        </pc:s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5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7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9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10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14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18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22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26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30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34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38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42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46" creationId="{D3B7E63F-228A-418B-B9DD-8388DE791636}"/>
          </ac:grpSpMkLst>
        </pc:grpChg>
        <pc:grpChg chg="mod">
          <ac:chgData name="Christopher Keane" userId="2677a39a-78fe-4da0-ac2a-39406820a4c7" providerId="ADAL" clId="{47160FEC-3391-40F5-838B-26734E875B5F}" dt="2021-02-24T23:41:13.174" v="4" actId="27803"/>
          <ac:grpSpMkLst>
            <pc:docMk/>
            <pc:sldMk cId="0" sldId="256"/>
            <ac:grpSpMk id="48" creationId="{D3B7E63F-228A-418B-B9DD-8388DE791636}"/>
          </ac:grpSpMkLst>
        </pc:grpChg>
        <pc:picChg chg="add del mod">
          <ac:chgData name="Christopher Keane" userId="2677a39a-78fe-4da0-ac2a-39406820a4c7" providerId="ADAL" clId="{47160FEC-3391-40F5-838B-26734E875B5F}" dt="2021-02-24T23:41:13.174" v="4" actId="27803"/>
          <ac:picMkLst>
            <pc:docMk/>
            <pc:sldMk cId="0" sldId="256"/>
            <ac:picMk id="4" creationId="{D3B7E63F-228A-418B-B9DD-8388DE791636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04573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t>Figure A-59</a:t>
            </a:r>
          </a:p>
          <a:p>
            <a:r>
              <a:t>Survey Question: Does your department use or offer any of the following?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8242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85930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1559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095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871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615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938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550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527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647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46191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E109DE7-DB2B-440E-949F-EAC2A170A96D}"/>
              </a:ext>
            </a:extLst>
          </p:cNvPr>
          <p:cNvSpPr/>
          <p:nvPr/>
        </p:nvSpPr>
        <p:spPr>
          <a:xfrm>
            <a:off x="0" y="6413770"/>
            <a:ext cx="9144000" cy="444230"/>
          </a:xfrm>
          <a:prstGeom prst="rect">
            <a:avLst/>
          </a:prstGeom>
          <a:solidFill>
            <a:srgbClr val="66AA6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815F4E-4B8E-4F4C-9A8D-20A1F28E19D4}"/>
              </a:ext>
            </a:extLst>
          </p:cNvPr>
          <p:cNvSpPr txBox="1"/>
          <p:nvPr/>
        </p:nvSpPr>
        <p:spPr>
          <a:xfrm>
            <a:off x="6455968" y="6497385"/>
            <a:ext cx="26317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</a:rPr>
              <a:t>www.americangeosciences.org/change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7BCEB5D-A8D3-41CD-AD47-7D842D429C74}"/>
              </a:ext>
            </a:extLst>
          </p:cNvPr>
          <p:cNvSpPr txBox="1"/>
          <p:nvPr/>
        </p:nvSpPr>
        <p:spPr>
          <a:xfrm>
            <a:off x="0" y="6451218"/>
            <a:ext cx="37269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Vision and Change in the Geosciences</a:t>
            </a:r>
          </a:p>
        </p:txBody>
      </p:sp>
    </p:spTree>
    <p:extLst>
      <p:ext uri="{BB962C8B-B14F-4D97-AF65-F5344CB8AC3E}">
        <p14:creationId xmlns:p14="http://schemas.microsoft.com/office/powerpoint/2010/main" val="3377696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>
              <a:defRPr sz="2800" b="1">
                <a:solidFill>
                  <a:srgbClr val="000000"/>
                </a:solidFill>
                <a:latin typeface="Arial"/>
              </a:defRPr>
            </a:pPr>
            <a:r>
              <a:t>Teaching Development Opportunities</a:t>
            </a:r>
          </a:p>
          <a:p>
            <a:pPr algn="l">
              <a:defRPr sz="1800" b="1">
                <a:solidFill>
                  <a:srgbClr val="787878"/>
                </a:solidFill>
                <a:latin typeface="Arial"/>
              </a:defRPr>
            </a:pPr>
            <a:r>
              <a:t>Departments reporting</a:t>
            </a:r>
          </a:p>
        </p:txBody>
      </p:sp>
      <p:grpSp>
        <p:nvGrpSpPr>
          <p:cNvPr id="5" name="Graphic 3">
            <a:extLst>
              <a:ext uri="{FF2B5EF4-FFF2-40B4-BE49-F238E27FC236}">
                <a16:creationId xmlns:a16="http://schemas.microsoft.com/office/drawing/2014/main" id="{D3B7E63F-228A-418B-B9DD-8388DE791636}"/>
              </a:ext>
            </a:extLst>
          </p:cNvPr>
          <p:cNvGrpSpPr/>
          <p:nvPr/>
        </p:nvGrpSpPr>
        <p:grpSpPr>
          <a:xfrm>
            <a:off x="355364" y="1699097"/>
            <a:ext cx="8615058" cy="3534383"/>
            <a:chOff x="355364" y="1699097"/>
            <a:chExt cx="8615058" cy="3534383"/>
          </a:xfrm>
        </p:grpSpPr>
        <p:sp>
          <p:nvSpPr>
            <p:cNvPr id="6" name="Freeform: Shape 5">
              <a:extLst>
                <a:ext uri="{FF2B5EF4-FFF2-40B4-BE49-F238E27FC236}">
                  <a16:creationId xmlns:a16="http://schemas.microsoft.com/office/drawing/2014/main" id="{A7DC9597-0D7D-4E40-B5F9-CB83C75E4232}"/>
                </a:ext>
              </a:extLst>
            </p:cNvPr>
            <p:cNvSpPr/>
            <p:nvPr/>
          </p:nvSpPr>
          <p:spPr>
            <a:xfrm>
              <a:off x="355364" y="1699097"/>
              <a:ext cx="8615058" cy="3534383"/>
            </a:xfrm>
            <a:custGeom>
              <a:avLst/>
              <a:gdLst>
                <a:gd name="connsiteX0" fmla="*/ 0 w 8615058"/>
                <a:gd name="connsiteY0" fmla="*/ 3534383 h 3534383"/>
                <a:gd name="connsiteX1" fmla="*/ 8615058 w 8615058"/>
                <a:gd name="connsiteY1" fmla="*/ 3534383 h 3534383"/>
                <a:gd name="connsiteX2" fmla="*/ 8615058 w 8615058"/>
                <a:gd name="connsiteY2" fmla="*/ 0 h 3534383"/>
                <a:gd name="connsiteX3" fmla="*/ 0 w 8615058"/>
                <a:gd name="connsiteY3" fmla="*/ 0 h 35343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8615058" h="3534383">
                  <a:moveTo>
                    <a:pt x="0" y="3534383"/>
                  </a:moveTo>
                  <a:lnTo>
                    <a:pt x="8615058" y="3534383"/>
                  </a:lnTo>
                  <a:lnTo>
                    <a:pt x="861505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8399" cap="flat">
              <a:noFill/>
              <a:prstDash val="solid"/>
              <a:round/>
            </a:ln>
          </p:spPr>
          <p:txBody>
            <a:bodyPr rtlCol="0" anchor="ctr"/>
            <a:lstStyle/>
            <a:p>
              <a:endParaRPr lang="en-US"/>
            </a:p>
          </p:txBody>
        </p:sp>
        <p:grpSp>
          <p:nvGrpSpPr>
            <p:cNvPr id="7" name="Graphic 3">
              <a:extLst>
                <a:ext uri="{FF2B5EF4-FFF2-40B4-BE49-F238E27FC236}">
                  <a16:creationId xmlns:a16="http://schemas.microsoft.com/office/drawing/2014/main" id="{D3B7E63F-228A-418B-B9DD-8388DE791636}"/>
                </a:ext>
              </a:extLst>
            </p:cNvPr>
            <p:cNvGrpSpPr/>
            <p:nvPr/>
          </p:nvGrpSpPr>
          <p:grpSpPr>
            <a:xfrm>
              <a:off x="355364" y="1699097"/>
              <a:ext cx="8429134" cy="3221811"/>
              <a:chOff x="355364" y="1699097"/>
              <a:chExt cx="8429134" cy="3221811"/>
            </a:xfrm>
          </p:grpSpPr>
          <p:sp>
            <p:nvSpPr>
              <p:cNvPr id="8" name="Freeform: Shape 7">
                <a:extLst>
                  <a:ext uri="{FF2B5EF4-FFF2-40B4-BE49-F238E27FC236}">
                    <a16:creationId xmlns:a16="http://schemas.microsoft.com/office/drawing/2014/main" id="{4D7D8EB9-3D09-4A78-97E5-AF1FB4AC0040}"/>
                  </a:ext>
                </a:extLst>
              </p:cNvPr>
              <p:cNvSpPr/>
              <p:nvPr/>
            </p:nvSpPr>
            <p:spPr>
              <a:xfrm>
                <a:off x="3543855" y="2394560"/>
                <a:ext cx="5240642" cy="2185795"/>
              </a:xfrm>
              <a:custGeom>
                <a:avLst/>
                <a:gdLst>
                  <a:gd name="connsiteX0" fmla="*/ 0 w 5240642"/>
                  <a:gd name="connsiteY0" fmla="*/ 2185795 h 2185795"/>
                  <a:gd name="connsiteX1" fmla="*/ 5240643 w 5240642"/>
                  <a:gd name="connsiteY1" fmla="*/ 2185795 h 2185795"/>
                  <a:gd name="connsiteX2" fmla="*/ 5240643 w 5240642"/>
                  <a:gd name="connsiteY2" fmla="*/ 0 h 2185795"/>
                  <a:gd name="connsiteX3" fmla="*/ 0 w 5240642"/>
                  <a:gd name="connsiteY3" fmla="*/ 0 h 21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5240642" h="2185795">
                    <a:moveTo>
                      <a:pt x="0" y="2185795"/>
                    </a:moveTo>
                    <a:lnTo>
                      <a:pt x="5240643" y="2185795"/>
                    </a:lnTo>
                    <a:lnTo>
                      <a:pt x="524064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EAEAF2"/>
              </a:solidFill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grpSp>
            <p:nvGrpSpPr>
              <p:cNvPr id="9" name="Graphic 3">
                <a:extLst>
                  <a:ext uri="{FF2B5EF4-FFF2-40B4-BE49-F238E27FC236}">
                    <a16:creationId xmlns:a16="http://schemas.microsoft.com/office/drawing/2014/main" id="{D3B7E63F-228A-418B-B9DD-8388DE791636}"/>
                  </a:ext>
                </a:extLst>
              </p:cNvPr>
              <p:cNvGrpSpPr/>
              <p:nvPr/>
            </p:nvGrpSpPr>
            <p:grpSpPr>
              <a:xfrm>
                <a:off x="3497835" y="2394560"/>
                <a:ext cx="5150331" cy="2526347"/>
                <a:chOff x="3497835" y="2394560"/>
                <a:chExt cx="5150331" cy="2526347"/>
              </a:xfrm>
            </p:grpSpPr>
            <p:grpSp>
              <p:nvGrpSpPr>
                <p:cNvPr id="10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3497835" y="2394560"/>
                  <a:ext cx="92041" cy="2526347"/>
                  <a:chOff x="3497835" y="2394560"/>
                  <a:chExt cx="92041" cy="2526347"/>
                </a:xfrm>
              </p:grpSpPr>
              <p:sp>
                <p:nvSpPr>
                  <p:cNvPr id="11" name="Freeform: Shape 10">
                    <a:extLst>
                      <a:ext uri="{FF2B5EF4-FFF2-40B4-BE49-F238E27FC236}">
                        <a16:creationId xmlns:a16="http://schemas.microsoft.com/office/drawing/2014/main" id="{353A989B-3688-43FE-BCFD-BA05986B6508}"/>
                      </a:ext>
                    </a:extLst>
                  </p:cNvPr>
                  <p:cNvSpPr/>
                  <p:nvPr/>
                </p:nvSpPr>
                <p:spPr>
                  <a:xfrm>
                    <a:off x="3543855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2" name="Freeform: Shape 11">
                    <a:extLst>
                      <a:ext uri="{FF2B5EF4-FFF2-40B4-BE49-F238E27FC236}">
                        <a16:creationId xmlns:a16="http://schemas.microsoft.com/office/drawing/2014/main" id="{A4A3931B-F11B-4495-A652-F8F85F2DB967}"/>
                      </a:ext>
                    </a:extLst>
                  </p:cNvPr>
                  <p:cNvSpPr/>
                  <p:nvPr/>
                </p:nvSpPr>
                <p:spPr>
                  <a:xfrm>
                    <a:off x="3543855" y="4580355"/>
                    <a:ext cx="18408" cy="128857"/>
                  </a:xfrm>
                  <a:custGeom>
                    <a:avLst/>
                    <a:gdLst>
                      <a:gd name="connsiteX0" fmla="*/ 173 w 18408"/>
                      <a:gd name="connsiteY0" fmla="*/ 157 h 128857"/>
                      <a:gd name="connsiteX1" fmla="*/ 173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173" y="157"/>
                        </a:moveTo>
                        <a:lnTo>
                          <a:pt x="173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3" name="TextBox 12">
                    <a:extLst>
                      <a:ext uri="{FF2B5EF4-FFF2-40B4-BE49-F238E27FC236}">
                        <a16:creationId xmlns:a16="http://schemas.microsoft.com/office/drawing/2014/main" id="{5856C3FC-1323-4D4D-A05A-A6DB85673BFF}"/>
                      </a:ext>
                    </a:extLst>
                  </p:cNvPr>
                  <p:cNvSpPr txBox="1"/>
                  <p:nvPr/>
                </p:nvSpPr>
                <p:spPr>
                  <a:xfrm>
                    <a:off x="3406395" y="4691105"/>
                    <a:ext cx="274921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0</a:t>
                    </a:r>
                  </a:p>
                </p:txBody>
              </p:sp>
            </p:grpSp>
            <p:grpSp>
              <p:nvGrpSpPr>
                <p:cNvPr id="14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4072595" y="2394560"/>
                  <a:ext cx="184082" cy="2526347"/>
                  <a:chOff x="4072595" y="2394560"/>
                  <a:chExt cx="184082" cy="2526347"/>
                </a:xfrm>
              </p:grpSpPr>
              <p:sp>
                <p:nvSpPr>
                  <p:cNvPr id="15" name="Freeform: Shape 14">
                    <a:extLst>
                      <a:ext uri="{FF2B5EF4-FFF2-40B4-BE49-F238E27FC236}">
                        <a16:creationId xmlns:a16="http://schemas.microsoft.com/office/drawing/2014/main" id="{B665967A-AA94-4CBA-B55A-34042F8AADAF}"/>
                      </a:ext>
                    </a:extLst>
                  </p:cNvPr>
                  <p:cNvSpPr/>
                  <p:nvPr/>
                </p:nvSpPr>
                <p:spPr>
                  <a:xfrm>
                    <a:off x="4164637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6" name="Freeform: Shape 15">
                    <a:extLst>
                      <a:ext uri="{FF2B5EF4-FFF2-40B4-BE49-F238E27FC236}">
                        <a16:creationId xmlns:a16="http://schemas.microsoft.com/office/drawing/2014/main" id="{D13AD734-EDAD-448A-B023-24F9F562E246}"/>
                      </a:ext>
                    </a:extLst>
                  </p:cNvPr>
                  <p:cNvSpPr/>
                  <p:nvPr/>
                </p:nvSpPr>
                <p:spPr>
                  <a:xfrm>
                    <a:off x="4164637" y="4580355"/>
                    <a:ext cx="18408" cy="128857"/>
                  </a:xfrm>
                  <a:custGeom>
                    <a:avLst/>
                    <a:gdLst>
                      <a:gd name="connsiteX0" fmla="*/ 207 w 18408"/>
                      <a:gd name="connsiteY0" fmla="*/ 157 h 128857"/>
                      <a:gd name="connsiteX1" fmla="*/ 207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207" y="157"/>
                        </a:moveTo>
                        <a:lnTo>
                          <a:pt x="207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17" name="TextBox 16">
                    <a:extLst>
                      <a:ext uri="{FF2B5EF4-FFF2-40B4-BE49-F238E27FC236}">
                        <a16:creationId xmlns:a16="http://schemas.microsoft.com/office/drawing/2014/main" id="{1072AFFC-3EC8-44AF-B357-8300DA9EBF83}"/>
                      </a:ext>
                    </a:extLst>
                  </p:cNvPr>
                  <p:cNvSpPr txBox="1"/>
                  <p:nvPr/>
                </p:nvSpPr>
                <p:spPr>
                  <a:xfrm>
                    <a:off x="3981155" y="4691105"/>
                    <a:ext cx="366962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25</a:t>
                    </a:r>
                  </a:p>
                </p:txBody>
              </p:sp>
            </p:grpSp>
            <p:grpSp>
              <p:nvGrpSpPr>
                <p:cNvPr id="18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4693377" y="2394560"/>
                  <a:ext cx="184082" cy="2526347"/>
                  <a:chOff x="4693377" y="2394560"/>
                  <a:chExt cx="184082" cy="2526347"/>
                </a:xfrm>
              </p:grpSpPr>
              <p:sp>
                <p:nvSpPr>
                  <p:cNvPr id="19" name="Freeform: Shape 18">
                    <a:extLst>
                      <a:ext uri="{FF2B5EF4-FFF2-40B4-BE49-F238E27FC236}">
                        <a16:creationId xmlns:a16="http://schemas.microsoft.com/office/drawing/2014/main" id="{9198C12C-D3B9-4EF8-92BB-BF95B9353293}"/>
                      </a:ext>
                    </a:extLst>
                  </p:cNvPr>
                  <p:cNvSpPr/>
                  <p:nvPr/>
                </p:nvSpPr>
                <p:spPr>
                  <a:xfrm>
                    <a:off x="4785418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0" name="Freeform: Shape 19">
                    <a:extLst>
                      <a:ext uri="{FF2B5EF4-FFF2-40B4-BE49-F238E27FC236}">
                        <a16:creationId xmlns:a16="http://schemas.microsoft.com/office/drawing/2014/main" id="{885A2244-CC05-4BD5-83FF-5E3D0828E7E6}"/>
                      </a:ext>
                    </a:extLst>
                  </p:cNvPr>
                  <p:cNvSpPr/>
                  <p:nvPr/>
                </p:nvSpPr>
                <p:spPr>
                  <a:xfrm>
                    <a:off x="4785418" y="4580355"/>
                    <a:ext cx="18408" cy="128857"/>
                  </a:xfrm>
                  <a:custGeom>
                    <a:avLst/>
                    <a:gdLst>
                      <a:gd name="connsiteX0" fmla="*/ 241 w 18408"/>
                      <a:gd name="connsiteY0" fmla="*/ 157 h 128857"/>
                      <a:gd name="connsiteX1" fmla="*/ 241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241" y="157"/>
                        </a:moveTo>
                        <a:lnTo>
                          <a:pt x="241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1" name="TextBox 20">
                    <a:extLst>
                      <a:ext uri="{FF2B5EF4-FFF2-40B4-BE49-F238E27FC236}">
                        <a16:creationId xmlns:a16="http://schemas.microsoft.com/office/drawing/2014/main" id="{59CB75C1-1A3F-4F90-9920-EF0E9F9C0A77}"/>
                      </a:ext>
                    </a:extLst>
                  </p:cNvPr>
                  <p:cNvSpPr txBox="1"/>
                  <p:nvPr/>
                </p:nvSpPr>
                <p:spPr>
                  <a:xfrm>
                    <a:off x="4601937" y="4691105"/>
                    <a:ext cx="366962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50</a:t>
                    </a:r>
                  </a:p>
                </p:txBody>
              </p:sp>
            </p:grpSp>
            <p:grpSp>
              <p:nvGrpSpPr>
                <p:cNvPr id="22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5314158" y="2394560"/>
                  <a:ext cx="184082" cy="2526347"/>
                  <a:chOff x="5314158" y="2394560"/>
                  <a:chExt cx="184082" cy="2526347"/>
                </a:xfrm>
              </p:grpSpPr>
              <p:sp>
                <p:nvSpPr>
                  <p:cNvPr id="23" name="Freeform: Shape 22">
                    <a:extLst>
                      <a:ext uri="{FF2B5EF4-FFF2-40B4-BE49-F238E27FC236}">
                        <a16:creationId xmlns:a16="http://schemas.microsoft.com/office/drawing/2014/main" id="{2A784B89-C382-48D7-BC17-BB2757602747}"/>
                      </a:ext>
                    </a:extLst>
                  </p:cNvPr>
                  <p:cNvSpPr/>
                  <p:nvPr/>
                </p:nvSpPr>
                <p:spPr>
                  <a:xfrm>
                    <a:off x="5406199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4" name="Freeform: Shape 23">
                    <a:extLst>
                      <a:ext uri="{FF2B5EF4-FFF2-40B4-BE49-F238E27FC236}">
                        <a16:creationId xmlns:a16="http://schemas.microsoft.com/office/drawing/2014/main" id="{B4825190-E291-4E8A-A80A-1ED40DDCED78}"/>
                      </a:ext>
                    </a:extLst>
                  </p:cNvPr>
                  <p:cNvSpPr/>
                  <p:nvPr/>
                </p:nvSpPr>
                <p:spPr>
                  <a:xfrm>
                    <a:off x="5406199" y="4580355"/>
                    <a:ext cx="18408" cy="128857"/>
                  </a:xfrm>
                  <a:custGeom>
                    <a:avLst/>
                    <a:gdLst>
                      <a:gd name="connsiteX0" fmla="*/ 274 w 18408"/>
                      <a:gd name="connsiteY0" fmla="*/ 157 h 128857"/>
                      <a:gd name="connsiteX1" fmla="*/ 274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274" y="157"/>
                        </a:moveTo>
                        <a:lnTo>
                          <a:pt x="274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5" name="TextBox 24">
                    <a:extLst>
                      <a:ext uri="{FF2B5EF4-FFF2-40B4-BE49-F238E27FC236}">
                        <a16:creationId xmlns:a16="http://schemas.microsoft.com/office/drawing/2014/main" id="{54B7283B-01E7-4F80-A75E-B04AAD412D1F}"/>
                      </a:ext>
                    </a:extLst>
                  </p:cNvPr>
                  <p:cNvSpPr txBox="1"/>
                  <p:nvPr/>
                </p:nvSpPr>
                <p:spPr>
                  <a:xfrm>
                    <a:off x="5222718" y="4691105"/>
                    <a:ext cx="366962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75</a:t>
                    </a:r>
                  </a:p>
                </p:txBody>
              </p:sp>
            </p:grpSp>
            <p:grpSp>
              <p:nvGrpSpPr>
                <p:cNvPr id="26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5888918" y="2394560"/>
                  <a:ext cx="276123" cy="2526347"/>
                  <a:chOff x="5888918" y="2394560"/>
                  <a:chExt cx="276123" cy="2526347"/>
                </a:xfrm>
              </p:grpSpPr>
              <p:sp>
                <p:nvSpPr>
                  <p:cNvPr id="27" name="Freeform: Shape 26">
                    <a:extLst>
                      <a:ext uri="{FF2B5EF4-FFF2-40B4-BE49-F238E27FC236}">
                        <a16:creationId xmlns:a16="http://schemas.microsoft.com/office/drawing/2014/main" id="{8C4BB2FF-DD63-439F-8508-C9D53E048094}"/>
                      </a:ext>
                    </a:extLst>
                  </p:cNvPr>
                  <p:cNvSpPr/>
                  <p:nvPr/>
                </p:nvSpPr>
                <p:spPr>
                  <a:xfrm>
                    <a:off x="6026980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8" name="Freeform: Shape 27">
                    <a:extLst>
                      <a:ext uri="{FF2B5EF4-FFF2-40B4-BE49-F238E27FC236}">
                        <a16:creationId xmlns:a16="http://schemas.microsoft.com/office/drawing/2014/main" id="{3844F37F-AE9B-4C9F-9AF2-4A98739E8BE1}"/>
                      </a:ext>
                    </a:extLst>
                  </p:cNvPr>
                  <p:cNvSpPr/>
                  <p:nvPr/>
                </p:nvSpPr>
                <p:spPr>
                  <a:xfrm>
                    <a:off x="6026980" y="4580355"/>
                    <a:ext cx="18408" cy="128857"/>
                  </a:xfrm>
                  <a:custGeom>
                    <a:avLst/>
                    <a:gdLst>
                      <a:gd name="connsiteX0" fmla="*/ 308 w 18408"/>
                      <a:gd name="connsiteY0" fmla="*/ 157 h 128857"/>
                      <a:gd name="connsiteX1" fmla="*/ 308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308" y="157"/>
                        </a:moveTo>
                        <a:lnTo>
                          <a:pt x="308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29" name="TextBox 28">
                    <a:extLst>
                      <a:ext uri="{FF2B5EF4-FFF2-40B4-BE49-F238E27FC236}">
                        <a16:creationId xmlns:a16="http://schemas.microsoft.com/office/drawing/2014/main" id="{8689E9B4-1826-4750-9FB6-8695B170B054}"/>
                      </a:ext>
                    </a:extLst>
                  </p:cNvPr>
                  <p:cNvSpPr txBox="1"/>
                  <p:nvPr/>
                </p:nvSpPr>
                <p:spPr>
                  <a:xfrm>
                    <a:off x="5797478" y="4691105"/>
                    <a:ext cx="459003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100</a:t>
                    </a:r>
                  </a:p>
                </p:txBody>
              </p:sp>
            </p:grpSp>
            <p:grpSp>
              <p:nvGrpSpPr>
                <p:cNvPr id="30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6509700" y="2394560"/>
                  <a:ext cx="276123" cy="2526347"/>
                  <a:chOff x="6509700" y="2394560"/>
                  <a:chExt cx="276123" cy="2526347"/>
                </a:xfrm>
              </p:grpSpPr>
              <p:sp>
                <p:nvSpPr>
                  <p:cNvPr id="31" name="Freeform: Shape 30">
                    <a:extLst>
                      <a:ext uri="{FF2B5EF4-FFF2-40B4-BE49-F238E27FC236}">
                        <a16:creationId xmlns:a16="http://schemas.microsoft.com/office/drawing/2014/main" id="{A5A4D63B-8A03-41AB-97F1-899FEA83CF24}"/>
                      </a:ext>
                    </a:extLst>
                  </p:cNvPr>
                  <p:cNvSpPr/>
                  <p:nvPr/>
                </p:nvSpPr>
                <p:spPr>
                  <a:xfrm>
                    <a:off x="6647762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2" name="Freeform: Shape 31">
                    <a:extLst>
                      <a:ext uri="{FF2B5EF4-FFF2-40B4-BE49-F238E27FC236}">
                        <a16:creationId xmlns:a16="http://schemas.microsoft.com/office/drawing/2014/main" id="{1ADD21F6-4393-4E7D-9077-CF265735FE7A}"/>
                      </a:ext>
                    </a:extLst>
                  </p:cNvPr>
                  <p:cNvSpPr/>
                  <p:nvPr/>
                </p:nvSpPr>
                <p:spPr>
                  <a:xfrm>
                    <a:off x="6647761" y="4580355"/>
                    <a:ext cx="18408" cy="128857"/>
                  </a:xfrm>
                  <a:custGeom>
                    <a:avLst/>
                    <a:gdLst>
                      <a:gd name="connsiteX0" fmla="*/ 342 w 18408"/>
                      <a:gd name="connsiteY0" fmla="*/ 157 h 128857"/>
                      <a:gd name="connsiteX1" fmla="*/ 342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342" y="157"/>
                        </a:moveTo>
                        <a:lnTo>
                          <a:pt x="342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3" name="TextBox 32">
                    <a:extLst>
                      <a:ext uri="{FF2B5EF4-FFF2-40B4-BE49-F238E27FC236}">
                        <a16:creationId xmlns:a16="http://schemas.microsoft.com/office/drawing/2014/main" id="{BCF6A66B-63C5-4AB1-841F-93A501C7D83D}"/>
                      </a:ext>
                    </a:extLst>
                  </p:cNvPr>
                  <p:cNvSpPr txBox="1"/>
                  <p:nvPr/>
                </p:nvSpPr>
                <p:spPr>
                  <a:xfrm>
                    <a:off x="6418260" y="4691105"/>
                    <a:ext cx="459003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125</a:t>
                    </a:r>
                  </a:p>
                </p:txBody>
              </p:sp>
            </p:grpSp>
            <p:grpSp>
              <p:nvGrpSpPr>
                <p:cNvPr id="34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7130481" y="2394560"/>
                  <a:ext cx="276123" cy="2526347"/>
                  <a:chOff x="7130481" y="2394560"/>
                  <a:chExt cx="276123" cy="2526347"/>
                </a:xfrm>
              </p:grpSpPr>
              <p:sp>
                <p:nvSpPr>
                  <p:cNvPr id="35" name="Freeform: Shape 34">
                    <a:extLst>
                      <a:ext uri="{FF2B5EF4-FFF2-40B4-BE49-F238E27FC236}">
                        <a16:creationId xmlns:a16="http://schemas.microsoft.com/office/drawing/2014/main" id="{09592481-EF96-4209-96A4-EC06928457E6}"/>
                      </a:ext>
                    </a:extLst>
                  </p:cNvPr>
                  <p:cNvSpPr/>
                  <p:nvPr/>
                </p:nvSpPr>
                <p:spPr>
                  <a:xfrm>
                    <a:off x="7268543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6" name="Freeform: Shape 35">
                    <a:extLst>
                      <a:ext uri="{FF2B5EF4-FFF2-40B4-BE49-F238E27FC236}">
                        <a16:creationId xmlns:a16="http://schemas.microsoft.com/office/drawing/2014/main" id="{B3E6A6CE-0A9E-4EE0-8FB9-75A094F5989C}"/>
                      </a:ext>
                    </a:extLst>
                  </p:cNvPr>
                  <p:cNvSpPr/>
                  <p:nvPr/>
                </p:nvSpPr>
                <p:spPr>
                  <a:xfrm>
                    <a:off x="7268543" y="4580355"/>
                    <a:ext cx="18408" cy="128857"/>
                  </a:xfrm>
                  <a:custGeom>
                    <a:avLst/>
                    <a:gdLst>
                      <a:gd name="connsiteX0" fmla="*/ 376 w 18408"/>
                      <a:gd name="connsiteY0" fmla="*/ 157 h 128857"/>
                      <a:gd name="connsiteX1" fmla="*/ 376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376" y="157"/>
                        </a:moveTo>
                        <a:lnTo>
                          <a:pt x="376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7" name="TextBox 36">
                    <a:extLst>
                      <a:ext uri="{FF2B5EF4-FFF2-40B4-BE49-F238E27FC236}">
                        <a16:creationId xmlns:a16="http://schemas.microsoft.com/office/drawing/2014/main" id="{E7E2BE4F-8EB0-4F11-BBAB-52BEB599EA0B}"/>
                      </a:ext>
                    </a:extLst>
                  </p:cNvPr>
                  <p:cNvSpPr txBox="1"/>
                  <p:nvPr/>
                </p:nvSpPr>
                <p:spPr>
                  <a:xfrm>
                    <a:off x="7039041" y="4691105"/>
                    <a:ext cx="459003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150</a:t>
                    </a:r>
                  </a:p>
                </p:txBody>
              </p:sp>
            </p:grpSp>
            <p:grpSp>
              <p:nvGrpSpPr>
                <p:cNvPr id="38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7751262" y="2394560"/>
                  <a:ext cx="276123" cy="2526347"/>
                  <a:chOff x="7751262" y="2394560"/>
                  <a:chExt cx="276123" cy="2526347"/>
                </a:xfrm>
              </p:grpSpPr>
              <p:sp>
                <p:nvSpPr>
                  <p:cNvPr id="39" name="Freeform: Shape 38">
                    <a:extLst>
                      <a:ext uri="{FF2B5EF4-FFF2-40B4-BE49-F238E27FC236}">
                        <a16:creationId xmlns:a16="http://schemas.microsoft.com/office/drawing/2014/main" id="{81B32A9B-D959-40D0-B070-262135273D61}"/>
                      </a:ext>
                    </a:extLst>
                  </p:cNvPr>
                  <p:cNvSpPr/>
                  <p:nvPr/>
                </p:nvSpPr>
                <p:spPr>
                  <a:xfrm>
                    <a:off x="7889324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0" name="Freeform: Shape 39">
                    <a:extLst>
                      <a:ext uri="{FF2B5EF4-FFF2-40B4-BE49-F238E27FC236}">
                        <a16:creationId xmlns:a16="http://schemas.microsoft.com/office/drawing/2014/main" id="{BDC46D30-05E8-40C3-B177-F6BD45FB478C}"/>
                      </a:ext>
                    </a:extLst>
                  </p:cNvPr>
                  <p:cNvSpPr/>
                  <p:nvPr/>
                </p:nvSpPr>
                <p:spPr>
                  <a:xfrm>
                    <a:off x="7889324" y="4580355"/>
                    <a:ext cx="18408" cy="128857"/>
                  </a:xfrm>
                  <a:custGeom>
                    <a:avLst/>
                    <a:gdLst>
                      <a:gd name="connsiteX0" fmla="*/ 409 w 18408"/>
                      <a:gd name="connsiteY0" fmla="*/ 157 h 128857"/>
                      <a:gd name="connsiteX1" fmla="*/ 409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409" y="157"/>
                        </a:moveTo>
                        <a:lnTo>
                          <a:pt x="409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1" name="TextBox 40">
                    <a:extLst>
                      <a:ext uri="{FF2B5EF4-FFF2-40B4-BE49-F238E27FC236}">
                        <a16:creationId xmlns:a16="http://schemas.microsoft.com/office/drawing/2014/main" id="{FCC4FDEA-09BD-4886-94B0-6D3BABCD2B6A}"/>
                      </a:ext>
                    </a:extLst>
                  </p:cNvPr>
                  <p:cNvSpPr txBox="1"/>
                  <p:nvPr/>
                </p:nvSpPr>
                <p:spPr>
                  <a:xfrm>
                    <a:off x="7659822" y="4691105"/>
                    <a:ext cx="459003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175</a:t>
                    </a:r>
                  </a:p>
                </p:txBody>
              </p:sp>
            </p:grpSp>
            <p:grpSp>
              <p:nvGrpSpPr>
                <p:cNvPr id="42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8372043" y="2394560"/>
                  <a:ext cx="276123" cy="2526347"/>
                  <a:chOff x="8372043" y="2394560"/>
                  <a:chExt cx="276123" cy="2526347"/>
                </a:xfrm>
              </p:grpSpPr>
              <p:sp>
                <p:nvSpPr>
                  <p:cNvPr id="43" name="Freeform: Shape 42">
                    <a:extLst>
                      <a:ext uri="{FF2B5EF4-FFF2-40B4-BE49-F238E27FC236}">
                        <a16:creationId xmlns:a16="http://schemas.microsoft.com/office/drawing/2014/main" id="{6CA4CD4E-237E-4BCC-8419-B673E08B6217}"/>
                      </a:ext>
                    </a:extLst>
                  </p:cNvPr>
                  <p:cNvSpPr/>
                  <p:nvPr/>
                </p:nvSpPr>
                <p:spPr>
                  <a:xfrm>
                    <a:off x="8510105" y="2394560"/>
                    <a:ext cx="18408" cy="2185795"/>
                  </a:xfrm>
                  <a:custGeom>
                    <a:avLst/>
                    <a:gdLst>
                      <a:gd name="connsiteX0" fmla="*/ 0 w 18408"/>
                      <a:gd name="connsiteY0" fmla="*/ 2185795 h 2185795"/>
                      <a:gd name="connsiteX1" fmla="*/ 0 w 18408"/>
                      <a:gd name="connsiteY1" fmla="*/ 0 h 2185795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2185795">
                        <a:moveTo>
                          <a:pt x="0" y="2185795"/>
                        </a:moveTo>
                        <a:lnTo>
                          <a:pt x="0" y="0"/>
                        </a:lnTo>
                      </a:path>
                    </a:pathLst>
                  </a:custGeom>
                  <a:noFill/>
                  <a:ln w="14719" cap="rnd">
                    <a:solidFill>
                      <a:srgbClr val="FFFFFF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4" name="Freeform: Shape 43">
                    <a:extLst>
                      <a:ext uri="{FF2B5EF4-FFF2-40B4-BE49-F238E27FC236}">
                        <a16:creationId xmlns:a16="http://schemas.microsoft.com/office/drawing/2014/main" id="{4B854E0B-DC04-4A4A-94E0-72E0873E7F7E}"/>
                      </a:ext>
                    </a:extLst>
                  </p:cNvPr>
                  <p:cNvSpPr/>
                  <p:nvPr/>
                </p:nvSpPr>
                <p:spPr>
                  <a:xfrm>
                    <a:off x="8510105" y="4580355"/>
                    <a:ext cx="18408" cy="128857"/>
                  </a:xfrm>
                  <a:custGeom>
                    <a:avLst/>
                    <a:gdLst>
                      <a:gd name="connsiteX0" fmla="*/ 443 w 18408"/>
                      <a:gd name="connsiteY0" fmla="*/ 157 h 128857"/>
                      <a:gd name="connsiteX1" fmla="*/ 443 w 18408"/>
                      <a:gd name="connsiteY1" fmla="*/ 129014 h 128857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</a:cxnLst>
                    <a:rect l="l" t="t" r="r" b="b"/>
                    <a:pathLst>
                      <a:path w="18408" h="128857">
                        <a:moveTo>
                          <a:pt x="443" y="157"/>
                        </a:moveTo>
                        <a:lnTo>
                          <a:pt x="443" y="129014"/>
                        </a:lnTo>
                      </a:path>
                    </a:pathLst>
                  </a:custGeom>
                  <a:solidFill>
                    <a:srgbClr val="262626"/>
                  </a:solidFill>
                  <a:ln w="14719" cap="flat">
                    <a:solidFill>
                      <a:srgbClr val="262626"/>
                    </a:solidFill>
                    <a:prstDash val="solid"/>
                    <a:round/>
                  </a:ln>
                </p:spPr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45" name="TextBox 44">
                    <a:extLst>
                      <a:ext uri="{FF2B5EF4-FFF2-40B4-BE49-F238E27FC236}">
                        <a16:creationId xmlns:a16="http://schemas.microsoft.com/office/drawing/2014/main" id="{F0B49B75-6C8E-4D9A-8DD2-AA69670BF1FD}"/>
                      </a:ext>
                    </a:extLst>
                  </p:cNvPr>
                  <p:cNvSpPr txBox="1"/>
                  <p:nvPr/>
                </p:nvSpPr>
                <p:spPr>
                  <a:xfrm>
                    <a:off x="8280603" y="4691105"/>
                    <a:ext cx="459003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200</a:t>
                    </a:r>
                  </a:p>
                </p:txBody>
              </p:sp>
            </p:grpSp>
          </p:grpSp>
          <p:grpSp>
            <p:nvGrpSpPr>
              <p:cNvPr id="46" name="Graphic 3">
                <a:extLst>
                  <a:ext uri="{FF2B5EF4-FFF2-40B4-BE49-F238E27FC236}">
                    <a16:creationId xmlns:a16="http://schemas.microsoft.com/office/drawing/2014/main" id="{D3B7E63F-228A-418B-B9DD-8388DE791636}"/>
                  </a:ext>
                </a:extLst>
              </p:cNvPr>
              <p:cNvGrpSpPr/>
              <p:nvPr/>
            </p:nvGrpSpPr>
            <p:grpSpPr>
              <a:xfrm>
                <a:off x="589332" y="2539672"/>
                <a:ext cx="2761236" cy="1897080"/>
                <a:chOff x="589332" y="2539672"/>
                <a:chExt cx="2761236" cy="1897080"/>
              </a:xfrm>
              <a:solidFill>
                <a:srgbClr val="262626"/>
              </a:solidFill>
            </p:grpSpPr>
            <p:sp>
              <p:nvSpPr>
                <p:cNvPr id="47" name="TextBox 46">
                  <a:extLst>
                    <a:ext uri="{FF2B5EF4-FFF2-40B4-BE49-F238E27FC236}">
                      <a16:creationId xmlns:a16="http://schemas.microsoft.com/office/drawing/2014/main" id="{E0AB827E-6DAF-49C1-936C-3829F0975AC3}"/>
                    </a:ext>
                  </a:extLst>
                </p:cNvPr>
                <p:cNvSpPr txBox="1"/>
                <p:nvPr/>
              </p:nvSpPr>
              <p:spPr>
                <a:xfrm>
                  <a:off x="994915" y="4206950"/>
                  <a:ext cx="2447094" cy="2755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6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Teaching training for grad students</a:t>
                  </a:r>
                </a:p>
              </p:txBody>
            </p:sp>
            <p:grpSp>
              <p:nvGrpSpPr>
                <p:cNvPr id="48" name="Graphic 3">
                  <a:extLst>
                    <a:ext uri="{FF2B5EF4-FFF2-40B4-BE49-F238E27FC236}">
                      <a16:creationId xmlns:a16="http://schemas.microsoft.com/office/drawing/2014/main" id="{D3B7E63F-228A-418B-B9DD-8388DE791636}"/>
                    </a:ext>
                  </a:extLst>
                </p:cNvPr>
                <p:cNvGrpSpPr/>
                <p:nvPr/>
              </p:nvGrpSpPr>
              <p:grpSpPr>
                <a:xfrm>
                  <a:off x="952365" y="3839534"/>
                  <a:ext cx="2374871" cy="347253"/>
                  <a:chOff x="952365" y="3839534"/>
                  <a:chExt cx="2374871" cy="347253"/>
                </a:xfrm>
                <a:solidFill>
                  <a:srgbClr val="262626"/>
                </a:solidFill>
              </p:grpSpPr>
              <p:sp>
                <p:nvSpPr>
                  <p:cNvPr id="49" name="TextBox 48">
                    <a:extLst>
                      <a:ext uri="{FF2B5EF4-FFF2-40B4-BE49-F238E27FC236}">
                        <a16:creationId xmlns:a16="http://schemas.microsoft.com/office/drawing/2014/main" id="{F28174E0-9AD4-4614-8BCE-815B9E525931}"/>
                      </a:ext>
                    </a:extLst>
                  </p:cNvPr>
                  <p:cNvSpPr txBox="1"/>
                  <p:nvPr/>
                </p:nvSpPr>
                <p:spPr>
                  <a:xfrm>
                    <a:off x="1063624" y="3793814"/>
                    <a:ext cx="2355052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Incentives for developing courses</a:t>
                    </a:r>
                  </a:p>
                </p:txBody>
              </p:sp>
              <p:sp>
                <p:nvSpPr>
                  <p:cNvPr id="50" name="TextBox 49">
                    <a:extLst>
                      <a:ext uri="{FF2B5EF4-FFF2-40B4-BE49-F238E27FC236}">
                        <a16:creationId xmlns:a16="http://schemas.microsoft.com/office/drawing/2014/main" id="{8952EE45-5A2A-4A18-9C41-23EB19D9A7C4}"/>
                      </a:ext>
                    </a:extLst>
                  </p:cNvPr>
                  <p:cNvSpPr txBox="1"/>
                  <p:nvPr/>
                </p:nvSpPr>
                <p:spPr>
                  <a:xfrm>
                    <a:off x="860925" y="3956984"/>
                    <a:ext cx="2520726" cy="275522"/>
                  </a:xfrm>
                  <a:prstGeom prst="rect">
                    <a:avLst/>
                  </a:prstGeom>
                  <a:noFill/>
                </p:spPr>
                <p:txBody>
                  <a:bodyPr wrap="none" rtlCol="0">
                    <a:spAutoFit/>
                  </a:bodyPr>
                  <a:lstStyle/>
                  <a:p>
                    <a:pPr algn="l"/>
                    <a:r>
                      <a:rPr lang="en-US" sz="1160" spc="0" baseline="0">
                        <a:solidFill>
                          <a:srgbClr val="262626"/>
                        </a:solidFill>
                        <a:latin typeface="Roboto"/>
                        <a:ea typeface="Roboto"/>
                        <a:sym typeface="Roboto"/>
                        <a:rtl val="0"/>
                      </a:rPr>
                      <a:t>using research-validated pedagogies</a:t>
                    </a:r>
                  </a:p>
                </p:txBody>
              </p:sp>
            </p:grpSp>
            <p:sp>
              <p:nvSpPr>
                <p:cNvPr id="51" name="TextBox 50">
                  <a:extLst>
                    <a:ext uri="{FF2B5EF4-FFF2-40B4-BE49-F238E27FC236}">
                      <a16:creationId xmlns:a16="http://schemas.microsoft.com/office/drawing/2014/main" id="{D28D0E25-E135-4F6A-9A94-5F7AF6D7FAB9}"/>
                    </a:ext>
                  </a:extLst>
                </p:cNvPr>
                <p:cNvSpPr txBox="1"/>
                <p:nvPr/>
              </p:nvSpPr>
              <p:spPr>
                <a:xfrm>
                  <a:off x="1178997" y="3521758"/>
                  <a:ext cx="2263011" cy="2755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6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Rewards for innovative teaching</a:t>
                  </a:r>
                </a:p>
              </p:txBody>
            </p:sp>
            <p:sp>
              <p:nvSpPr>
                <p:cNvPr id="52" name="TextBox 51">
                  <a:extLst>
                    <a:ext uri="{FF2B5EF4-FFF2-40B4-BE49-F238E27FC236}">
                      <a16:creationId xmlns:a16="http://schemas.microsoft.com/office/drawing/2014/main" id="{F99DB343-814E-40CB-B5D2-4977492B5F1D}"/>
                    </a:ext>
                  </a:extLst>
                </p:cNvPr>
                <p:cNvSpPr txBox="1"/>
                <p:nvPr/>
              </p:nvSpPr>
              <p:spPr>
                <a:xfrm>
                  <a:off x="866057" y="3179155"/>
                  <a:ext cx="2575951" cy="2755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6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Improved instructional infrastructure</a:t>
                  </a:r>
                </a:p>
              </p:txBody>
            </p:sp>
            <p:sp>
              <p:nvSpPr>
                <p:cNvPr id="53" name="TextBox 52">
                  <a:extLst>
                    <a:ext uri="{FF2B5EF4-FFF2-40B4-BE49-F238E27FC236}">
                      <a16:creationId xmlns:a16="http://schemas.microsoft.com/office/drawing/2014/main" id="{F103E0C1-1542-4103-95D5-4B9F4DCD1B35}"/>
                    </a:ext>
                  </a:extLst>
                </p:cNvPr>
                <p:cNvSpPr txBox="1"/>
                <p:nvPr/>
              </p:nvSpPr>
              <p:spPr>
                <a:xfrm>
                  <a:off x="847649" y="2835795"/>
                  <a:ext cx="2594360" cy="2755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6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Teaching as important hiring criterion</a:t>
                  </a:r>
                </a:p>
              </p:txBody>
            </p:sp>
            <p:sp>
              <p:nvSpPr>
                <p:cNvPr id="54" name="TextBox 53">
                  <a:extLst>
                    <a:ext uri="{FF2B5EF4-FFF2-40B4-BE49-F238E27FC236}">
                      <a16:creationId xmlns:a16="http://schemas.microsoft.com/office/drawing/2014/main" id="{5DA1255A-15F5-41B5-8737-FD6EBC7FA3F0}"/>
                    </a:ext>
                  </a:extLst>
                </p:cNvPr>
                <p:cNvSpPr txBox="1"/>
                <p:nvPr/>
              </p:nvSpPr>
              <p:spPr>
                <a:xfrm>
                  <a:off x="497892" y="2493952"/>
                  <a:ext cx="2944116" cy="27552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 algn="l"/>
                  <a:r>
                    <a:rPr lang="en-US" sz="1160" spc="0" baseline="0">
                      <a:solidFill>
                        <a:srgbClr val="262626"/>
                      </a:solidFill>
                      <a:latin typeface="Roboto"/>
                      <a:ea typeface="Roboto"/>
                      <a:sym typeface="Roboto"/>
                      <a:rtl val="0"/>
                    </a:rPr>
                    <a:t>Faculty teaching professional development</a:t>
                  </a:r>
                </a:p>
              </p:txBody>
            </p:sp>
          </p:grpSp>
          <p:sp>
            <p:nvSpPr>
              <p:cNvPr id="55" name="Freeform: Shape 54">
                <a:extLst>
                  <a:ext uri="{FF2B5EF4-FFF2-40B4-BE49-F238E27FC236}">
                    <a16:creationId xmlns:a16="http://schemas.microsoft.com/office/drawing/2014/main" id="{76CACC20-99E9-4531-8323-136006578871}"/>
                  </a:ext>
                </a:extLst>
              </p:cNvPr>
              <p:cNvSpPr/>
              <p:nvPr/>
            </p:nvSpPr>
            <p:spPr>
              <a:xfrm>
                <a:off x="3543855" y="2394560"/>
                <a:ext cx="18408" cy="2185795"/>
              </a:xfrm>
              <a:custGeom>
                <a:avLst/>
                <a:gdLst>
                  <a:gd name="connsiteX0" fmla="*/ 0 w 18408"/>
                  <a:gd name="connsiteY0" fmla="*/ 2185795 h 2185795"/>
                  <a:gd name="connsiteX1" fmla="*/ 0 w 18408"/>
                  <a:gd name="connsiteY1" fmla="*/ 0 h 21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408" h="2185795">
                    <a:moveTo>
                      <a:pt x="0" y="2185795"/>
                    </a:moveTo>
                    <a:lnTo>
                      <a:pt x="0" y="0"/>
                    </a:lnTo>
                  </a:path>
                </a:pathLst>
              </a:custGeom>
              <a:noFill/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6" name="Freeform: Shape 55">
                <a:extLst>
                  <a:ext uri="{FF2B5EF4-FFF2-40B4-BE49-F238E27FC236}">
                    <a16:creationId xmlns:a16="http://schemas.microsoft.com/office/drawing/2014/main" id="{35F48527-73E2-4A05-93E7-CE66A039A9D3}"/>
                  </a:ext>
                </a:extLst>
              </p:cNvPr>
              <p:cNvSpPr/>
              <p:nvPr/>
            </p:nvSpPr>
            <p:spPr>
              <a:xfrm>
                <a:off x="8784498" y="2394560"/>
                <a:ext cx="18408" cy="2185795"/>
              </a:xfrm>
              <a:custGeom>
                <a:avLst/>
                <a:gdLst>
                  <a:gd name="connsiteX0" fmla="*/ 0 w 18408"/>
                  <a:gd name="connsiteY0" fmla="*/ 2185795 h 2185795"/>
                  <a:gd name="connsiteX1" fmla="*/ 0 w 18408"/>
                  <a:gd name="connsiteY1" fmla="*/ 0 h 218579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18408" h="2185795">
                    <a:moveTo>
                      <a:pt x="0" y="2185795"/>
                    </a:moveTo>
                    <a:lnTo>
                      <a:pt x="0" y="0"/>
                    </a:lnTo>
                  </a:path>
                </a:pathLst>
              </a:custGeom>
              <a:noFill/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7" name="Freeform: Shape 56">
                <a:extLst>
                  <a:ext uri="{FF2B5EF4-FFF2-40B4-BE49-F238E27FC236}">
                    <a16:creationId xmlns:a16="http://schemas.microsoft.com/office/drawing/2014/main" id="{2B8BBF3C-B2E2-4B2E-8A03-557F1EAA48D6}"/>
                  </a:ext>
                </a:extLst>
              </p:cNvPr>
              <p:cNvSpPr/>
              <p:nvPr/>
            </p:nvSpPr>
            <p:spPr>
              <a:xfrm>
                <a:off x="3543855" y="4580355"/>
                <a:ext cx="5240642" cy="18408"/>
              </a:xfrm>
              <a:custGeom>
                <a:avLst/>
                <a:gdLst>
                  <a:gd name="connsiteX0" fmla="*/ 0 w 5240642"/>
                  <a:gd name="connsiteY0" fmla="*/ 0 h 18408"/>
                  <a:gd name="connsiteX1" fmla="*/ 5240643 w 5240642"/>
                  <a:gd name="connsiteY1" fmla="*/ 0 h 1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240642" h="18408">
                    <a:moveTo>
                      <a:pt x="0" y="0"/>
                    </a:moveTo>
                    <a:lnTo>
                      <a:pt x="5240643" y="0"/>
                    </a:lnTo>
                  </a:path>
                </a:pathLst>
              </a:custGeom>
              <a:noFill/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8" name="Freeform: Shape 57">
                <a:extLst>
                  <a:ext uri="{FF2B5EF4-FFF2-40B4-BE49-F238E27FC236}">
                    <a16:creationId xmlns:a16="http://schemas.microsoft.com/office/drawing/2014/main" id="{4E8B2753-5909-40E0-ADCF-5356EDF5F928}"/>
                  </a:ext>
                </a:extLst>
              </p:cNvPr>
              <p:cNvSpPr/>
              <p:nvPr/>
            </p:nvSpPr>
            <p:spPr>
              <a:xfrm>
                <a:off x="3543855" y="2394560"/>
                <a:ext cx="5240642" cy="18408"/>
              </a:xfrm>
              <a:custGeom>
                <a:avLst/>
                <a:gdLst>
                  <a:gd name="connsiteX0" fmla="*/ 0 w 5240642"/>
                  <a:gd name="connsiteY0" fmla="*/ 0 h 18408"/>
                  <a:gd name="connsiteX1" fmla="*/ 5240643 w 5240642"/>
                  <a:gd name="connsiteY1" fmla="*/ 0 h 1840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</a:cxnLst>
                <a:rect l="l" t="t" r="r" b="b"/>
                <a:pathLst>
                  <a:path w="5240642" h="18408">
                    <a:moveTo>
                      <a:pt x="0" y="0"/>
                    </a:moveTo>
                    <a:lnTo>
                      <a:pt x="5240643" y="0"/>
                    </a:lnTo>
                  </a:path>
                </a:pathLst>
              </a:custGeom>
              <a:noFill/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59" name="Freeform: Shape 58">
                <a:extLst>
                  <a:ext uri="{FF2B5EF4-FFF2-40B4-BE49-F238E27FC236}">
                    <a16:creationId xmlns:a16="http://schemas.microsoft.com/office/drawing/2014/main" id="{10AEBC03-496A-41A2-9E3E-BC802BAA497D}"/>
                  </a:ext>
                </a:extLst>
              </p:cNvPr>
              <p:cNvSpPr/>
              <p:nvPr/>
            </p:nvSpPr>
            <p:spPr>
              <a:xfrm>
                <a:off x="3543855" y="4206925"/>
                <a:ext cx="1713365" cy="274080"/>
              </a:xfrm>
              <a:custGeom>
                <a:avLst/>
                <a:gdLst>
                  <a:gd name="connsiteX0" fmla="*/ 0 w 1713365"/>
                  <a:gd name="connsiteY0" fmla="*/ 274081 h 274080"/>
                  <a:gd name="connsiteX1" fmla="*/ 1713366 w 1713365"/>
                  <a:gd name="connsiteY1" fmla="*/ 274081 h 274080"/>
                  <a:gd name="connsiteX2" fmla="*/ 1713366 w 1713365"/>
                  <a:gd name="connsiteY2" fmla="*/ 0 h 274080"/>
                  <a:gd name="connsiteX3" fmla="*/ 0 w 1713365"/>
                  <a:gd name="connsiteY3" fmla="*/ 0 h 274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713365" h="274080">
                    <a:moveTo>
                      <a:pt x="0" y="274081"/>
                    </a:moveTo>
                    <a:lnTo>
                      <a:pt x="1713366" y="274081"/>
                    </a:lnTo>
                    <a:lnTo>
                      <a:pt x="1713366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0" name="Freeform: Shape 59">
                <a:extLst>
                  <a:ext uri="{FF2B5EF4-FFF2-40B4-BE49-F238E27FC236}">
                    <a16:creationId xmlns:a16="http://schemas.microsoft.com/office/drawing/2014/main" id="{D25BCCA2-83D9-47D5-8CF2-2484B5ED4D71}"/>
                  </a:ext>
                </a:extLst>
              </p:cNvPr>
              <p:cNvSpPr/>
              <p:nvPr/>
            </p:nvSpPr>
            <p:spPr>
              <a:xfrm>
                <a:off x="3543855" y="3864311"/>
                <a:ext cx="2011339" cy="274080"/>
              </a:xfrm>
              <a:custGeom>
                <a:avLst/>
                <a:gdLst>
                  <a:gd name="connsiteX0" fmla="*/ 0 w 2011339"/>
                  <a:gd name="connsiteY0" fmla="*/ 274080 h 274080"/>
                  <a:gd name="connsiteX1" fmla="*/ 2011340 w 2011339"/>
                  <a:gd name="connsiteY1" fmla="*/ 274080 h 274080"/>
                  <a:gd name="connsiteX2" fmla="*/ 2011340 w 2011339"/>
                  <a:gd name="connsiteY2" fmla="*/ 0 h 274080"/>
                  <a:gd name="connsiteX3" fmla="*/ 0 w 2011339"/>
                  <a:gd name="connsiteY3" fmla="*/ 0 h 274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011339" h="274080">
                    <a:moveTo>
                      <a:pt x="0" y="274080"/>
                    </a:moveTo>
                    <a:lnTo>
                      <a:pt x="2011340" y="274080"/>
                    </a:lnTo>
                    <a:lnTo>
                      <a:pt x="201134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1" name="Freeform: Shape 60">
                <a:extLst>
                  <a:ext uri="{FF2B5EF4-FFF2-40B4-BE49-F238E27FC236}">
                    <a16:creationId xmlns:a16="http://schemas.microsoft.com/office/drawing/2014/main" id="{98163730-ABC8-4B20-9A1E-17FDF447CDE8}"/>
                  </a:ext>
                </a:extLst>
              </p:cNvPr>
              <p:cNvSpPr/>
              <p:nvPr/>
            </p:nvSpPr>
            <p:spPr>
              <a:xfrm>
                <a:off x="3543855" y="3521717"/>
                <a:ext cx="2209983" cy="274078"/>
              </a:xfrm>
              <a:custGeom>
                <a:avLst/>
                <a:gdLst>
                  <a:gd name="connsiteX0" fmla="*/ 0 w 2209983"/>
                  <a:gd name="connsiteY0" fmla="*/ 274079 h 274078"/>
                  <a:gd name="connsiteX1" fmla="*/ 2209983 w 2209983"/>
                  <a:gd name="connsiteY1" fmla="*/ 274079 h 274078"/>
                  <a:gd name="connsiteX2" fmla="*/ 2209983 w 2209983"/>
                  <a:gd name="connsiteY2" fmla="*/ 0 h 274078"/>
                  <a:gd name="connsiteX3" fmla="*/ 0 w 2209983"/>
                  <a:gd name="connsiteY3" fmla="*/ 0 h 2740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209983" h="274078">
                    <a:moveTo>
                      <a:pt x="0" y="274079"/>
                    </a:moveTo>
                    <a:lnTo>
                      <a:pt x="2209983" y="274079"/>
                    </a:lnTo>
                    <a:lnTo>
                      <a:pt x="220998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2" name="Freeform: Shape 61">
                <a:extLst>
                  <a:ext uri="{FF2B5EF4-FFF2-40B4-BE49-F238E27FC236}">
                    <a16:creationId xmlns:a16="http://schemas.microsoft.com/office/drawing/2014/main" id="{2B51C9F3-BE3C-409A-BA5D-59E1A6EA4B15}"/>
                  </a:ext>
                </a:extLst>
              </p:cNvPr>
              <p:cNvSpPr/>
              <p:nvPr/>
            </p:nvSpPr>
            <p:spPr>
              <a:xfrm>
                <a:off x="3543855" y="3179116"/>
                <a:ext cx="4121992" cy="274082"/>
              </a:xfrm>
              <a:custGeom>
                <a:avLst/>
                <a:gdLst>
                  <a:gd name="connsiteX0" fmla="*/ 0 w 4121992"/>
                  <a:gd name="connsiteY0" fmla="*/ 274082 h 274082"/>
                  <a:gd name="connsiteX1" fmla="*/ 4121993 w 4121992"/>
                  <a:gd name="connsiteY1" fmla="*/ 274082 h 274082"/>
                  <a:gd name="connsiteX2" fmla="*/ 4121993 w 4121992"/>
                  <a:gd name="connsiteY2" fmla="*/ 0 h 274082"/>
                  <a:gd name="connsiteX3" fmla="*/ 0 w 4121992"/>
                  <a:gd name="connsiteY3" fmla="*/ 0 h 27408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121992" h="274082">
                    <a:moveTo>
                      <a:pt x="0" y="274082"/>
                    </a:moveTo>
                    <a:lnTo>
                      <a:pt x="4121993" y="274082"/>
                    </a:lnTo>
                    <a:lnTo>
                      <a:pt x="4121993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3" name="Freeform: Shape 62">
                <a:extLst>
                  <a:ext uri="{FF2B5EF4-FFF2-40B4-BE49-F238E27FC236}">
                    <a16:creationId xmlns:a16="http://schemas.microsoft.com/office/drawing/2014/main" id="{8C56313A-DCA3-4709-B4D9-17E67508904B}"/>
                  </a:ext>
                </a:extLst>
              </p:cNvPr>
              <p:cNvSpPr/>
              <p:nvPr/>
            </p:nvSpPr>
            <p:spPr>
              <a:xfrm>
                <a:off x="3543855" y="2836516"/>
                <a:ext cx="4817271" cy="274080"/>
              </a:xfrm>
              <a:custGeom>
                <a:avLst/>
                <a:gdLst>
                  <a:gd name="connsiteX0" fmla="*/ 0 w 4817271"/>
                  <a:gd name="connsiteY0" fmla="*/ 274080 h 274080"/>
                  <a:gd name="connsiteX1" fmla="*/ 4817272 w 4817271"/>
                  <a:gd name="connsiteY1" fmla="*/ 274080 h 274080"/>
                  <a:gd name="connsiteX2" fmla="*/ 4817272 w 4817271"/>
                  <a:gd name="connsiteY2" fmla="*/ 0 h 274080"/>
                  <a:gd name="connsiteX3" fmla="*/ 0 w 4817271"/>
                  <a:gd name="connsiteY3" fmla="*/ 0 h 274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817271" h="274080">
                    <a:moveTo>
                      <a:pt x="0" y="274080"/>
                    </a:moveTo>
                    <a:lnTo>
                      <a:pt x="4817272" y="274080"/>
                    </a:lnTo>
                    <a:lnTo>
                      <a:pt x="481727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64" name="Freeform: Shape 63">
                <a:extLst>
                  <a:ext uri="{FF2B5EF4-FFF2-40B4-BE49-F238E27FC236}">
                    <a16:creationId xmlns:a16="http://schemas.microsoft.com/office/drawing/2014/main" id="{4C87A6F7-65EA-44AF-AA52-497E852BA0AC}"/>
                  </a:ext>
                </a:extLst>
              </p:cNvPr>
              <p:cNvSpPr/>
              <p:nvPr/>
            </p:nvSpPr>
            <p:spPr>
              <a:xfrm>
                <a:off x="3543855" y="2493915"/>
                <a:ext cx="4991081" cy="274080"/>
              </a:xfrm>
              <a:custGeom>
                <a:avLst/>
                <a:gdLst>
                  <a:gd name="connsiteX0" fmla="*/ 0 w 4991081"/>
                  <a:gd name="connsiteY0" fmla="*/ 274080 h 274080"/>
                  <a:gd name="connsiteX1" fmla="*/ 4991082 w 4991081"/>
                  <a:gd name="connsiteY1" fmla="*/ 274080 h 274080"/>
                  <a:gd name="connsiteX2" fmla="*/ 4991082 w 4991081"/>
                  <a:gd name="connsiteY2" fmla="*/ 0 h 274080"/>
                  <a:gd name="connsiteX3" fmla="*/ 0 w 4991081"/>
                  <a:gd name="connsiteY3" fmla="*/ 0 h 2740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91081" h="274080">
                    <a:moveTo>
                      <a:pt x="0" y="274080"/>
                    </a:moveTo>
                    <a:lnTo>
                      <a:pt x="4991082" y="274080"/>
                    </a:lnTo>
                    <a:lnTo>
                      <a:pt x="4991082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6837"/>
              </a:solidFill>
              <a:ln w="18399" cap="flat">
                <a:noFill/>
                <a:prstDash val="solid"/>
                <a:round/>
              </a:ln>
            </p:spPr>
            <p:txBody>
              <a:bodyPr rtlCol="0" anchor="ctr"/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vc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vc" id="{AE9BAF9B-8443-4EBF-86E2-B44730CE16B1}" vid="{4D11CA33-994A-46D3-A440-98669C88C32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860CD7D1FA7EA4B8650270E4F5BC2AD" ma:contentTypeVersion="12" ma:contentTypeDescription="Create a new document." ma:contentTypeScope="" ma:versionID="20493f40a2b8e660f73e95e3b6fd2da7">
  <xsd:schema xmlns:xsd="http://www.w3.org/2001/XMLSchema" xmlns:xs="http://www.w3.org/2001/XMLSchema" xmlns:p="http://schemas.microsoft.com/office/2006/metadata/properties" xmlns:ns2="3ff2fa63-d22b-4bb2-9a0e-763a487e02e4" xmlns:ns3="6f9e58f7-d1e4-4b3c-85fb-268101084292" targetNamespace="http://schemas.microsoft.com/office/2006/metadata/properties" ma:root="true" ma:fieldsID="932dd02f7990f744e0c23d9ea90ed16d" ns2:_="" ns3:_="">
    <xsd:import namespace="3ff2fa63-d22b-4bb2-9a0e-763a487e02e4"/>
    <xsd:import namespace="6f9e58f7-d1e4-4b3c-85fb-26810108429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EventHashCode" minOccurs="0"/>
                <xsd:element ref="ns2:MediaServiceGenerationTime" minOccurs="0"/>
                <xsd:element ref="ns2:MediaServiceDateTaken" minOccurs="0"/>
                <xsd:element ref="ns2:MediaServiceAutoTags" minOccurs="0"/>
                <xsd:element ref="ns2:MediaServiceLocation" minOccurs="0"/>
                <xsd:element ref="ns2:MediaServiceOCR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ff2fa63-d22b-4bb2-9a0e-763a487e02e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6" nillable="true" ma:displayName="MediaServiceLocation" ma:internalName="MediaServiceLocation" ma:readOnly="true">
      <xsd:simpleType>
        <xsd:restriction base="dms:Text"/>
      </xsd:simpleType>
    </xsd:element>
    <xsd:element name="MediaServiceOCR" ma:index="17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9e58f7-d1e4-4b3c-85fb-26810108429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4D47CF-5DA4-4708-AF59-35DCF27B70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ff2fa63-d22b-4bb2-9a0e-763a487e02e4"/>
    <ds:schemaRef ds:uri="6f9e58f7-d1e4-4b3c-85fb-26810108429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E80C264-87D3-406D-BBC4-EA44E06B2DC6}">
  <ds:schemaRefs>
    <ds:schemaRef ds:uri="http://purl.org/dc/dcmitype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6f9e58f7-d1e4-4b3c-85fb-268101084292"/>
    <ds:schemaRef ds:uri="3ff2fa63-d22b-4bb2-9a0e-763a487e02e4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CBBEF1D-FE67-4C68-8D6C-1B02F42A1F3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vc</Template>
  <TotalTime>20</TotalTime>
  <Words>58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Roboto</vt:lpstr>
      <vt:lpstr>vc</vt:lpstr>
      <vt:lpstr>Teaching Development Opportunities Departments reporting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Teaching Development Opportunities Departments reporting</dc:title>
  <dc:subject/>
  <dc:creator>Christopher Keane</dc:creator>
  <cp:keywords/>
  <dc:description>generated using python-pptx</dc:description>
  <cp:lastModifiedBy>Christopher Keane</cp:lastModifiedBy>
  <cp:revision>1</cp:revision>
  <dcterms:created xsi:type="dcterms:W3CDTF">2013-01-27T09:14:16Z</dcterms:created>
  <dcterms:modified xsi:type="dcterms:W3CDTF">2021-02-24T23:41:39Z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0x010100F860CD7D1FA7EA4B8650270E4F5BC2AD</vt:lpwstr>
  </property>
</Properties>
</file>