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7" r:id="rId3"/>
    <p:sldId id="281" r:id="rId4"/>
    <p:sldId id="282" r:id="rId5"/>
    <p:sldId id="283" r:id="rId6"/>
    <p:sldId id="284" r:id="rId7"/>
    <p:sldId id="285" r:id="rId8"/>
    <p:sldId id="286" r:id="rId9"/>
    <p:sldId id="287" r:id="rId10"/>
    <p:sldId id="295" r:id="rId11"/>
    <p:sldId id="296" r:id="rId12"/>
    <p:sldId id="297" r:id="rId13"/>
    <p:sldId id="298" r:id="rId14"/>
    <p:sldId id="299" r:id="rId15"/>
    <p:sldId id="300" r:id="rId16"/>
    <p:sldId id="301" r:id="rId17"/>
    <p:sldId id="302" r:id="rId18"/>
    <p:sldId id="279" r:id="rId19"/>
    <p:sldId id="278" r:id="rId20"/>
  </p:sldIdLst>
  <p:sldSz cx="9144000" cy="6858000" type="screen4x3"/>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67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3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79C08-E8EA-4840-A56A-923B6EBB4E21}" type="datetimeFigureOut">
              <a:rPr lang="en-US" smtClean="0"/>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23CA9-BF97-4D28-B843-590A53057F7F}" type="slidenum">
              <a:rPr lang="en-US" smtClean="0"/>
              <a:pPr/>
              <a:t>‹#›</a:t>
            </a:fld>
            <a:endParaRPr lang="en-US"/>
          </a:p>
        </p:txBody>
      </p:sp>
    </p:spTree>
    <p:extLst>
      <p:ext uri="{BB962C8B-B14F-4D97-AF65-F5344CB8AC3E}">
        <p14:creationId xmlns:p14="http://schemas.microsoft.com/office/powerpoint/2010/main" xmlns="" val="2345368250"/>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pPr/>
              <a:t>2</a:t>
            </a:fld>
            <a:endParaRPr lang="en-US"/>
          </a:p>
        </p:txBody>
      </p:sp>
    </p:spTree>
    <p:extLst>
      <p:ext uri="{BB962C8B-B14F-4D97-AF65-F5344CB8AC3E}">
        <p14:creationId xmlns:p14="http://schemas.microsoft.com/office/powerpoint/2010/main" xmlns="" val="187363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is an example of data that was presented to the EPCC administrators and curriculum committee to justify the creation of the most recent capstone course (Mineralogy GEOL 2411) at EPCC.  The data was also used to demonstrate to UTEP faculty on the possible correlation of UTEP enrollment increase in the geosciences with the increase of declared geology majors and graduates at EPCC.</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248301-6DBB-4B95-8A0E-D718B3B78DF3}" type="slidenum">
              <a:rPr lang="en-US" smtClean="0">
                <a:latin typeface="Arial" charset="0"/>
                <a:cs typeface="Arial" charset="0"/>
              </a:rPr>
              <a:pPr/>
              <a:t>14</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r>
              <a:rPr lang="en-US" smtClean="0"/>
              <a:t>Facebook provides a means of reaching out to students to promote their successes, events, as well as a means for personal communication. </a:t>
            </a:r>
          </a:p>
          <a:p>
            <a:pPr eaLnBrk="1" hangingPunct="1"/>
            <a:r>
              <a:rPr lang="en-US" b="1" smtClean="0"/>
              <a:t>SOLARIS: </a:t>
            </a:r>
            <a:r>
              <a:rPr lang="en-US" smtClean="0"/>
              <a:t>NSF funded program that initiated the research collaborative between EPCC and UTEP. The SOLARIS FB page provided a means to highlight current and past student achievements. These achievements help promote collaborative efforts between EPCC and UTEP, how these efforts translate to successful student transfers to UTEP and beyond, and a means to self promote the geo-dept at EPCC to a socially tech-savvy student population.  </a:t>
            </a:r>
          </a:p>
          <a:p>
            <a:pPr eaLnBrk="1" hangingPunct="1"/>
            <a:r>
              <a:rPr lang="en-US" b="1" smtClean="0"/>
              <a:t>GeoVentures: </a:t>
            </a:r>
            <a:r>
              <a:rPr lang="en-US" smtClean="0"/>
              <a:t>Not related to the GSA geoventures program, EPCC’s Geoventures help introduce EPCC students, who are not geology majors, to geology by combining outdoor recreational activities (rock climbing, mountain biking, hiking, etc.) with informative geological hands on activities and demonstrations. </a:t>
            </a:r>
          </a:p>
          <a:p>
            <a:pPr eaLnBrk="1" hangingPunct="1"/>
            <a:endParaRPr lang="en-US" smtClean="0"/>
          </a:p>
          <a:p>
            <a:pPr eaLnBrk="1" hangingPunct="1"/>
            <a:r>
              <a:rPr lang="en-US" smtClean="0"/>
              <a:t>Quantitative data (number of likes, comments, views, and shares) is collected for both FB sites and is used to help the EPCC geology discipline plan future projects.    </a:t>
            </a:r>
            <a:endParaRPr lang="en-US" b="1"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0FB73D-9994-47A2-B851-B7FF09CD817D}" type="slidenum">
              <a:rPr lang="en-US" smtClean="0">
                <a:latin typeface="Arial" charset="0"/>
                <a:cs typeface="Arial" charset="0"/>
              </a:rPr>
              <a:pPr/>
              <a:t>15</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B5AB0B-DCBF-42B3-B07D-0A2FE82B6501}"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pPr/>
              <a:t>3</a:t>
            </a:fld>
            <a:endParaRPr lang="en-US"/>
          </a:p>
        </p:txBody>
      </p:sp>
    </p:spTree>
    <p:extLst>
      <p:ext uri="{BB962C8B-B14F-4D97-AF65-F5344CB8AC3E}">
        <p14:creationId xmlns:p14="http://schemas.microsoft.com/office/powerpoint/2010/main" xmlns="" val="26383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72DC028-98DE-4057-8F82-C3D17D9433B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D72DC028-98DE-4057-8F82-C3D17D9433B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12C69-D15F-4223-A840-C89E05B90489}" type="slidenum">
              <a:rPr lang="en-US" smtClean="0"/>
              <a:pPr/>
              <a:t>6</a:t>
            </a:fld>
            <a:endParaRPr lang="en-US"/>
          </a:p>
        </p:txBody>
      </p:sp>
    </p:spTree>
    <p:extLst>
      <p:ext uri="{BB962C8B-B14F-4D97-AF65-F5344CB8AC3E}">
        <p14:creationId xmlns:p14="http://schemas.microsoft.com/office/powerpoint/2010/main" xmlns="" val="314102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EPCC is currently the fastest growing 2YC in Texas. Recent trends in student profiles indicated for the first time the median student age at EPCC is below the age of 25.  This trend illustrates that more local high school students are entering college in El Paso through EPCC than in previous years. The change in student demographics indicate that many of these students will matriculate to UTEP. </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C70857-6A40-4F4B-A9C5-DC1441A708FF}"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Shared resources: </a:t>
            </a:r>
          </a:p>
          <a:p>
            <a:pPr eaLnBrk="1" hangingPunct="1">
              <a:spcBef>
                <a:spcPct val="0"/>
              </a:spcBef>
            </a:pPr>
            <a:r>
              <a:rPr lang="en-US" smtClean="0"/>
              <a:t>4YC: cost heavy equipment and facilities that 2YC cant afford or maintain are shared. </a:t>
            </a:r>
          </a:p>
          <a:p>
            <a:pPr eaLnBrk="1" hangingPunct="1">
              <a:spcBef>
                <a:spcPct val="0"/>
              </a:spcBef>
            </a:pPr>
            <a:r>
              <a:rPr lang="en-US" smtClean="0"/>
              <a:t>2YC: 2YC  faculty often have more flexible hours to mentor students or provide assistance on collaborative efforts.</a:t>
            </a:r>
          </a:p>
          <a:p>
            <a:pPr eaLnBrk="1" hangingPunct="1">
              <a:spcBef>
                <a:spcPct val="0"/>
              </a:spcBef>
            </a:pPr>
            <a:r>
              <a:rPr lang="en-US" b="1" smtClean="0"/>
              <a:t>Enhanced curr.: </a:t>
            </a:r>
          </a:p>
          <a:p>
            <a:pPr eaLnBrk="1" hangingPunct="1">
              <a:spcBef>
                <a:spcPct val="0"/>
              </a:spcBef>
            </a:pPr>
            <a:r>
              <a:rPr lang="en-US" smtClean="0"/>
              <a:t>4YC:Student enter the 4YC with a more specific knowledge background. </a:t>
            </a:r>
          </a:p>
          <a:p>
            <a:pPr eaLnBrk="1" hangingPunct="1">
              <a:spcBef>
                <a:spcPct val="0"/>
              </a:spcBef>
            </a:pPr>
            <a:r>
              <a:rPr lang="en-US" smtClean="0"/>
              <a:t>2YC:curriculum can be improved by 4YC  faculty recommending current or new concepts in geology, new types of successful pedagogy, and concepts. collaborating with UTEP faculty on what is to be expected for students to understand before they transfer to UTEP .</a:t>
            </a:r>
          </a:p>
          <a:p>
            <a:pPr eaLnBrk="1" hangingPunct="1">
              <a:spcBef>
                <a:spcPct val="0"/>
              </a:spcBef>
            </a:pPr>
            <a:r>
              <a:rPr lang="en-US" b="1" smtClean="0"/>
              <a:t>Increased Awareness: </a:t>
            </a:r>
            <a:r>
              <a:rPr lang="en-US" smtClean="0"/>
              <a:t>Collaborations help 2YC faculty and students understand the requirements and environment of the 4YC institutions. This understanding leads to better mentoring of students and a higher chance of success for students transferring into a 4YC geo-program. </a:t>
            </a:r>
            <a:endParaRPr lang="en-US" b="1" smtClean="0"/>
          </a:p>
          <a:p>
            <a:pPr eaLnBrk="1" hangingPunct="1">
              <a:spcBef>
                <a:spcPct val="0"/>
              </a:spcBef>
            </a:pPr>
            <a:r>
              <a:rPr lang="en-US" b="1" smtClean="0"/>
              <a:t>Improved dynamics: </a:t>
            </a:r>
            <a:r>
              <a:rPr lang="en-US" smtClean="0"/>
              <a:t>2YC and 4YC collaborative often involve joint projects with 2YC faculty and students. These endeavors help facilitate conversations and relationships between 2YC faculty peers which often are minimal due to multi-campus institutions or schedule conflicts. They also can facilitate conversations and partnerships between individual 2YC and 4YC professors.</a:t>
            </a:r>
          </a:p>
          <a:p>
            <a:pPr eaLnBrk="1" hangingPunct="1">
              <a:spcBef>
                <a:spcPct val="0"/>
              </a:spcBef>
            </a:pPr>
            <a:r>
              <a:rPr lang="en-US" b="1" smtClean="0"/>
              <a:t>Improved students:  </a:t>
            </a:r>
            <a:r>
              <a:rPr lang="en-US" smtClean="0"/>
              <a:t>students enter the 4YC will a more specific skill set and knowledge in the geosciences that has been customized by 4YC instructors and developed by 2YC faculty.  </a:t>
            </a:r>
            <a:endParaRPr lang="en-US" b="1"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62BCF3-FF33-4E75-A455-BFA87461C7D3}" type="slidenum">
              <a:rPr lang="en-US" smtClean="0">
                <a:latin typeface="Arial" charset="0"/>
                <a:cs typeface="Arial" charset="0"/>
              </a:rPr>
              <a:pPr/>
              <a:t>11</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800" b="1" smtClean="0">
                <a:cs typeface="Arial" charset="0"/>
              </a:rPr>
              <a:t>Define your department's goals: </a:t>
            </a:r>
            <a:r>
              <a:rPr lang="en-US" sz="800" smtClean="0">
                <a:cs typeface="Arial" charset="0"/>
              </a:rPr>
              <a:t>creating a set of goals for your department allows you to create benchmarks for success. </a:t>
            </a:r>
          </a:p>
          <a:p>
            <a:pPr eaLnBrk="1" hangingPunct="1">
              <a:spcBef>
                <a:spcPct val="0"/>
              </a:spcBef>
            </a:pPr>
            <a:r>
              <a:rPr lang="en-US" b="1" smtClean="0"/>
              <a:t>Understand who your students are: </a:t>
            </a:r>
            <a:r>
              <a:rPr lang="en-US" smtClean="0"/>
              <a:t>by understanding your students you have a better chance of creating reasonable goals for you and your students. </a:t>
            </a:r>
          </a:p>
          <a:p>
            <a:pPr eaLnBrk="1" hangingPunct="1">
              <a:spcBef>
                <a:spcPct val="0"/>
              </a:spcBef>
            </a:pPr>
            <a:r>
              <a:rPr lang="en-US" sz="800" b="1" smtClean="0">
                <a:cs typeface="Arial" charset="0"/>
              </a:rPr>
              <a:t>Be familiar with your future collaborator: </a:t>
            </a:r>
            <a:r>
              <a:rPr lang="en-US" sz="800" smtClean="0">
                <a:cs typeface="Arial" charset="0"/>
              </a:rPr>
              <a:t> The more familiar you are with your collaborating 4YC institutions courses, degree plans, programs, and faculty members the great chance of success for your goals and students. </a:t>
            </a:r>
            <a:endParaRPr lang="en-US" sz="800" b="1" smtClean="0">
              <a:cs typeface="Arial" charset="0"/>
            </a:endParaRPr>
          </a:p>
          <a:p>
            <a:pPr eaLnBrk="1" hangingPunct="1">
              <a:spcBef>
                <a:spcPct val="0"/>
              </a:spcBef>
            </a:pPr>
            <a:endParaRPr lang="en-US" b="1" smtClean="0"/>
          </a:p>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2FE35-10CF-47B3-9FB5-F4F7565EFB30}" type="slidenum">
              <a:rPr lang="en-US"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Quantitative</a:t>
            </a:r>
            <a:r>
              <a:rPr lang="en-US" smtClean="0"/>
              <a:t>: All 2YC will have an office or department that tracks student enrollment, graduation rates, majors, student demographics etc. </a:t>
            </a:r>
          </a:p>
          <a:p>
            <a:pPr eaLnBrk="1" hangingPunct="1"/>
            <a:r>
              <a:rPr lang="en-US" smtClean="0"/>
              <a:t>Collecting this data helps justify collaborations to 4YCs as well as 2YC administrators for the need and support of collaborations. </a:t>
            </a:r>
          </a:p>
          <a:p>
            <a:pPr eaLnBrk="1" hangingPunct="1"/>
            <a:r>
              <a:rPr lang="en-US" smtClean="0"/>
              <a:t>Knowing what data is most important (i.e. for institutional and state funding, accreditation, or curriculum development) will help in building the necessary steps for a successful collaboration. (e.g. UTEP requested EPCC build more course diversity in our A.S. degree plan. Therefore we justified the addition and creation of geology capstone courses to EPCC administrators by showing the number of geology majors, graduates, and course enrollment over the course of a 5 year period.)  </a:t>
            </a:r>
          </a:p>
          <a:p>
            <a:pPr eaLnBrk="1" hangingPunct="1"/>
            <a:r>
              <a:rPr lang="en-US" b="1" smtClean="0"/>
              <a:t>Qualitative:  </a:t>
            </a:r>
            <a:r>
              <a:rPr lang="en-US" smtClean="0"/>
              <a:t>The POV of students on their experience at your 2YC and their experience in the transfer process to a 4YC is an invaluable resource. Students often have a hard time during the transition phase from a 2YC to a 4YC. Providing a means for students to express qualitative information on this transition allows for students feel more comfortable during this phase as well as provides a measure on how you can improve your 2YC program and collaboration.  </a:t>
            </a:r>
            <a:endParaRPr lang="en-US" b="1"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9D498C-2FFF-4ABF-8EC6-E21519C107A4}" type="slidenum">
              <a:rPr lang="en-US" smtClean="0">
                <a:latin typeface="Arial" charset="0"/>
                <a:cs typeface="Arial" charset="0"/>
              </a:rPr>
              <a:pPr/>
              <a:t>13</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35" tIns="45718" rIns="91435" bIns="45718" anchor="t" compatLnSpc="1"/>
          <a:lstStyle/>
          <a:p>
            <a:endParaRPr kumimoji="0" lang="en-US"/>
          </a:p>
        </p:txBody>
      </p:sp>
      <p:sp>
        <p:nvSpPr>
          <p:cNvPr id="8" name="Freeform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35" tIns="45718" rIns="91435" bIns="45718"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18"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3"/>
            <a:ext cx="6480048" cy="1752600"/>
          </a:xfrm>
        </p:spPr>
        <p:txBody>
          <a:bodyPr tIns="0" rIns="45718" bIns="0" anchor="b">
            <a:normAutofit/>
          </a:bodyPr>
          <a:lstStyle>
            <a:lvl1pPr marL="0" indent="0" algn="r">
              <a:buNone/>
              <a:defRPr sz="2000">
                <a:solidFill>
                  <a:schemeClr val="tx1"/>
                </a:solidFill>
                <a:effectLst/>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D533D7-C20F-4F4B-8836-5960AC1E1D59}" type="datetimeFigureOut">
              <a:rPr lang="en-US" smtClean="0"/>
              <a:pPr/>
              <a:t>9/30/2014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387A944-6772-4768-8B5E-C811A99D56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BD533D7-C20F-4F4B-8836-5960AC1E1D59}" type="datetimeFigureOut">
              <a:rPr lang="en-US" smtClean="0"/>
              <a:pPr/>
              <a:t>9/30/2014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387A944-6772-4768-8B5E-C811A99D56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533D7-C20F-4F4B-8836-5960AC1E1D5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D533D7-C20F-4F4B-8836-5960AC1E1D59}"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D533D7-C20F-4F4B-8836-5960AC1E1D59}"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533D7-C20F-4F4B-8836-5960AC1E1D59}"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533D7-C20F-4F4B-8836-5960AC1E1D5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D533D7-C20F-4F4B-8836-5960AC1E1D5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387A944-6772-4768-8B5E-C811A99D560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35" tIns="45718" rIns="91435" bIns="45718" anchor="t" compatLnSpc="1"/>
          <a:lstStyle/>
          <a:p>
            <a:endParaRPr kumimoji="0" lang="en-US"/>
          </a:p>
        </p:txBody>
      </p:sp>
      <p:sp>
        <p:nvSpPr>
          <p:cNvPr id="9" name="Freeform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35" tIns="45718" rIns="91435" bIns="45718"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18" tIns="0" rIns="45718"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D533D7-C20F-4F4B-8836-5960AC1E1D59}"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7A944-6772-4768-8B5E-C811A99D560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533D7-C20F-4F4B-8836-5960AC1E1D5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3"/>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3"/>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D533D7-C20F-4F4B-8836-5960AC1E1D59}"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BD533D7-C20F-4F4B-8836-5960AC1E1D59}" type="datetimeFigureOut">
              <a:rPr lang="en-US" smtClean="0"/>
              <a:pPr/>
              <a:t>9/30/2014</a:t>
            </a:fld>
            <a:endParaRPr lang="en-US"/>
          </a:p>
        </p:txBody>
      </p:sp>
      <p:sp>
        <p:nvSpPr>
          <p:cNvPr id="8" name="Slide Number Placeholder 7"/>
          <p:cNvSpPr>
            <a:spLocks noGrp="1"/>
          </p:cNvSpPr>
          <p:nvPr>
            <p:ph type="sldNum" sz="quarter" idx="11"/>
          </p:nvPr>
        </p:nvSpPr>
        <p:spPr/>
        <p:txBody>
          <a:bodyPr/>
          <a:lstStyle/>
          <a:p>
            <a:fld id="{D387A944-6772-4768-8B5E-C811A99D560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533D7-C20F-4F4B-8836-5960AC1E1D59}"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18" tIns="0" rIns="45718"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1"/>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533D7-C20F-4F4B-8836-5960AC1E1D5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9" y="6422065"/>
            <a:ext cx="762000" cy="365125"/>
          </a:xfrm>
        </p:spPr>
        <p:txBody>
          <a:bodyPr/>
          <a:lstStyle/>
          <a:p>
            <a:fld id="{D387A944-6772-4768-8B5E-C811A99D56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18" rIns="45718"/>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4BD533D7-C20F-4F4B-8836-5960AC1E1D59}"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7A944-6772-4768-8B5E-C811A99D56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35" tIns="45718" rIns="91435" bIns="45718"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35" tIns="45718" rIns="91435" bIns="45718"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18" tIns="45718" rIns="45718" bIns="45718"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lIns="91435" tIns="45718" rIns="91435" bIns="4571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lIns="91435" tIns="45718" rIns="91435" bIns="0" anchor="b"/>
          <a:lstStyle>
            <a:lvl1pPr algn="l" eaLnBrk="1" latinLnBrk="0" hangingPunct="1">
              <a:defRPr kumimoji="0" sz="1000">
                <a:solidFill>
                  <a:schemeClr val="tx2">
                    <a:shade val="50000"/>
                  </a:schemeClr>
                </a:solidFill>
              </a:defRPr>
            </a:lvl1pPr>
          </a:lstStyle>
          <a:p>
            <a:fld id="{4BD533D7-C20F-4F4B-8836-5960AC1E1D59}" type="datetimeFigureOut">
              <a:rPr lang="en-US" smtClean="0"/>
              <a:pPr/>
              <a:t>9/30/2014</a:t>
            </a:fld>
            <a:endParaRPr lang="en-US"/>
          </a:p>
        </p:txBody>
      </p:sp>
      <p:sp>
        <p:nvSpPr>
          <p:cNvPr id="22" name="Footer Placeholder 21"/>
          <p:cNvSpPr>
            <a:spLocks noGrp="1"/>
          </p:cNvSpPr>
          <p:nvPr>
            <p:ph type="ftr" sz="quarter" idx="3"/>
          </p:nvPr>
        </p:nvSpPr>
        <p:spPr>
          <a:xfrm>
            <a:off x="3124201" y="6422065"/>
            <a:ext cx="2895600" cy="365125"/>
          </a:xfrm>
          <a:prstGeom prst="rect">
            <a:avLst/>
          </a:prstGeom>
        </p:spPr>
        <p:txBody>
          <a:bodyPr vert="horz" lIns="0" tIns="45718"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387A944-6772-4768-8B5E-C811A99D560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02" indent="-38402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39" indent="-274306"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789" indent="-256019"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095" indent="-237732"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396" indent="-182871"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697" indent="-182871"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141" indent="-182871"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587" indent="-182871"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601" indent="-182871"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D533D7-C20F-4F4B-8836-5960AC1E1D59}" type="datetimeFigureOut">
              <a:rPr lang="en-US" smtClean="0"/>
              <a:pPr/>
              <a:t>9/30/2014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87A944-6772-4768-8B5E-C811A99D560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google.com/url?sa=i&amp;rct=j&amp;q=&amp;esrc=s&amp;frm=1&amp;source=images&amp;cd=&amp;cad=rja&amp;uact=8&amp;docid=CO2qj-ZVGrFfhM&amp;tbnid=5HYNYDZ5LZTz-M:&amp;ved=0CAcQjRw&amp;url=http://ciera.northwestern.edu/news/news_2013-2014.php&amp;ei=qb4hVOC7AqbH8AGtxICYCg&amp;bvm=bv.75775273,d.aWw&amp;psig=AFQjCNH58WSFLldJ75ZCP31xuCEkWZAiqg&amp;ust=1411584033615941" TargetMode="External"/><Relationship Id="rId5" Type="http://schemas.openxmlformats.org/officeDocument/2006/relationships/image" Target="../media/image29.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www.americangeosciences.org/workforce/webinars/how-work-towards-effective-articulation-between-2-year-and-4-year-college"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570037"/>
            <a:ext cx="7467600" cy="4525963"/>
          </a:xfrm>
        </p:spPr>
        <p:txBody>
          <a:bodyPr>
            <a:normAutofit/>
          </a:bodyPr>
          <a:lstStyle/>
          <a:p>
            <a:pPr algn="ctr">
              <a:buNone/>
            </a:pPr>
            <a:r>
              <a:rPr lang="en-US" sz="2800" dirty="0" smtClean="0"/>
              <a:t>This Webinar Series is co-hosted by</a:t>
            </a:r>
          </a:p>
          <a:p>
            <a:pPr algn="ctr">
              <a:buNone/>
            </a:pPr>
            <a:r>
              <a:rPr lang="en-US" sz="2800" dirty="0" smtClean="0"/>
              <a:t>The American Geophysical Union</a:t>
            </a:r>
          </a:p>
          <a:p>
            <a:pPr algn="ctr">
              <a:buNone/>
            </a:pPr>
            <a:endParaRPr lang="en-US" sz="2800" dirty="0" smtClean="0"/>
          </a:p>
          <a:p>
            <a:pPr algn="ctr">
              <a:buNone/>
            </a:pPr>
            <a:endParaRPr lang="en-US" sz="2800" dirty="0" smtClean="0"/>
          </a:p>
          <a:p>
            <a:pPr algn="ctr">
              <a:buNone/>
            </a:pPr>
            <a:endParaRPr lang="en-US" sz="2800" dirty="0" smtClean="0"/>
          </a:p>
          <a:p>
            <a:pPr algn="ctr">
              <a:buNone/>
            </a:pPr>
            <a:r>
              <a:rPr lang="en-US" sz="2800" dirty="0" smtClean="0"/>
              <a:t>and</a:t>
            </a:r>
          </a:p>
          <a:p>
            <a:pPr algn="ctr">
              <a:buNone/>
            </a:pPr>
            <a:r>
              <a:rPr lang="en-US" sz="2800" dirty="0" smtClean="0"/>
              <a:t>The American Geosciences Institute</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2667000"/>
            <a:ext cx="3810000"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8458200" cy="141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AGI-Logo-Tagline-Digital-RGB-2655wide.jpg"/>
          <p:cNvPicPr>
            <a:picLocks noChangeAspect="1"/>
          </p:cNvPicPr>
          <p:nvPr/>
        </p:nvPicPr>
        <p:blipFill>
          <a:blip r:embed="rId4" cstate="print"/>
          <a:stretch>
            <a:fillRect/>
          </a:stretch>
        </p:blipFill>
        <p:spPr>
          <a:xfrm>
            <a:off x="2590800" y="5257800"/>
            <a:ext cx="4038600" cy="13553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04800"/>
            <a:ext cx="4191000" cy="762000"/>
          </a:xfrm>
        </p:spPr>
        <p:txBody>
          <a:bodyPr>
            <a:normAutofit fontScale="90000"/>
          </a:bodyPr>
          <a:lstStyle/>
          <a:p>
            <a:pPr eaLnBrk="1" hangingPunct="1"/>
            <a:r>
              <a:rPr lang="en-US" smtClean="0"/>
              <a:t>Background </a:t>
            </a:r>
          </a:p>
        </p:txBody>
      </p:sp>
      <p:sp>
        <p:nvSpPr>
          <p:cNvPr id="3" name="Content Placeholder 2"/>
          <p:cNvSpPr>
            <a:spLocks noGrp="1"/>
          </p:cNvSpPr>
          <p:nvPr>
            <p:ph idx="1"/>
          </p:nvPr>
        </p:nvSpPr>
        <p:spPr>
          <a:xfrm>
            <a:off x="228600" y="1219200"/>
            <a:ext cx="5130800" cy="48006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b="1" dirty="0" smtClean="0">
                <a:latin typeface="+mj-lt"/>
              </a:rPr>
              <a:t>EL Paso Community College</a:t>
            </a:r>
          </a:p>
          <a:p>
            <a:pPr marL="640080" lvl="1" indent="-246888" eaLnBrk="1" fontAlgn="auto" hangingPunct="1">
              <a:spcAft>
                <a:spcPts val="0"/>
              </a:spcAft>
              <a:buFont typeface="Wingdings 2"/>
              <a:buChar char=""/>
              <a:defRPr/>
            </a:pPr>
            <a:r>
              <a:rPr lang="en-US" sz="2600" dirty="0" smtClean="0">
                <a:latin typeface="+mj-lt"/>
              </a:rPr>
              <a:t>30,000+ students </a:t>
            </a:r>
          </a:p>
          <a:p>
            <a:pPr marL="640080" lvl="1" indent="-246888" eaLnBrk="1" fontAlgn="auto" hangingPunct="1">
              <a:spcAft>
                <a:spcPts val="0"/>
              </a:spcAft>
              <a:buFont typeface="Wingdings 2"/>
              <a:buChar char=""/>
              <a:defRPr/>
            </a:pPr>
            <a:r>
              <a:rPr lang="en-US" sz="2600" dirty="0" smtClean="0">
                <a:latin typeface="+mj-lt"/>
              </a:rPr>
              <a:t>85%  Hispanic </a:t>
            </a:r>
          </a:p>
          <a:p>
            <a:pPr marL="640080" lvl="1" indent="-246888" eaLnBrk="1" fontAlgn="auto" hangingPunct="1">
              <a:spcAft>
                <a:spcPts val="0"/>
              </a:spcAft>
              <a:buFont typeface="Wingdings 2"/>
              <a:buChar char=""/>
              <a:defRPr/>
            </a:pPr>
            <a:r>
              <a:rPr lang="en-US" sz="2600" dirty="0">
                <a:latin typeface="+mj-lt"/>
              </a:rPr>
              <a:t>5 campuses </a:t>
            </a:r>
          </a:p>
          <a:p>
            <a:pPr marL="640080" lvl="1" indent="-246888" eaLnBrk="1" fontAlgn="auto" hangingPunct="1">
              <a:spcAft>
                <a:spcPts val="0"/>
              </a:spcAft>
              <a:buFont typeface="Wingdings 2"/>
              <a:buChar char=""/>
              <a:defRPr/>
            </a:pPr>
            <a:r>
              <a:rPr lang="en-US" sz="2600" dirty="0" smtClean="0">
                <a:latin typeface="+mj-lt"/>
              </a:rPr>
              <a:t>Over 130 programs of study</a:t>
            </a:r>
          </a:p>
          <a:p>
            <a:pPr lvl="2" indent="-246888" eaLnBrk="1" fontAlgn="auto" hangingPunct="1">
              <a:spcAft>
                <a:spcPts val="0"/>
              </a:spcAft>
              <a:buFont typeface="Wingdings 2"/>
              <a:buChar char=""/>
              <a:defRPr/>
            </a:pPr>
            <a:r>
              <a:rPr lang="en-US" sz="2600" dirty="0" smtClean="0">
                <a:latin typeface="+mj-lt"/>
              </a:rPr>
              <a:t>Geological Sciences A.S.</a:t>
            </a:r>
            <a:r>
              <a:rPr lang="en-US" sz="2600" dirty="0">
                <a:latin typeface="+mj-lt"/>
              </a:rPr>
              <a:t> </a:t>
            </a:r>
            <a:endParaRPr lang="en-US" sz="2600" dirty="0" smtClean="0">
              <a:latin typeface="+mj-lt"/>
            </a:endParaRPr>
          </a:p>
          <a:p>
            <a:pPr lvl="1" indent="-246888" eaLnBrk="1" fontAlgn="auto" hangingPunct="1">
              <a:spcAft>
                <a:spcPts val="0"/>
              </a:spcAft>
              <a:buFont typeface="Wingdings 2"/>
              <a:buChar char=""/>
              <a:defRPr/>
            </a:pPr>
            <a:r>
              <a:rPr lang="en-US" sz="2600" b="1" dirty="0" smtClean="0">
                <a:latin typeface="+mj-lt"/>
              </a:rPr>
              <a:t>University of Texas at El Paso</a:t>
            </a:r>
          </a:p>
          <a:p>
            <a:pPr marL="640080" lvl="1" indent="-246888" eaLnBrk="1" fontAlgn="auto" hangingPunct="1">
              <a:spcAft>
                <a:spcPts val="0"/>
              </a:spcAft>
              <a:buFont typeface="Wingdings 2"/>
              <a:buChar char=""/>
              <a:defRPr/>
            </a:pPr>
            <a:r>
              <a:rPr lang="en-US" sz="2600" dirty="0" smtClean="0">
                <a:latin typeface="+mj-lt"/>
              </a:rPr>
              <a:t>22,000+students </a:t>
            </a:r>
          </a:p>
          <a:p>
            <a:pPr marL="640080" lvl="1" indent="-246888" eaLnBrk="1" fontAlgn="auto" hangingPunct="1">
              <a:spcAft>
                <a:spcPts val="0"/>
              </a:spcAft>
              <a:buFont typeface="Wingdings 2"/>
              <a:buChar char=""/>
              <a:defRPr/>
            </a:pPr>
            <a:r>
              <a:rPr lang="en-US" sz="2600" dirty="0" smtClean="0">
                <a:latin typeface="+mj-lt"/>
              </a:rPr>
              <a:t>77</a:t>
            </a:r>
            <a:r>
              <a:rPr lang="en-US" sz="2600" dirty="0">
                <a:latin typeface="+mj-lt"/>
              </a:rPr>
              <a:t>% Hispanic </a:t>
            </a:r>
            <a:endParaRPr lang="en-US" sz="2600" dirty="0" smtClean="0">
              <a:latin typeface="+mj-lt"/>
            </a:endParaRPr>
          </a:p>
          <a:p>
            <a:pPr marL="640080" lvl="1" indent="-246888" eaLnBrk="1" fontAlgn="auto" hangingPunct="1">
              <a:spcAft>
                <a:spcPts val="0"/>
              </a:spcAft>
              <a:buFont typeface="Wingdings 2"/>
              <a:buChar char=""/>
              <a:defRPr/>
            </a:pPr>
            <a:r>
              <a:rPr lang="en-US" sz="2600" dirty="0" smtClean="0">
                <a:latin typeface="+mj-lt"/>
              </a:rPr>
              <a:t>Geological Sciences</a:t>
            </a:r>
          </a:p>
          <a:p>
            <a:pPr marL="914717" lvl="2" indent="-246888" eaLnBrk="1" fontAlgn="auto" hangingPunct="1">
              <a:spcAft>
                <a:spcPts val="0"/>
              </a:spcAft>
              <a:buFont typeface="Wingdings 2"/>
              <a:buChar char=""/>
              <a:defRPr/>
            </a:pPr>
            <a:r>
              <a:rPr lang="en-US" sz="2600" dirty="0" smtClean="0">
                <a:latin typeface="+mj-lt"/>
              </a:rPr>
              <a:t> Bachelor, Masters, Doctoral programs  </a:t>
            </a:r>
          </a:p>
          <a:p>
            <a:pPr marL="640080" lvl="1" indent="-246888" eaLnBrk="1" fontAlgn="auto" hangingPunct="1">
              <a:spcAft>
                <a:spcPts val="0"/>
              </a:spcAft>
              <a:buFont typeface="Wingdings 2"/>
              <a:buChar char=""/>
              <a:defRPr/>
            </a:pPr>
            <a:endParaRPr lang="en-US" dirty="0"/>
          </a:p>
        </p:txBody>
      </p:sp>
      <p:pic>
        <p:nvPicPr>
          <p:cNvPr id="6149" name="Picture 11" descr="http://webcontent.utep.edu/tour/utep/images/slideshow00.jpg"/>
          <p:cNvPicPr>
            <a:picLocks noChangeAspect="1" noChangeArrowheads="1"/>
          </p:cNvPicPr>
          <p:nvPr/>
        </p:nvPicPr>
        <p:blipFill>
          <a:blip r:embed="rId3" cstate="print"/>
          <a:srcRect/>
          <a:stretch>
            <a:fillRect/>
          </a:stretch>
        </p:blipFill>
        <p:spPr bwMode="auto">
          <a:xfrm>
            <a:off x="5359400" y="3503613"/>
            <a:ext cx="3627438" cy="2516187"/>
          </a:xfrm>
          <a:prstGeom prst="rect">
            <a:avLst/>
          </a:prstGeom>
          <a:noFill/>
          <a:ln w="9525">
            <a:noFill/>
            <a:miter lim="800000"/>
            <a:headEnd/>
            <a:tailEnd/>
          </a:ln>
        </p:spPr>
      </p:pic>
      <p:pic>
        <p:nvPicPr>
          <p:cNvPr id="2" name="Picture 9" descr="http://www.communitycollegetimes.com/PublishingImages/2011/February_2011/valleverde-pic_01.jpg"/>
          <p:cNvPicPr>
            <a:picLocks noChangeAspect="1" noChangeArrowheads="1"/>
          </p:cNvPicPr>
          <p:nvPr/>
        </p:nvPicPr>
        <p:blipFill>
          <a:blip r:embed="rId4" cstate="print"/>
          <a:srcRect/>
          <a:stretch>
            <a:fillRect/>
          </a:stretch>
        </p:blipFill>
        <p:spPr bwMode="auto">
          <a:xfrm>
            <a:off x="5359400" y="685800"/>
            <a:ext cx="3627438" cy="2522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5875"/>
            <a:ext cx="8229600" cy="1143000"/>
          </a:xfrm>
        </p:spPr>
        <p:txBody>
          <a:bodyPr/>
          <a:lstStyle/>
          <a:p>
            <a:r>
              <a:rPr lang="en-US" smtClean="0"/>
              <a:t>Why Form a Collaborative?</a:t>
            </a:r>
          </a:p>
        </p:txBody>
      </p:sp>
      <p:sp>
        <p:nvSpPr>
          <p:cNvPr id="3" name="Content Placeholder 2"/>
          <p:cNvSpPr>
            <a:spLocks noGrp="1"/>
          </p:cNvSpPr>
          <p:nvPr>
            <p:ph idx="1"/>
          </p:nvPr>
        </p:nvSpPr>
        <p:spPr>
          <a:xfrm>
            <a:off x="228600" y="1371600"/>
            <a:ext cx="4572000" cy="3048000"/>
          </a:xfrm>
        </p:spPr>
        <p:txBody>
          <a:bodyPr/>
          <a:lstStyle/>
          <a:p>
            <a:pPr>
              <a:defRPr/>
            </a:pPr>
            <a:r>
              <a:rPr lang="en-US" dirty="0" smtClean="0">
                <a:latin typeface="+mj-lt"/>
              </a:rPr>
              <a:t>Share resources</a:t>
            </a:r>
          </a:p>
          <a:p>
            <a:pPr>
              <a:defRPr/>
            </a:pPr>
            <a:r>
              <a:rPr lang="en-US" dirty="0" smtClean="0">
                <a:latin typeface="+mj-lt"/>
              </a:rPr>
              <a:t>Enhance curriculum</a:t>
            </a:r>
          </a:p>
          <a:p>
            <a:pPr>
              <a:defRPr/>
            </a:pPr>
            <a:r>
              <a:rPr lang="en-US" dirty="0" smtClean="0">
                <a:latin typeface="+mj-lt"/>
              </a:rPr>
              <a:t>Increase awareness </a:t>
            </a:r>
          </a:p>
          <a:p>
            <a:pPr>
              <a:defRPr/>
            </a:pPr>
            <a:r>
              <a:rPr lang="en-US" dirty="0" smtClean="0">
                <a:latin typeface="+mj-lt"/>
              </a:rPr>
              <a:t>Improve department dynamics </a:t>
            </a:r>
          </a:p>
          <a:p>
            <a:pPr>
              <a:defRPr/>
            </a:pPr>
            <a:r>
              <a:rPr lang="en-US" u="sng" dirty="0" smtClean="0">
                <a:latin typeface="+mj-lt"/>
              </a:rPr>
              <a:t>Improve quality of students </a:t>
            </a:r>
          </a:p>
          <a:p>
            <a:pPr marL="0" indent="0">
              <a:buFont typeface="Wingdings 2" pitchFamily="18" charset="2"/>
              <a:buNone/>
              <a:defRPr/>
            </a:pPr>
            <a:endParaRPr lang="en-US" dirty="0">
              <a:latin typeface="+mj-lt"/>
            </a:endParaRPr>
          </a:p>
        </p:txBody>
      </p:sp>
      <p:grpSp>
        <p:nvGrpSpPr>
          <p:cNvPr id="2" name="Group 9"/>
          <p:cNvGrpSpPr>
            <a:grpSpLocks/>
          </p:cNvGrpSpPr>
          <p:nvPr/>
        </p:nvGrpSpPr>
        <p:grpSpPr bwMode="auto">
          <a:xfrm>
            <a:off x="4400550" y="1219200"/>
            <a:ext cx="4633913" cy="4248150"/>
            <a:chOff x="4400166" y="1219200"/>
            <a:chExt cx="4634296" cy="4247951"/>
          </a:xfrm>
        </p:grpSpPr>
        <p:pic>
          <p:nvPicPr>
            <p:cNvPr id="7173" name="Picture 2"/>
            <p:cNvPicPr>
              <a:picLocks noChangeAspect="1" noChangeArrowheads="1"/>
            </p:cNvPicPr>
            <p:nvPr/>
          </p:nvPicPr>
          <p:blipFill>
            <a:blip r:embed="rId3" cstate="print"/>
            <a:srcRect/>
            <a:stretch>
              <a:fillRect/>
            </a:stretch>
          </p:blipFill>
          <p:spPr bwMode="auto">
            <a:xfrm>
              <a:off x="4800600" y="1219200"/>
              <a:ext cx="4233862" cy="4247951"/>
            </a:xfrm>
            <a:prstGeom prst="rect">
              <a:avLst/>
            </a:prstGeom>
            <a:noFill/>
            <a:ln w="9525">
              <a:noFill/>
              <a:miter lim="800000"/>
              <a:headEnd/>
              <a:tailEnd/>
            </a:ln>
            <a:effectLst/>
          </p:spPr>
        </p:pic>
        <p:pic>
          <p:nvPicPr>
            <p:cNvPr id="5" name="il_fi" descr="http://www.homegrownelpaso.com/media/member-logos/El-Paso-Community-College.pjpeg"/>
            <p:cNvPicPr>
              <a:picLocks noChangeAspect="1" noChangeArrowheads="1"/>
            </p:cNvPicPr>
            <p:nvPr/>
          </p:nvPicPr>
          <p:blipFill>
            <a:blip r:embed="rId4" cstate="print">
              <a:extLst/>
            </a:blip>
            <a:srcRect/>
            <a:stretch>
              <a:fillRect/>
            </a:stretch>
          </p:blipFill>
          <p:spPr bwMode="auto">
            <a:xfrm>
              <a:off x="4400166" y="1895561"/>
              <a:ext cx="664969" cy="664968"/>
            </a:xfrm>
            <a:prstGeom prst="ellipse">
              <a:avLst/>
            </a:prstGeom>
            <a:ln w="9525">
              <a:solidFill>
                <a:srgbClr val="000000">
                  <a:alpha val="0"/>
                </a:srgb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7175" name="Picture 10" descr="http://www.cs.utep.edu/kiekintveld/utep_logo.gif"/>
            <p:cNvPicPr>
              <a:picLocks noChangeAspect="1" noChangeArrowheads="1"/>
            </p:cNvPicPr>
            <p:nvPr/>
          </p:nvPicPr>
          <p:blipFill>
            <a:blip r:embed="rId5" cstate="print"/>
            <a:srcRect/>
            <a:stretch>
              <a:fillRect/>
            </a:stretch>
          </p:blipFill>
          <p:spPr bwMode="auto">
            <a:xfrm>
              <a:off x="5199567" y="1999121"/>
              <a:ext cx="784591" cy="604426"/>
            </a:xfrm>
            <a:prstGeom prst="rect">
              <a:avLst/>
            </a:prstGeom>
            <a:noFill/>
            <a:ln w="9525">
              <a:noFill/>
              <a:miter lim="800000"/>
              <a:headEnd/>
              <a:tailEnd/>
            </a:ln>
          </p:spPr>
        </p:pic>
        <p:cxnSp>
          <p:nvCxnSpPr>
            <p:cNvPr id="7" name="Straight Connector 6"/>
            <p:cNvCxnSpPr/>
            <p:nvPr/>
          </p:nvCxnSpPr>
          <p:spPr>
            <a:xfrm>
              <a:off x="4676414" y="2590736"/>
              <a:ext cx="331815" cy="5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065384" y="2560575"/>
              <a:ext cx="268309" cy="563536"/>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81000"/>
            <a:ext cx="4191000" cy="838200"/>
          </a:xfrm>
        </p:spPr>
        <p:txBody>
          <a:bodyPr/>
          <a:lstStyle/>
          <a:p>
            <a:r>
              <a:rPr lang="en-US" sz="4400" smtClean="0"/>
              <a:t>Where to Begin? </a:t>
            </a:r>
          </a:p>
        </p:txBody>
      </p:sp>
      <p:sp>
        <p:nvSpPr>
          <p:cNvPr id="4" name="Content Placeholder 2"/>
          <p:cNvSpPr>
            <a:spLocks noGrp="1"/>
          </p:cNvSpPr>
          <p:nvPr>
            <p:ph idx="1"/>
          </p:nvPr>
        </p:nvSpPr>
        <p:spPr>
          <a:xfrm>
            <a:off x="381000" y="1295400"/>
            <a:ext cx="8077200" cy="5181600"/>
          </a:xfrm>
        </p:spPr>
        <p:txBody>
          <a:bodyPr>
            <a:normAutofit fontScale="92500" lnSpcReduction="10000"/>
          </a:bodyPr>
          <a:lstStyle/>
          <a:p>
            <a:pPr>
              <a:defRPr/>
            </a:pPr>
            <a:r>
              <a:rPr lang="en-US" u="sng" dirty="0" smtClean="0">
                <a:latin typeface="+mj-lt"/>
                <a:cs typeface="Arial" pitchFamily="34" charset="0"/>
              </a:rPr>
              <a:t>Define your department's goals. </a:t>
            </a:r>
          </a:p>
          <a:p>
            <a:pPr lvl="1">
              <a:defRPr/>
            </a:pPr>
            <a:r>
              <a:rPr lang="en-US" dirty="0" smtClean="0">
                <a:latin typeface="+mj-lt"/>
                <a:cs typeface="Arial" pitchFamily="34" charset="0"/>
              </a:rPr>
              <a:t>Ensure that curriculum is standard across both institutions. </a:t>
            </a:r>
          </a:p>
          <a:p>
            <a:pPr lvl="1">
              <a:defRPr/>
            </a:pPr>
            <a:r>
              <a:rPr lang="en-US" dirty="0" smtClean="0">
                <a:latin typeface="+mj-lt"/>
                <a:cs typeface="Arial" pitchFamily="34" charset="0"/>
              </a:rPr>
              <a:t>Ensure Geology Majors matriculate successfully to a B.S. degree program. </a:t>
            </a:r>
          </a:p>
          <a:p>
            <a:pPr>
              <a:defRPr/>
            </a:pPr>
            <a:r>
              <a:rPr lang="en-US" u="sng" dirty="0" smtClean="0">
                <a:latin typeface="+mj-lt"/>
                <a:cs typeface="Arial" pitchFamily="34" charset="0"/>
              </a:rPr>
              <a:t>Understand who your students are.</a:t>
            </a:r>
          </a:p>
          <a:p>
            <a:pPr lvl="1">
              <a:defRPr/>
            </a:pPr>
            <a:r>
              <a:rPr lang="en-US" dirty="0" smtClean="0">
                <a:latin typeface="+mj-lt"/>
                <a:cs typeface="Arial" pitchFamily="34" charset="0"/>
              </a:rPr>
              <a:t>Know key demographics, financial issues, any cultural or social  perspectives on STEM degrees.</a:t>
            </a:r>
          </a:p>
          <a:p>
            <a:pPr lvl="1">
              <a:defRPr/>
            </a:pPr>
            <a:r>
              <a:rPr lang="en-US" dirty="0" smtClean="0">
                <a:latin typeface="+mj-lt"/>
                <a:cs typeface="Arial" pitchFamily="34" charset="0"/>
              </a:rPr>
              <a:t>Know where students go after graduating from your institution. </a:t>
            </a:r>
          </a:p>
          <a:p>
            <a:pPr>
              <a:defRPr/>
            </a:pPr>
            <a:r>
              <a:rPr lang="en-US" u="sng" dirty="0" smtClean="0">
                <a:latin typeface="+mj-lt"/>
                <a:cs typeface="Arial" pitchFamily="34" charset="0"/>
              </a:rPr>
              <a:t>Be familiar with your future collaborator.   </a:t>
            </a:r>
            <a:endParaRPr lang="en-US" u="sng" dirty="0">
              <a:latin typeface="+mj-lt"/>
              <a:cs typeface="Arial" pitchFamily="34" charset="0"/>
            </a:endParaRPr>
          </a:p>
          <a:p>
            <a:pPr marL="630238" lvl="1" indent="-236538">
              <a:defRPr/>
            </a:pPr>
            <a:r>
              <a:rPr lang="en-US" dirty="0" smtClean="0">
                <a:latin typeface="+mj-lt"/>
                <a:cs typeface="Arial" pitchFamily="34" charset="0"/>
              </a:rPr>
              <a:t>Know what degree plans they offer.</a:t>
            </a:r>
          </a:p>
          <a:p>
            <a:pPr marL="630238" lvl="1" indent="-236538">
              <a:defRPr/>
            </a:pPr>
            <a:r>
              <a:rPr lang="en-US" dirty="0" smtClean="0">
                <a:latin typeface="+mj-lt"/>
                <a:cs typeface="Arial" pitchFamily="34" charset="0"/>
              </a:rPr>
              <a:t>what they expect from incoming students.</a:t>
            </a:r>
          </a:p>
          <a:p>
            <a:pPr marL="630238" lvl="1" indent="-236538">
              <a:defRPr/>
            </a:pPr>
            <a:r>
              <a:rPr lang="en-US" dirty="0" smtClean="0">
                <a:latin typeface="+mj-lt"/>
                <a:cs typeface="Arial" pitchFamily="34" charset="0"/>
              </a:rPr>
              <a:t>Financial aid/programs/activities they offer to students </a:t>
            </a:r>
          </a:p>
          <a:p>
            <a:pPr lvl="1">
              <a:defRPr/>
            </a:pPr>
            <a:r>
              <a:rPr lang="en-US" dirty="0" smtClean="0">
                <a:latin typeface="+mj-lt"/>
                <a:cs typeface="Arial" pitchFamily="34" charset="0"/>
              </a:rPr>
              <a:t>visit with faculty…don’t wait for someone else to start the conversation!</a:t>
            </a:r>
            <a:r>
              <a:rPr lang="en-US" sz="2800" dirty="0" smtClean="0">
                <a:latin typeface="+mj-lt"/>
              </a:rPr>
              <a:t>	</a:t>
            </a:r>
          </a:p>
          <a:p>
            <a:pPr marL="640080" lvl="1" indent="-24688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04800"/>
            <a:ext cx="7924800" cy="762000"/>
          </a:xfrm>
        </p:spPr>
        <p:txBody>
          <a:bodyPr/>
          <a:lstStyle/>
          <a:p>
            <a:pPr eaLnBrk="1" hangingPunct="1"/>
            <a:r>
              <a:rPr lang="en-US" sz="4400" smtClean="0"/>
              <a:t>How Do You Gauge Success?</a:t>
            </a:r>
          </a:p>
        </p:txBody>
      </p:sp>
      <p:sp>
        <p:nvSpPr>
          <p:cNvPr id="3" name="Content Placeholder 2"/>
          <p:cNvSpPr>
            <a:spLocks noGrp="1"/>
          </p:cNvSpPr>
          <p:nvPr>
            <p:ph idx="1"/>
          </p:nvPr>
        </p:nvSpPr>
        <p:spPr>
          <a:xfrm>
            <a:off x="228600" y="1219200"/>
            <a:ext cx="7924800" cy="5562600"/>
          </a:xfrm>
        </p:spPr>
        <p:txBody>
          <a:bodyPr/>
          <a:lstStyle/>
          <a:p>
            <a:pPr>
              <a:defRPr/>
            </a:pPr>
            <a:r>
              <a:rPr lang="en-US" sz="2800" dirty="0" smtClean="0">
                <a:latin typeface="+mj-lt"/>
              </a:rPr>
              <a:t>Quantitative:</a:t>
            </a:r>
          </a:p>
          <a:p>
            <a:pPr lvl="1">
              <a:defRPr/>
            </a:pPr>
            <a:r>
              <a:rPr lang="en-US" dirty="0" smtClean="0">
                <a:latin typeface="+mj-lt"/>
              </a:rPr>
              <a:t>Institutional tracking</a:t>
            </a:r>
          </a:p>
          <a:p>
            <a:pPr lvl="2">
              <a:defRPr/>
            </a:pPr>
            <a:r>
              <a:rPr lang="en-US" dirty="0" smtClean="0">
                <a:latin typeface="+mj-lt"/>
              </a:rPr>
              <a:t>Know what department/office collects institutional and student data</a:t>
            </a:r>
          </a:p>
          <a:p>
            <a:pPr lvl="2">
              <a:defRPr/>
            </a:pPr>
            <a:r>
              <a:rPr lang="en-US" dirty="0" smtClean="0">
                <a:latin typeface="+mj-lt"/>
              </a:rPr>
              <a:t>Know the type of data collected and how it is used    </a:t>
            </a:r>
          </a:p>
          <a:p>
            <a:pPr>
              <a:defRPr/>
            </a:pPr>
            <a:r>
              <a:rPr lang="en-US" sz="2800" dirty="0" smtClean="0">
                <a:latin typeface="+mj-lt"/>
              </a:rPr>
              <a:t>Qualitative:</a:t>
            </a:r>
          </a:p>
          <a:p>
            <a:pPr lvl="1">
              <a:defRPr/>
            </a:pPr>
            <a:r>
              <a:rPr lang="en-US" sz="2100" dirty="0" smtClean="0">
                <a:latin typeface="+mj-lt"/>
              </a:rPr>
              <a:t>Keep track of students (majors) via alumni networks, newsletter, Facebook, Linked-In, etc. </a:t>
            </a:r>
          </a:p>
        </p:txBody>
      </p:sp>
      <p:pic>
        <p:nvPicPr>
          <p:cNvPr id="9220" name="fbPhotoImage" descr="574504_10150659633466160_1415583764_n"/>
          <p:cNvPicPr>
            <a:picLocks noChangeAspect="1" noChangeArrowheads="1"/>
          </p:cNvPicPr>
          <p:nvPr/>
        </p:nvPicPr>
        <p:blipFill>
          <a:blip r:embed="rId3" cstate="print"/>
          <a:srcRect/>
          <a:stretch>
            <a:fillRect/>
          </a:stretch>
        </p:blipFill>
        <p:spPr bwMode="auto">
          <a:xfrm>
            <a:off x="685800" y="4610100"/>
            <a:ext cx="3200400" cy="2139950"/>
          </a:xfrm>
          <a:prstGeom prst="rect">
            <a:avLst/>
          </a:prstGeom>
          <a:noFill/>
          <a:ln w="9525">
            <a:noFill/>
            <a:miter lim="800000"/>
            <a:headEnd/>
            <a:tailEnd/>
          </a:ln>
        </p:spPr>
      </p:pic>
      <p:pic>
        <p:nvPicPr>
          <p:cNvPr id="9221" name="Picture 4" descr="IMG_0264"/>
          <p:cNvPicPr>
            <a:picLocks noChangeAspect="1" noChangeArrowheads="1"/>
          </p:cNvPicPr>
          <p:nvPr/>
        </p:nvPicPr>
        <p:blipFill>
          <a:blip r:embed="rId4" cstate="print"/>
          <a:srcRect/>
          <a:stretch>
            <a:fillRect/>
          </a:stretch>
        </p:blipFill>
        <p:spPr bwMode="auto">
          <a:xfrm>
            <a:off x="4495800" y="4610100"/>
            <a:ext cx="2474913" cy="213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04800"/>
            <a:ext cx="7924800" cy="762000"/>
          </a:xfrm>
        </p:spPr>
        <p:txBody>
          <a:bodyPr/>
          <a:lstStyle/>
          <a:p>
            <a:pPr eaLnBrk="1" hangingPunct="1"/>
            <a:r>
              <a:rPr lang="en-US" sz="4400" smtClean="0"/>
              <a:t>How Do You Gauge Success?</a:t>
            </a:r>
          </a:p>
        </p:txBody>
      </p:sp>
      <p:sp>
        <p:nvSpPr>
          <p:cNvPr id="3" name="Content Placeholder 2"/>
          <p:cNvSpPr>
            <a:spLocks noGrp="1"/>
          </p:cNvSpPr>
          <p:nvPr>
            <p:ph idx="1"/>
          </p:nvPr>
        </p:nvSpPr>
        <p:spPr>
          <a:xfrm>
            <a:off x="228600" y="1219200"/>
            <a:ext cx="5638800" cy="762000"/>
          </a:xfrm>
        </p:spPr>
        <p:txBody>
          <a:bodyPr/>
          <a:lstStyle/>
          <a:p>
            <a:pPr>
              <a:defRPr/>
            </a:pPr>
            <a:r>
              <a:rPr lang="en-US" sz="2800" dirty="0" smtClean="0">
                <a:latin typeface="+mj-lt"/>
              </a:rPr>
              <a:t>Quantitative data :</a:t>
            </a:r>
          </a:p>
          <a:p>
            <a:pPr marL="393700" lvl="1" indent="0">
              <a:buFont typeface="Wingdings 2" pitchFamily="18" charset="2"/>
              <a:buNone/>
              <a:defRPr/>
            </a:pPr>
            <a:endParaRPr lang="en-US" dirty="0" smtClean="0">
              <a:latin typeface="+mj-lt"/>
            </a:endParaRPr>
          </a:p>
          <a:p>
            <a:pPr marL="393700" lvl="1" indent="0">
              <a:buFont typeface="Wingdings 2" pitchFamily="18" charset="2"/>
              <a:buNone/>
              <a:defRPr/>
            </a:pPr>
            <a:endParaRPr lang="en-US" dirty="0" smtClean="0">
              <a:latin typeface="+mj-lt"/>
            </a:endParaRPr>
          </a:p>
        </p:txBody>
      </p:sp>
      <p:pic>
        <p:nvPicPr>
          <p:cNvPr id="1024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601" y="2326585"/>
            <a:ext cx="4267200" cy="2529578"/>
          </a:xfrm>
          <a:prstGeom prst="rect">
            <a:avLst/>
          </a:prstGeom>
          <a:solidFill>
            <a:srgbClr val="FFFFFF">
              <a:shade val="85000"/>
            </a:srgbClr>
          </a:solidFill>
          <a:ln w="9525">
            <a:solidFill>
              <a:schemeClr val="bg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2473" t="2808" r="1730" b="4344"/>
          <a:stretch>
            <a:fillRect/>
          </a:stretch>
        </p:blipFill>
        <p:spPr bwMode="auto">
          <a:xfrm>
            <a:off x="4592320" y="2326585"/>
            <a:ext cx="4327525" cy="2519363"/>
          </a:xfrm>
          <a:prstGeom prst="rect">
            <a:avLst/>
          </a:prstGeom>
          <a:solidFill>
            <a:srgbClr val="FFFFFF">
              <a:shade val="85000"/>
            </a:srgbClr>
          </a:solidFill>
          <a:ln w="9525">
            <a:solidFill>
              <a:schemeClr val="bg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46" name="Rectangle 1"/>
          <p:cNvSpPr>
            <a:spLocks noChangeArrowheads="1"/>
          </p:cNvSpPr>
          <p:nvPr/>
        </p:nvSpPr>
        <p:spPr bwMode="auto">
          <a:xfrm>
            <a:off x="1822450" y="1970088"/>
            <a:ext cx="825500" cy="369887"/>
          </a:xfrm>
          <a:prstGeom prst="rect">
            <a:avLst/>
          </a:prstGeom>
          <a:noFill/>
          <a:ln w="9525">
            <a:noFill/>
            <a:miter lim="800000"/>
            <a:headEnd/>
            <a:tailEnd/>
          </a:ln>
        </p:spPr>
        <p:txBody>
          <a:bodyPr wrap="none">
            <a:spAutoFit/>
          </a:bodyPr>
          <a:lstStyle/>
          <a:p>
            <a:r>
              <a:rPr lang="en-US"/>
              <a:t>EPCC</a:t>
            </a:r>
          </a:p>
        </p:txBody>
      </p:sp>
      <p:sp>
        <p:nvSpPr>
          <p:cNvPr id="10247" name="Rectangle 3"/>
          <p:cNvSpPr>
            <a:spLocks noChangeArrowheads="1"/>
          </p:cNvSpPr>
          <p:nvPr/>
        </p:nvSpPr>
        <p:spPr bwMode="auto">
          <a:xfrm>
            <a:off x="6578600" y="1905000"/>
            <a:ext cx="800100" cy="369888"/>
          </a:xfrm>
          <a:prstGeom prst="rect">
            <a:avLst/>
          </a:prstGeom>
          <a:noFill/>
          <a:ln w="9525">
            <a:noFill/>
            <a:miter lim="800000"/>
            <a:headEnd/>
            <a:tailEnd/>
          </a:ln>
        </p:spPr>
        <p:txBody>
          <a:bodyPr wrap="none">
            <a:spAutoFit/>
          </a:bodyPr>
          <a:lstStyle/>
          <a:p>
            <a:r>
              <a:rPr lang="en-US"/>
              <a:t>UTEP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04800"/>
            <a:ext cx="7924800" cy="762000"/>
          </a:xfrm>
        </p:spPr>
        <p:txBody>
          <a:bodyPr/>
          <a:lstStyle/>
          <a:p>
            <a:pPr eaLnBrk="1" hangingPunct="1"/>
            <a:r>
              <a:rPr lang="en-US" sz="4400" smtClean="0"/>
              <a:t>How Do You Gauge Success?</a:t>
            </a:r>
          </a:p>
        </p:txBody>
      </p:sp>
      <p:sp>
        <p:nvSpPr>
          <p:cNvPr id="3" name="Content Placeholder 2"/>
          <p:cNvSpPr>
            <a:spLocks noGrp="1"/>
          </p:cNvSpPr>
          <p:nvPr>
            <p:ph idx="1"/>
          </p:nvPr>
        </p:nvSpPr>
        <p:spPr>
          <a:xfrm>
            <a:off x="228600" y="1143000"/>
            <a:ext cx="2743200" cy="1371600"/>
          </a:xfrm>
        </p:spPr>
        <p:txBody>
          <a:bodyPr/>
          <a:lstStyle/>
          <a:p>
            <a:pPr>
              <a:defRPr/>
            </a:pPr>
            <a:r>
              <a:rPr lang="en-US" sz="2800" dirty="0" smtClean="0">
                <a:latin typeface="+mj-lt"/>
              </a:rPr>
              <a:t>Qualitative</a:t>
            </a:r>
            <a:r>
              <a:rPr lang="en-US" sz="2800" dirty="0">
                <a:latin typeface="+mj-lt"/>
              </a:rPr>
              <a:t>:</a:t>
            </a:r>
            <a:endParaRPr lang="en-US" sz="2800" dirty="0" smtClean="0">
              <a:latin typeface="+mj-lt"/>
            </a:endParaRPr>
          </a:p>
        </p:txBody>
      </p:sp>
      <p:pic>
        <p:nvPicPr>
          <p:cNvPr id="1126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t="5937"/>
          <a:stretch>
            <a:fillRect/>
          </a:stretch>
        </p:blipFill>
        <p:spPr bwMode="auto">
          <a:xfrm>
            <a:off x="4495800" y="990600"/>
            <a:ext cx="4495800" cy="2525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6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t="6387"/>
          <a:stretch>
            <a:fillRect/>
          </a:stretch>
        </p:blipFill>
        <p:spPr bwMode="auto">
          <a:xfrm>
            <a:off x="4495800" y="3898900"/>
            <a:ext cx="4495800" cy="2446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0" y="1828800"/>
            <a:ext cx="4572000" cy="1323975"/>
          </a:xfrm>
          <a:prstGeom prst="rect">
            <a:avLst/>
          </a:prstGeom>
        </p:spPr>
        <p:txBody>
          <a:bodyPr>
            <a:spAutoFit/>
          </a:bodyPr>
          <a:lstStyle/>
          <a:p>
            <a:pPr>
              <a:defRPr/>
            </a:pPr>
            <a:r>
              <a:rPr lang="en-US" sz="1600" dirty="0">
                <a:latin typeface="Arial" pitchFamily="34" charset="0"/>
                <a:cs typeface="Arial" pitchFamily="34" charset="0"/>
              </a:rPr>
              <a:t>https://www.facebook.com/</a:t>
            </a:r>
            <a:r>
              <a:rPr lang="en-US" sz="1600" dirty="0">
                <a:solidFill>
                  <a:srgbClr val="FF0000"/>
                </a:solidFill>
                <a:latin typeface="Arial" pitchFamily="34" charset="0"/>
                <a:cs typeface="Arial" pitchFamily="34" charset="0"/>
              </a:rPr>
              <a:t>SOLARISGEOLOGY</a:t>
            </a:r>
          </a:p>
          <a:p>
            <a:pPr>
              <a:defRPr/>
            </a:pPr>
            <a:r>
              <a:rPr lang="en-US" sz="1600" dirty="0">
                <a:solidFill>
                  <a:srgbClr val="FF0000"/>
                </a:solidFill>
                <a:latin typeface="Arial" pitchFamily="34" charset="0"/>
                <a:cs typeface="Arial" pitchFamily="34" charset="0"/>
              </a:rPr>
              <a:t>	</a:t>
            </a:r>
          </a:p>
          <a:p>
            <a:pPr marL="285750" indent="-285750">
              <a:buFont typeface="Arial" pitchFamily="34" charset="0"/>
              <a:buChar char="•"/>
              <a:defRPr/>
            </a:pPr>
            <a:r>
              <a:rPr lang="en-US" sz="1600" dirty="0">
                <a:latin typeface="Arial" pitchFamily="34" charset="0"/>
                <a:cs typeface="Arial" pitchFamily="34" charset="0"/>
              </a:rPr>
              <a:t>Promotes the SOLARIS activities, research, milestones and former EPCC students current successes at UTEP. </a:t>
            </a:r>
          </a:p>
        </p:txBody>
      </p:sp>
      <p:sp>
        <p:nvSpPr>
          <p:cNvPr id="4" name="Rectangle 3"/>
          <p:cNvSpPr/>
          <p:nvPr/>
        </p:nvSpPr>
        <p:spPr>
          <a:xfrm>
            <a:off x="-76200" y="4343400"/>
            <a:ext cx="4572000" cy="1323975"/>
          </a:xfrm>
          <a:prstGeom prst="rect">
            <a:avLst/>
          </a:prstGeom>
        </p:spPr>
        <p:txBody>
          <a:bodyPr>
            <a:spAutoFit/>
          </a:bodyPr>
          <a:lstStyle/>
          <a:p>
            <a:pPr>
              <a:defRPr/>
            </a:pPr>
            <a:r>
              <a:rPr lang="en-US" sz="1600" dirty="0">
                <a:latin typeface="Arial" pitchFamily="34" charset="0"/>
                <a:cs typeface="Arial" pitchFamily="34" charset="0"/>
              </a:rPr>
              <a:t>https://www.facebook.com/</a:t>
            </a:r>
            <a:r>
              <a:rPr lang="en-US" sz="1600" dirty="0">
                <a:solidFill>
                  <a:srgbClr val="FF0000"/>
                </a:solidFill>
                <a:latin typeface="Arial" pitchFamily="34" charset="0"/>
                <a:cs typeface="Arial" pitchFamily="34" charset="0"/>
              </a:rPr>
              <a:t>GeoVenturesElPaso</a:t>
            </a:r>
          </a:p>
          <a:p>
            <a:pPr>
              <a:defRPr/>
            </a:pPr>
            <a:endParaRPr lang="en-US" sz="1600" dirty="0">
              <a:solidFill>
                <a:srgbClr val="FF0000"/>
              </a:solidFill>
              <a:latin typeface="Arial" pitchFamily="34" charset="0"/>
              <a:cs typeface="Arial" pitchFamily="34" charset="0"/>
            </a:endParaRPr>
          </a:p>
          <a:p>
            <a:pPr marL="285750" indent="-285750">
              <a:buFont typeface="Arial" pitchFamily="34" charset="0"/>
              <a:buChar char="•"/>
              <a:defRPr/>
            </a:pPr>
            <a:r>
              <a:rPr lang="en-US" sz="1600" dirty="0">
                <a:latin typeface="Arial" pitchFamily="34" charset="0"/>
                <a:cs typeface="Arial" pitchFamily="34" charset="0"/>
              </a:rPr>
              <a:t>Helps promote geology courses and degree by developing outdoor learning experiences utilizing local geological sites.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975" y="533400"/>
            <a:ext cx="8229600" cy="5715000"/>
          </a:xfrm>
        </p:spPr>
        <p:txBody>
          <a:bodyPr>
            <a:normAutofit lnSpcReduction="10000"/>
          </a:bodyPr>
          <a:lstStyle/>
          <a:p>
            <a:pPr marL="0" indent="0" algn="ctr">
              <a:buFont typeface="Wingdings 2" pitchFamily="18" charset="2"/>
              <a:buNone/>
              <a:defRPr/>
            </a:pPr>
            <a:r>
              <a:rPr lang="en-US" dirty="0" smtClean="0">
                <a:latin typeface="+mj-lt"/>
              </a:rPr>
              <a:t>Thanks to: </a:t>
            </a:r>
          </a:p>
          <a:p>
            <a:pPr marL="0" indent="0">
              <a:buFont typeface="Wingdings 2" pitchFamily="18" charset="2"/>
              <a:buNone/>
              <a:defRPr/>
            </a:pPr>
            <a:endParaRPr lang="en-US" dirty="0">
              <a:latin typeface="+mj-lt"/>
            </a:endParaRPr>
          </a:p>
          <a:p>
            <a:pPr marL="0" indent="0">
              <a:buFont typeface="Wingdings 2" pitchFamily="18" charset="2"/>
              <a:buNone/>
              <a:defRPr/>
            </a:pPr>
            <a:endParaRPr lang="en-US" dirty="0" smtClean="0">
              <a:latin typeface="+mj-lt"/>
            </a:endParaRPr>
          </a:p>
          <a:p>
            <a:pPr marL="0" indent="0">
              <a:buFont typeface="Wingdings 2" pitchFamily="18" charset="2"/>
              <a:buNone/>
              <a:defRPr/>
            </a:pPr>
            <a:endParaRPr lang="en-US" dirty="0" smtClean="0">
              <a:latin typeface="+mj-lt"/>
            </a:endParaRPr>
          </a:p>
          <a:p>
            <a:pPr marL="0" indent="0">
              <a:buFont typeface="Wingdings 2" pitchFamily="18" charset="2"/>
              <a:buNone/>
              <a:defRPr/>
            </a:pPr>
            <a:r>
              <a:rPr lang="en-US" dirty="0" smtClean="0">
                <a:latin typeface="+mj-lt"/>
              </a:rPr>
              <a:t>Contact information:</a:t>
            </a:r>
          </a:p>
          <a:p>
            <a:pPr marL="0" indent="0">
              <a:buFont typeface="Wingdings 2" pitchFamily="18" charset="2"/>
              <a:buNone/>
              <a:defRPr/>
            </a:pPr>
            <a:r>
              <a:rPr lang="en-US" dirty="0" smtClean="0">
                <a:latin typeface="Arial" pitchFamily="34" charset="0"/>
                <a:cs typeface="Arial" pitchFamily="34" charset="0"/>
              </a:rPr>
              <a:t>Joshua Villalobos</a:t>
            </a:r>
          </a:p>
          <a:p>
            <a:pPr marL="0" indent="0">
              <a:buFont typeface="Wingdings 2" pitchFamily="18" charset="2"/>
              <a:buNone/>
              <a:defRPr/>
            </a:pPr>
            <a:r>
              <a:rPr lang="en-US" dirty="0" smtClean="0">
                <a:latin typeface="Arial" pitchFamily="34" charset="0"/>
                <a:cs typeface="Arial" pitchFamily="34" charset="0"/>
              </a:rPr>
              <a:t>Email: jvillal6@epcc.edu  </a:t>
            </a:r>
          </a:p>
          <a:p>
            <a:pPr marL="0" indent="0">
              <a:buFont typeface="Wingdings 2" pitchFamily="18" charset="2"/>
              <a:buNone/>
              <a:defRPr/>
            </a:pPr>
            <a:r>
              <a:rPr lang="en-US" dirty="0">
                <a:latin typeface="Arial" pitchFamily="34" charset="0"/>
                <a:cs typeface="Arial" pitchFamily="34" charset="0"/>
              </a:rPr>
              <a:t>El Paso Community College</a:t>
            </a:r>
          </a:p>
          <a:p>
            <a:pPr marL="0" indent="0">
              <a:buFont typeface="Wingdings 2" pitchFamily="18" charset="2"/>
              <a:buNone/>
              <a:defRPr/>
            </a:pPr>
            <a:endParaRPr lang="en-US" dirty="0">
              <a:latin typeface="Arial" pitchFamily="34" charset="0"/>
              <a:cs typeface="Arial" pitchFamily="34" charset="0"/>
            </a:endParaRPr>
          </a:p>
          <a:p>
            <a:pPr marL="0" indent="0">
              <a:buFont typeface="Wingdings 2" pitchFamily="18" charset="2"/>
              <a:buNone/>
              <a:defRPr/>
            </a:pPr>
            <a:r>
              <a:rPr lang="en-US" dirty="0" smtClean="0">
                <a:latin typeface="Arial" pitchFamily="34" charset="0"/>
                <a:cs typeface="Arial" pitchFamily="34" charset="0"/>
              </a:rPr>
              <a:t>Diane Doser</a:t>
            </a:r>
          </a:p>
          <a:p>
            <a:pPr marL="0" indent="0">
              <a:buFont typeface="Wingdings 2" pitchFamily="18" charset="2"/>
              <a:buNone/>
              <a:defRPr/>
            </a:pPr>
            <a:r>
              <a:rPr lang="en-US" dirty="0" smtClean="0">
                <a:latin typeface="Arial" pitchFamily="34" charset="0"/>
                <a:cs typeface="Arial" pitchFamily="34" charset="0"/>
              </a:rPr>
              <a:t>Email:  Doser@utep.edu</a:t>
            </a:r>
          </a:p>
          <a:p>
            <a:pPr marL="0" indent="0">
              <a:buFont typeface="Wingdings 2" pitchFamily="18" charset="2"/>
              <a:buNone/>
              <a:defRPr/>
            </a:pPr>
            <a:r>
              <a:rPr lang="en-US" dirty="0">
                <a:latin typeface="Arial" pitchFamily="34" charset="0"/>
                <a:cs typeface="Arial" pitchFamily="34" charset="0"/>
              </a:rPr>
              <a:t>University of Texas at El Paso</a:t>
            </a:r>
          </a:p>
          <a:p>
            <a:pPr marL="0" indent="0">
              <a:buFont typeface="Wingdings 2" pitchFamily="18" charset="2"/>
              <a:buNone/>
              <a:defRPr/>
            </a:pPr>
            <a:endParaRPr lang="en-US" dirty="0">
              <a:latin typeface="Arial" pitchFamily="34" charset="0"/>
              <a:cs typeface="Arial" pitchFamily="34" charset="0"/>
            </a:endParaRPr>
          </a:p>
        </p:txBody>
      </p:sp>
      <p:pic>
        <p:nvPicPr>
          <p:cNvPr id="5" name="il_fi" descr="http://www.homegrownelpaso.com/media/member-logos/El-Paso-Community-College.pjpeg"/>
          <p:cNvPicPr>
            <a:picLocks noChangeAspect="1" noChangeArrowheads="1"/>
          </p:cNvPicPr>
          <p:nvPr/>
        </p:nvPicPr>
        <p:blipFill>
          <a:blip r:embed="rId3" cstate="print">
            <a:extLst/>
          </a:blip>
          <a:srcRect/>
          <a:stretch>
            <a:fillRect/>
          </a:stretch>
        </p:blipFill>
        <p:spPr bwMode="auto">
          <a:xfrm>
            <a:off x="762000" y="889391"/>
            <a:ext cx="1066800" cy="1066799"/>
          </a:xfrm>
          <a:prstGeom prst="ellipse">
            <a:avLst/>
          </a:prstGeom>
          <a:ln w="9525">
            <a:solidFill>
              <a:srgbClr val="000000">
                <a:alpha val="0"/>
              </a:srgb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2292" name="Picture 10" descr="http://www.cs.utep.edu/kiekintveld/utep_logo.gif"/>
          <p:cNvPicPr>
            <a:picLocks noChangeAspect="1" noChangeArrowheads="1"/>
          </p:cNvPicPr>
          <p:nvPr/>
        </p:nvPicPr>
        <p:blipFill>
          <a:blip r:embed="rId4" cstate="print"/>
          <a:srcRect/>
          <a:stretch>
            <a:fillRect/>
          </a:stretch>
        </p:blipFill>
        <p:spPr bwMode="auto">
          <a:xfrm>
            <a:off x="4876800" y="989013"/>
            <a:ext cx="1392238" cy="1071562"/>
          </a:xfrm>
          <a:prstGeom prst="rect">
            <a:avLst/>
          </a:prstGeom>
          <a:noFill/>
          <a:ln w="9525">
            <a:noFill/>
            <a:miter lim="800000"/>
            <a:headEnd/>
            <a:tailEnd/>
          </a:ln>
        </p:spPr>
      </p:pic>
      <p:pic>
        <p:nvPicPr>
          <p:cNvPr id="12293" name="Picture 3"/>
          <p:cNvPicPr>
            <a:picLocks noChangeAspect="1" noChangeArrowheads="1"/>
          </p:cNvPicPr>
          <p:nvPr/>
        </p:nvPicPr>
        <p:blipFill>
          <a:blip r:embed="rId5" cstate="print"/>
          <a:srcRect/>
          <a:stretch>
            <a:fillRect/>
          </a:stretch>
        </p:blipFill>
        <p:spPr bwMode="auto">
          <a:xfrm>
            <a:off x="2362200" y="989013"/>
            <a:ext cx="2168525" cy="966787"/>
          </a:xfrm>
          <a:prstGeom prst="rect">
            <a:avLst/>
          </a:prstGeom>
          <a:noFill/>
          <a:ln w="9525">
            <a:noFill/>
            <a:miter lim="800000"/>
            <a:headEnd/>
            <a:tailEnd/>
          </a:ln>
          <a:effectLst/>
        </p:spPr>
      </p:pic>
      <p:pic>
        <p:nvPicPr>
          <p:cNvPr id="12294" name="Picture 5" descr="https://encrypted-tbn3.gstatic.com/images?q=tbn:ANd9GcRi1D4spx8AX8MyuSCtlEt3t_bPuGtKVjkRM76yH3clR4WE42i0">
            <a:hlinkClick r:id="rId6"/>
          </p:cNvPr>
          <p:cNvPicPr>
            <a:picLocks noChangeAspect="1" noChangeArrowheads="1"/>
          </p:cNvPicPr>
          <p:nvPr/>
        </p:nvPicPr>
        <p:blipFill>
          <a:blip r:embed="rId7" cstate="print"/>
          <a:srcRect/>
          <a:stretch>
            <a:fillRect/>
          </a:stretch>
        </p:blipFill>
        <p:spPr bwMode="auto">
          <a:xfrm>
            <a:off x="6477000" y="889000"/>
            <a:ext cx="2187575" cy="15192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533400"/>
          </a:xfrm>
        </p:spPr>
        <p:txBody>
          <a:bodyPr>
            <a:normAutofit lnSpcReduction="10000"/>
          </a:bodyPr>
          <a:lstStyle/>
          <a:p>
            <a:pPr algn="ctr">
              <a:buNone/>
            </a:pPr>
            <a:r>
              <a:rPr lang="en-US" b="1" i="1" dirty="0" smtClean="0"/>
              <a:t>Heads &amp; Chairs Webinar Series Schedule</a:t>
            </a:r>
            <a:endParaRPr lang="en-US" b="1" i="1" dirty="0"/>
          </a:p>
        </p:txBody>
      </p:sp>
      <p:pic>
        <p:nvPicPr>
          <p:cNvPr id="8" name="Picture 2" descr="G:\CommonFiles\Logos\AGI-Logo-Digital.jpg"/>
          <p:cNvPicPr>
            <a:picLocks noChangeAspect="1" noChangeArrowheads="1"/>
          </p:cNvPicPr>
          <p:nvPr/>
        </p:nvPicPr>
        <p:blipFill>
          <a:blip r:embed="rId2" cstate="print"/>
          <a:srcRect/>
          <a:stretch>
            <a:fillRect/>
          </a:stretch>
        </p:blipFill>
        <p:spPr bwMode="auto">
          <a:xfrm>
            <a:off x="6328668" y="6096000"/>
            <a:ext cx="2730998" cy="685800"/>
          </a:xfrm>
          <a:prstGeom prst="rect">
            <a:avLst/>
          </a:prstGeom>
          <a:noFill/>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834824"/>
            <a:ext cx="2362200" cy="86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52400"/>
            <a:ext cx="8458200" cy="141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2"/>
          <p:cNvSpPr txBox="1">
            <a:spLocks/>
          </p:cNvSpPr>
          <p:nvPr/>
        </p:nvSpPr>
        <p:spPr>
          <a:xfrm>
            <a:off x="76200" y="2362200"/>
            <a:ext cx="8991600" cy="4876800"/>
          </a:xfrm>
          <a:prstGeom prst="rect">
            <a:avLst/>
          </a:prstGeom>
        </p:spPr>
        <p:txBody>
          <a:bodyPr vert="horz">
            <a:normAutofit/>
          </a:bodyPr>
          <a:lstStyle/>
          <a:p>
            <a:pPr marL="36576">
              <a:spcBef>
                <a:spcPct val="20000"/>
              </a:spcBef>
              <a:buClr>
                <a:schemeClr val="accent1"/>
              </a:buClr>
              <a:buSzPct val="80000"/>
            </a:pPr>
            <a:endParaRPr lang="en-US" sz="2400" dirty="0" smtClean="0"/>
          </a:p>
          <a:p>
            <a:pPr marL="420624" indent="-384048">
              <a:spcBef>
                <a:spcPct val="20000"/>
              </a:spcBef>
              <a:buClr>
                <a:schemeClr val="accent1"/>
              </a:buClr>
              <a:buSzPct val="80000"/>
              <a:buFont typeface="Wingdings 2"/>
              <a:buChar char=""/>
            </a:pPr>
            <a:r>
              <a:rPr lang="en-US" sz="2400" b="1" dirty="0" smtClean="0"/>
              <a:t>Join us for the next webinar</a:t>
            </a:r>
            <a:endParaRPr lang="en-US" sz="2400" b="1" dirty="0"/>
          </a:p>
          <a:p>
            <a:pPr marL="420624" indent="-384048">
              <a:spcBef>
                <a:spcPct val="20000"/>
              </a:spcBef>
              <a:buClr>
                <a:schemeClr val="accent1"/>
              </a:buClr>
              <a:buSzPct val="80000"/>
              <a:buFont typeface="Wingdings 2"/>
              <a:buChar char=""/>
            </a:pPr>
            <a:r>
              <a:rPr lang="en-US" sz="2400" b="1" dirty="0" smtClean="0"/>
              <a:t>When: October 24, from 1-2 pm EST</a:t>
            </a:r>
            <a:endParaRPr lang="en-US" sz="2400" dirty="0"/>
          </a:p>
          <a:p>
            <a:pPr marL="420624" indent="-384048">
              <a:spcBef>
                <a:spcPct val="20000"/>
              </a:spcBef>
              <a:buClr>
                <a:schemeClr val="accent1"/>
              </a:buClr>
              <a:buSzPct val="80000"/>
              <a:buFont typeface="Wingdings 2"/>
              <a:buChar char=""/>
            </a:pPr>
            <a:r>
              <a:rPr lang="en-US" sz="2400" b="1" dirty="0" smtClean="0"/>
              <a:t>Topic: </a:t>
            </a:r>
            <a:r>
              <a:rPr lang="en-US" sz="2400" b="1" dirty="0" smtClean="0">
                <a:hlinkClick r:id="rId5"/>
              </a:rPr>
              <a:t>How </a:t>
            </a:r>
            <a:r>
              <a:rPr lang="en-US" sz="2400" b="1" dirty="0">
                <a:hlinkClick r:id="rId5"/>
              </a:rPr>
              <a:t>to Work Towards Effective Articulation between 2-Year and 4-Year College Geoscience Programs</a:t>
            </a:r>
            <a:r>
              <a:rPr lang="en-US" sz="2400" b="1" dirty="0"/>
              <a:t> </a:t>
            </a:r>
            <a:endParaRPr lang="en-US" sz="2400" b="1" dirty="0" smtClean="0"/>
          </a:p>
          <a:p>
            <a:pPr marL="420624" indent="-384048">
              <a:spcBef>
                <a:spcPct val="20000"/>
              </a:spcBef>
              <a:buClr>
                <a:schemeClr val="accent1"/>
              </a:buClr>
              <a:buSzPct val="80000"/>
              <a:buFont typeface="Wingdings 2"/>
              <a:buChar char=""/>
            </a:pPr>
            <a:r>
              <a:rPr lang="en-US" sz="2400" b="1" dirty="0" smtClean="0"/>
              <a:t>Register for this webinar and others at: </a:t>
            </a:r>
            <a:r>
              <a:rPr lang="en-US" sz="2400" b="1" dirty="0"/>
              <a:t>http://</a:t>
            </a:r>
            <a:r>
              <a:rPr lang="en-US" sz="2400" b="1" dirty="0" smtClean="0"/>
              <a:t>www.americangeosciences.org/workforce/aguagi-heads-and-chairs-webinars/</a:t>
            </a: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27" y="1582066"/>
            <a:ext cx="7467600" cy="1143000"/>
          </a:xfrm>
        </p:spPr>
        <p:txBody>
          <a:bodyPr/>
          <a:lstStyle/>
          <a:p>
            <a:pPr algn="ctr"/>
            <a:r>
              <a:rPr lang="en-US" dirty="0" smtClean="0"/>
              <a:t>Wrap-up</a:t>
            </a:r>
            <a:endParaRPr lang="en-US" dirty="0"/>
          </a:p>
        </p:txBody>
      </p:sp>
      <p:sp>
        <p:nvSpPr>
          <p:cNvPr id="3" name="Content Placeholder 2"/>
          <p:cNvSpPr>
            <a:spLocks noGrp="1"/>
          </p:cNvSpPr>
          <p:nvPr>
            <p:ph idx="1"/>
          </p:nvPr>
        </p:nvSpPr>
        <p:spPr>
          <a:xfrm>
            <a:off x="848327" y="2667000"/>
            <a:ext cx="7467600" cy="3276600"/>
          </a:xfrm>
        </p:spPr>
        <p:txBody>
          <a:bodyPr>
            <a:normAutofit lnSpcReduction="10000"/>
          </a:bodyPr>
          <a:lstStyle/>
          <a:p>
            <a:r>
              <a:rPr lang="en-US" sz="2400" dirty="0"/>
              <a:t>Audiovisual recording </a:t>
            </a:r>
            <a:r>
              <a:rPr lang="en-US" sz="2400"/>
              <a:t>of </a:t>
            </a:r>
            <a:r>
              <a:rPr lang="en-US" sz="2400" smtClean="0"/>
              <a:t>today’s webinar </a:t>
            </a:r>
            <a:r>
              <a:rPr lang="en-US" sz="2400" dirty="0"/>
              <a:t>will be available in the coming weeks</a:t>
            </a:r>
            <a:r>
              <a:rPr lang="en-US" sz="2400" dirty="0" smtClean="0"/>
              <a:t>.</a:t>
            </a:r>
            <a:br>
              <a:rPr lang="en-US" sz="2400" dirty="0" smtClean="0"/>
            </a:br>
            <a:endParaRPr lang="en-US" sz="2400" dirty="0"/>
          </a:p>
          <a:p>
            <a:r>
              <a:rPr lang="en-US" sz="2400" dirty="0" smtClean="0"/>
              <a:t>If you have additional questions or comments about the webinar series, or would like to join the AGU Heads and Chairs listserv, or participate in the workshop at the AGU Fall Meeting, please contact Pranoti Asher at </a:t>
            </a:r>
            <a:r>
              <a:rPr lang="en-US" sz="2400" dirty="0" smtClean="0">
                <a:solidFill>
                  <a:srgbClr val="EB671D"/>
                </a:solidFill>
              </a:rPr>
              <a:t>Pasher@agu.org</a:t>
            </a:r>
            <a:r>
              <a:rPr lang="en-US" sz="2400" dirty="0" smtClean="0">
                <a:solidFill>
                  <a:schemeClr val="accent3"/>
                </a:solidFill>
              </a:rPr>
              <a:t> </a:t>
            </a:r>
            <a:r>
              <a:rPr lang="en-US" sz="2400" dirty="0" smtClean="0"/>
              <a:t/>
            </a:r>
            <a:br>
              <a:rPr lang="en-US" sz="2400" dirty="0" smtClean="0"/>
            </a:br>
            <a:endParaRPr lang="en-US" sz="2400" dirty="0" smtClean="0"/>
          </a:p>
          <a:p>
            <a:pPr marL="0" indent="0">
              <a:buNone/>
              <a:defRPr/>
            </a:pPr>
            <a:endParaRPr lang="en-US" dirty="0" smtClean="0"/>
          </a:p>
        </p:txBody>
      </p:sp>
      <p:pic>
        <p:nvPicPr>
          <p:cNvPr id="4" name="Picture 2" descr="G:\CommonFiles\Logos\AGI-Logo-Digital.jpg"/>
          <p:cNvPicPr>
            <a:picLocks noChangeAspect="1" noChangeArrowheads="1"/>
          </p:cNvPicPr>
          <p:nvPr/>
        </p:nvPicPr>
        <p:blipFill>
          <a:blip r:embed="rId2" cstate="print"/>
          <a:srcRect/>
          <a:stretch>
            <a:fillRect/>
          </a:stretch>
        </p:blipFill>
        <p:spPr bwMode="auto">
          <a:xfrm>
            <a:off x="6328668" y="6096000"/>
            <a:ext cx="2730998" cy="685800"/>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834824"/>
            <a:ext cx="2362200" cy="86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3027" y="228600"/>
            <a:ext cx="8458200" cy="1411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09800"/>
            <a:ext cx="8610600" cy="1828800"/>
          </a:xfrm>
        </p:spPr>
        <p:txBody>
          <a:bodyPr>
            <a:normAutofit fontScale="90000"/>
          </a:bodyPr>
          <a:lstStyle/>
          <a:p>
            <a:pPr algn="ctr"/>
            <a:r>
              <a:rPr lang="en-US" i="1" dirty="0"/>
              <a:t>Strengthening a Community College </a:t>
            </a:r>
            <a:r>
              <a:rPr lang="en-US" i="1" dirty="0" err="1"/>
              <a:t>Geoscience</a:t>
            </a:r>
            <a:r>
              <a:rPr lang="en-US" i="1" dirty="0"/>
              <a:t> Program Through Collaborations with University and Research </a:t>
            </a:r>
            <a:r>
              <a:rPr lang="en-US" i="1" dirty="0" smtClean="0"/>
              <a:t>Faculty</a:t>
            </a:r>
            <a:endParaRPr lang="en-US" dirty="0"/>
          </a:p>
        </p:txBody>
      </p:sp>
      <p:sp>
        <p:nvSpPr>
          <p:cNvPr id="3" name="Subtitle 2"/>
          <p:cNvSpPr>
            <a:spLocks noGrp="1"/>
          </p:cNvSpPr>
          <p:nvPr>
            <p:ph type="subTitle" idx="1"/>
          </p:nvPr>
        </p:nvSpPr>
        <p:spPr>
          <a:xfrm>
            <a:off x="457200" y="4419600"/>
            <a:ext cx="4876800" cy="1752600"/>
          </a:xfrm>
        </p:spPr>
        <p:txBody>
          <a:bodyPr/>
          <a:lstStyle/>
          <a:p>
            <a:r>
              <a:rPr lang="en-US" dirty="0" smtClean="0"/>
              <a:t>Allison Beauregard</a:t>
            </a:r>
          </a:p>
          <a:p>
            <a:r>
              <a:rPr lang="en-US" dirty="0" smtClean="0"/>
              <a:t>Northwest Florida State College</a:t>
            </a:r>
            <a:endParaRPr lang="en-US" dirty="0"/>
          </a:p>
        </p:txBody>
      </p:sp>
      <p:pic>
        <p:nvPicPr>
          <p:cNvPr id="4" name="Picture 7" descr="NWFSC_SquareLogo_5_inch"/>
          <p:cNvPicPr>
            <a:picLocks noChangeAspect="1" noChangeArrowheads="1"/>
          </p:cNvPicPr>
          <p:nvPr/>
        </p:nvPicPr>
        <p:blipFill>
          <a:blip r:embed="rId3" cstate="print"/>
          <a:srcRect/>
          <a:stretch>
            <a:fillRect/>
          </a:stretch>
        </p:blipFill>
        <p:spPr bwMode="auto">
          <a:xfrm>
            <a:off x="5410200" y="4191000"/>
            <a:ext cx="2286000" cy="21907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65" y="533400"/>
            <a:ext cx="8229600" cy="1143000"/>
          </a:xfrm>
        </p:spPr>
        <p:txBody>
          <a:bodyPr/>
          <a:lstStyle/>
          <a:p>
            <a:r>
              <a:rPr lang="en-US" dirty="0" smtClean="0"/>
              <a:t>Northwest Florida State College</a:t>
            </a:r>
            <a:endParaRPr lang="en-US" dirty="0"/>
          </a:p>
        </p:txBody>
      </p:sp>
      <p:sp>
        <p:nvSpPr>
          <p:cNvPr id="3" name="Content Placeholder 2"/>
          <p:cNvSpPr>
            <a:spLocks noGrp="1"/>
          </p:cNvSpPr>
          <p:nvPr>
            <p:ph idx="1"/>
          </p:nvPr>
        </p:nvSpPr>
        <p:spPr>
          <a:xfrm>
            <a:off x="76200" y="1935480"/>
            <a:ext cx="9144000" cy="3931920"/>
          </a:xfrm>
        </p:spPr>
        <p:txBody>
          <a:bodyPr>
            <a:normAutofit/>
          </a:bodyPr>
          <a:lstStyle/>
          <a:p>
            <a:r>
              <a:rPr lang="en-US" dirty="0" smtClean="0"/>
              <a:t>2 year college</a:t>
            </a:r>
          </a:p>
          <a:p>
            <a:r>
              <a:rPr lang="en-US" dirty="0" smtClean="0"/>
              <a:t>2 other geoscience faculty in department</a:t>
            </a:r>
          </a:p>
          <a:p>
            <a:r>
              <a:rPr lang="en-US" dirty="0" smtClean="0"/>
              <a:t>Heavy </a:t>
            </a:r>
            <a:r>
              <a:rPr lang="en-US" dirty="0"/>
              <a:t>teaching </a:t>
            </a:r>
            <a:r>
              <a:rPr lang="en-US" dirty="0" smtClean="0"/>
              <a:t>load</a:t>
            </a:r>
          </a:p>
          <a:p>
            <a:r>
              <a:rPr lang="en-US" dirty="0" smtClean="0"/>
              <a:t>Lack of research “culture”</a:t>
            </a:r>
          </a:p>
          <a:p>
            <a:r>
              <a:rPr lang="en-US" dirty="0" smtClean="0"/>
              <a:t>Challenge top students without losing general education students</a:t>
            </a:r>
          </a:p>
          <a:p>
            <a:endParaRPr lang="en-US" dirty="0"/>
          </a:p>
        </p:txBody>
      </p:sp>
      <p:pic>
        <p:nvPicPr>
          <p:cNvPr id="4" name="Picture 7" descr="NWFSC_SquareLogo_5_inch"/>
          <p:cNvPicPr>
            <a:picLocks noChangeAspect="1" noChangeArrowheads="1"/>
          </p:cNvPicPr>
          <p:nvPr/>
        </p:nvPicPr>
        <p:blipFill>
          <a:blip r:embed="rId3" cstate="print"/>
          <a:srcRect/>
          <a:stretch>
            <a:fillRect/>
          </a:stretch>
        </p:blipFill>
        <p:spPr bwMode="auto">
          <a:xfrm>
            <a:off x="7010400" y="1981200"/>
            <a:ext cx="1570383" cy="1504950"/>
          </a:xfrm>
          <a:prstGeom prst="rect">
            <a:avLst/>
          </a:prstGeom>
          <a:noFill/>
          <a:ln w="9525" algn="in">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1. Marine Biological Laboratory</a:t>
            </a:r>
            <a:endParaRPr lang="en-US" dirty="0"/>
          </a:p>
        </p:txBody>
      </p:sp>
      <p:sp>
        <p:nvSpPr>
          <p:cNvPr id="3" name="Content Placeholder 2"/>
          <p:cNvSpPr>
            <a:spLocks noGrp="1"/>
          </p:cNvSpPr>
          <p:nvPr>
            <p:ph idx="1"/>
          </p:nvPr>
        </p:nvSpPr>
        <p:spPr>
          <a:xfrm>
            <a:off x="457200" y="1676400"/>
            <a:ext cx="6096000" cy="3581400"/>
          </a:xfrm>
        </p:spPr>
        <p:txBody>
          <a:bodyPr>
            <a:noAutofit/>
          </a:bodyPr>
          <a:lstStyle/>
          <a:p>
            <a:pPr>
              <a:buClr>
                <a:schemeClr val="tx2"/>
              </a:buClr>
            </a:pPr>
            <a:r>
              <a:rPr lang="en-US" sz="3200" b="1" dirty="0" smtClean="0">
                <a:latin typeface="+mj-lt"/>
              </a:rPr>
              <a:t>Funded under NSF –                Biological Oceanography (broader impacts)</a:t>
            </a:r>
          </a:p>
          <a:p>
            <a:pPr>
              <a:buClr>
                <a:schemeClr val="tx2"/>
              </a:buClr>
            </a:pPr>
            <a:r>
              <a:rPr lang="en-US" sz="3200" b="1" dirty="0" smtClean="0">
                <a:latin typeface="+mj-lt"/>
              </a:rPr>
              <a:t>Incorporates cutting-edge hydrothermal vent science        into NWFSC curriculum</a:t>
            </a:r>
          </a:p>
          <a:p>
            <a:pPr lvl="1">
              <a:buClr>
                <a:schemeClr val="tx2"/>
              </a:buClr>
            </a:pPr>
            <a:r>
              <a:rPr lang="en-US" sz="3200" b="1" dirty="0" smtClean="0">
                <a:latin typeface="+mj-lt"/>
              </a:rPr>
              <a:t>Researcher-student contact</a:t>
            </a:r>
          </a:p>
          <a:p>
            <a:pPr lvl="1">
              <a:buClr>
                <a:schemeClr val="tx2"/>
              </a:buClr>
            </a:pPr>
            <a:r>
              <a:rPr lang="en-US" sz="3200" b="1" dirty="0" smtClean="0">
                <a:latin typeface="+mj-lt"/>
              </a:rPr>
              <a:t>Vent curriculum</a:t>
            </a:r>
          </a:p>
          <a:p>
            <a:pPr lvl="1">
              <a:buClr>
                <a:schemeClr val="tx2"/>
              </a:buClr>
            </a:pPr>
            <a:r>
              <a:rPr lang="en-US" sz="3200" b="1" dirty="0" smtClean="0">
                <a:latin typeface="+mj-lt"/>
              </a:rPr>
              <a:t>Internship program</a:t>
            </a:r>
          </a:p>
        </p:txBody>
      </p:sp>
      <p:pic>
        <p:nvPicPr>
          <p:cNvPr id="4" name="Picture 3"/>
          <p:cNvPicPr>
            <a:picLocks noChangeAspect="1" noChangeArrowheads="1"/>
          </p:cNvPicPr>
          <p:nvPr/>
        </p:nvPicPr>
        <p:blipFill>
          <a:blip r:embed="rId3" cstate="print"/>
          <a:srcRect/>
          <a:stretch>
            <a:fillRect/>
          </a:stretch>
        </p:blipFill>
        <p:spPr bwMode="auto">
          <a:xfrm>
            <a:off x="5867400" y="1600199"/>
            <a:ext cx="2864743" cy="2213665"/>
          </a:xfrm>
          <a:prstGeom prst="rect">
            <a:avLst/>
          </a:prstGeom>
          <a:noFill/>
          <a:ln w="9525">
            <a:noFill/>
            <a:miter lim="800000"/>
            <a:headEnd/>
            <a:tailEnd/>
          </a:ln>
        </p:spPr>
      </p:pic>
      <p:pic>
        <p:nvPicPr>
          <p:cNvPr id="6" name="Picture 3" descr="C:\Users\beaurega\Pictures\Huber oceanogr Fall 09\F09 styrofoam cups\IMG_0856.JPG"/>
          <p:cNvPicPr>
            <a:picLocks noChangeAspect="1" noChangeArrowheads="1"/>
          </p:cNvPicPr>
          <p:nvPr/>
        </p:nvPicPr>
        <p:blipFill>
          <a:blip r:embed="rId4" cstate="print"/>
          <a:srcRect/>
          <a:stretch>
            <a:fillRect/>
          </a:stretch>
        </p:blipFill>
        <p:spPr bwMode="auto">
          <a:xfrm>
            <a:off x="6629400" y="3886200"/>
            <a:ext cx="2057400" cy="2743200"/>
          </a:xfrm>
          <a:prstGeom prst="rect">
            <a:avLst/>
          </a:prstGeom>
          <a:noFill/>
        </p:spPr>
      </p:pic>
    </p:spTree>
    <p:extLst>
      <p:ext uri="{BB962C8B-B14F-4D97-AF65-F5344CB8AC3E}">
        <p14:creationId xmlns:p14="http://schemas.microsoft.com/office/powerpoint/2010/main" xmlns="" val="4022157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2. University of West Florida</a:t>
            </a:r>
            <a:endParaRPr lang="en-US" dirty="0"/>
          </a:p>
        </p:txBody>
      </p:sp>
      <p:sp>
        <p:nvSpPr>
          <p:cNvPr id="4" name="Content Placeholder 3"/>
          <p:cNvSpPr>
            <a:spLocks noGrp="1"/>
          </p:cNvSpPr>
          <p:nvPr>
            <p:ph idx="1"/>
          </p:nvPr>
        </p:nvSpPr>
        <p:spPr>
          <a:xfrm>
            <a:off x="152400" y="1828800"/>
            <a:ext cx="6400800" cy="4389120"/>
          </a:xfrm>
        </p:spPr>
        <p:txBody>
          <a:bodyPr>
            <a:normAutofit fontScale="92500" lnSpcReduction="20000"/>
          </a:bodyPr>
          <a:lstStyle/>
          <a:p>
            <a:pPr marL="0" indent="0">
              <a:buClr>
                <a:schemeClr val="tx2"/>
              </a:buClr>
              <a:buNone/>
            </a:pPr>
            <a:r>
              <a:rPr lang="en-US" b="1" dirty="0" smtClean="0"/>
              <a:t>Research In the Classroom</a:t>
            </a:r>
          </a:p>
          <a:p>
            <a:pPr>
              <a:buClr>
                <a:schemeClr val="tx2"/>
              </a:buClr>
            </a:pPr>
            <a:r>
              <a:rPr lang="en-US" b="1" dirty="0" smtClean="0"/>
              <a:t>Funded under NSF – ATE program</a:t>
            </a:r>
          </a:p>
          <a:p>
            <a:pPr>
              <a:buClr>
                <a:schemeClr val="tx2"/>
              </a:buClr>
            </a:pPr>
            <a:r>
              <a:rPr lang="en-US" b="1" dirty="0" smtClean="0"/>
              <a:t>Developed new field/technology -based course at NWFSC (community college)</a:t>
            </a:r>
          </a:p>
          <a:p>
            <a:pPr>
              <a:buClr>
                <a:schemeClr val="tx2"/>
              </a:buClr>
            </a:pPr>
            <a:r>
              <a:rPr lang="en-US" b="1" dirty="0" smtClean="0"/>
              <a:t>Co-taught by faculty from NWFSC     &amp; UWF &amp; graduate student from UWF</a:t>
            </a:r>
          </a:p>
          <a:p>
            <a:pPr marL="0" indent="0">
              <a:buClr>
                <a:schemeClr val="tx2"/>
              </a:buClr>
              <a:buNone/>
            </a:pPr>
            <a:endParaRPr lang="en-US" b="1" dirty="0" smtClean="0"/>
          </a:p>
          <a:p>
            <a:pPr marL="0" indent="0">
              <a:buClr>
                <a:schemeClr val="tx2"/>
              </a:buClr>
              <a:buNone/>
            </a:pPr>
            <a:r>
              <a:rPr lang="en-US" b="1" dirty="0" smtClean="0"/>
              <a:t>Research Internships</a:t>
            </a:r>
          </a:p>
          <a:p>
            <a:pPr>
              <a:buClr>
                <a:schemeClr val="tx2"/>
              </a:buClr>
            </a:pPr>
            <a:r>
              <a:rPr lang="en-US" b="1" dirty="0" smtClean="0"/>
              <a:t>8 year collaborative research project</a:t>
            </a:r>
          </a:p>
          <a:p>
            <a:pPr>
              <a:buClr>
                <a:schemeClr val="tx2"/>
              </a:buClr>
            </a:pPr>
            <a:r>
              <a:rPr lang="en-US" b="1" dirty="0" smtClean="0"/>
              <a:t>27 NWFSC student interns, 2 UWF undergraduate practicums, 3 UWF graduate theses </a:t>
            </a:r>
          </a:p>
        </p:txBody>
      </p:sp>
      <p:pic>
        <p:nvPicPr>
          <p:cNvPr id="3" name="Picture 11" descr="Picture7"/>
          <p:cNvPicPr>
            <a:picLocks noChangeAspect="1" noChangeArrowheads="1"/>
          </p:cNvPicPr>
          <p:nvPr/>
        </p:nvPicPr>
        <p:blipFill>
          <a:blip r:embed="rId3" cstate="print"/>
          <a:srcRect/>
          <a:stretch>
            <a:fillRect/>
          </a:stretch>
        </p:blipFill>
        <p:spPr>
          <a:xfrm>
            <a:off x="6781800" y="1600200"/>
            <a:ext cx="1771650" cy="2362200"/>
          </a:xfrm>
          <a:prstGeom prst="rect">
            <a:avLst/>
          </a:prstGeom>
        </p:spPr>
      </p:pic>
      <p:pic>
        <p:nvPicPr>
          <p:cNvPr id="5" name="Picture 14" descr="Picture14"/>
          <p:cNvPicPr>
            <a:picLocks noChangeAspect="1" noChangeArrowheads="1"/>
          </p:cNvPicPr>
          <p:nvPr/>
        </p:nvPicPr>
        <p:blipFill>
          <a:blip r:embed="rId4" cstate="print"/>
          <a:srcRect/>
          <a:stretch>
            <a:fillRect/>
          </a:stretch>
        </p:blipFill>
        <p:spPr>
          <a:xfrm>
            <a:off x="6019800" y="4191000"/>
            <a:ext cx="2794000" cy="2095500"/>
          </a:xfrm>
          <a:prstGeom prst="rect">
            <a:avLst/>
          </a:prstGeom>
        </p:spPr>
      </p:pic>
    </p:spTree>
    <p:extLst>
      <p:ext uri="{BB962C8B-B14F-4D97-AF65-F5344CB8AC3E}">
        <p14:creationId xmlns:p14="http://schemas.microsoft.com/office/powerpoint/2010/main" xmlns="" val="3924414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9220200" cy="856488"/>
          </a:xfrm>
        </p:spPr>
        <p:txBody>
          <a:bodyPr>
            <a:normAutofit/>
          </a:bodyPr>
          <a:lstStyle/>
          <a:p>
            <a:r>
              <a:rPr lang="en-US" sz="4000" dirty="0" smtClean="0"/>
              <a:t>Outcomes &amp; Benefits of Collaborations:</a:t>
            </a:r>
            <a:endParaRPr lang="en-US" sz="4000" dirty="0"/>
          </a:p>
        </p:txBody>
      </p:sp>
      <p:sp>
        <p:nvSpPr>
          <p:cNvPr id="3" name="Content Placeholder 2"/>
          <p:cNvSpPr>
            <a:spLocks noGrp="1"/>
          </p:cNvSpPr>
          <p:nvPr>
            <p:ph idx="1"/>
          </p:nvPr>
        </p:nvSpPr>
        <p:spPr>
          <a:xfrm>
            <a:off x="457200" y="1935480"/>
            <a:ext cx="8382000" cy="4389120"/>
          </a:xfrm>
        </p:spPr>
        <p:txBody>
          <a:bodyPr>
            <a:normAutofit fontScale="92500" lnSpcReduction="10000"/>
          </a:bodyPr>
          <a:lstStyle/>
          <a:p>
            <a:pPr marL="0" indent="0">
              <a:buNone/>
            </a:pPr>
            <a:r>
              <a:rPr lang="en-US" dirty="0" smtClean="0"/>
              <a:t>For 2YC Partner:</a:t>
            </a:r>
          </a:p>
          <a:p>
            <a:r>
              <a:rPr lang="en-US" dirty="0" smtClean="0"/>
              <a:t>Access to </a:t>
            </a:r>
            <a:r>
              <a:rPr lang="en-US" dirty="0"/>
              <a:t>grant resources (IRB, budgeting, Fast Lane, etc</a:t>
            </a:r>
            <a:r>
              <a:rPr lang="en-US" dirty="0" smtClean="0"/>
              <a:t>.)</a:t>
            </a:r>
          </a:p>
          <a:p>
            <a:r>
              <a:rPr lang="en-US" dirty="0" smtClean="0"/>
              <a:t>Access to boats, equipment, etc.</a:t>
            </a:r>
          </a:p>
          <a:p>
            <a:r>
              <a:rPr lang="en-US" dirty="0" smtClean="0"/>
              <a:t>Boosts reputation of community college</a:t>
            </a:r>
          </a:p>
          <a:p>
            <a:endParaRPr lang="en-US" dirty="0"/>
          </a:p>
          <a:p>
            <a:pPr marL="0" indent="0">
              <a:buNone/>
            </a:pPr>
            <a:r>
              <a:rPr lang="en-US" dirty="0" smtClean="0"/>
              <a:t>For 4YC or Research Partner:</a:t>
            </a:r>
          </a:p>
          <a:p>
            <a:pPr>
              <a:buClr>
                <a:schemeClr val="tx2"/>
              </a:buClr>
            </a:pPr>
            <a:r>
              <a:rPr lang="en-US" dirty="0" smtClean="0"/>
              <a:t>Student </a:t>
            </a:r>
            <a:r>
              <a:rPr lang="en-US" dirty="0"/>
              <a:t>recruitment</a:t>
            </a:r>
          </a:p>
          <a:p>
            <a:pPr>
              <a:buClr>
                <a:schemeClr val="tx2"/>
              </a:buClr>
            </a:pPr>
            <a:r>
              <a:rPr lang="en-US" dirty="0"/>
              <a:t>Access to community college funding sources!</a:t>
            </a:r>
          </a:p>
          <a:p>
            <a:pPr>
              <a:buClr>
                <a:schemeClr val="tx2"/>
              </a:buClr>
            </a:pPr>
            <a:r>
              <a:rPr lang="en-US" dirty="0"/>
              <a:t>Meaningful broader impacts strengthens proposals</a:t>
            </a:r>
          </a:p>
          <a:p>
            <a:pPr>
              <a:buClr>
                <a:schemeClr val="tx2"/>
              </a:buClr>
            </a:pPr>
            <a:r>
              <a:rPr lang="en-US" dirty="0"/>
              <a:t>Great </a:t>
            </a:r>
            <a:r>
              <a:rPr lang="en-US" dirty="0" smtClean="0"/>
              <a:t>PR</a:t>
            </a:r>
          </a:p>
          <a:p>
            <a:endParaRPr lang="en-US" dirty="0"/>
          </a:p>
        </p:txBody>
      </p:sp>
      <p:pic>
        <p:nvPicPr>
          <p:cNvPr id="4" name="Picture 2" descr="C:\Users\beaurega\Pictures\ATE project photos\ATE field trip photos F2010\182.JPG"/>
          <p:cNvPicPr>
            <a:picLocks noChangeAspect="1" noChangeArrowheads="1"/>
          </p:cNvPicPr>
          <p:nvPr/>
        </p:nvPicPr>
        <p:blipFill>
          <a:blip r:embed="rId3" cstate="print"/>
          <a:srcRect/>
          <a:stretch>
            <a:fillRect/>
          </a:stretch>
        </p:blipFill>
        <p:spPr bwMode="auto">
          <a:xfrm>
            <a:off x="6553199" y="3048000"/>
            <a:ext cx="2251635" cy="1688726"/>
          </a:xfrm>
          <a:prstGeom prst="rect">
            <a:avLst/>
          </a:prstGeom>
          <a:noFill/>
        </p:spPr>
      </p:pic>
    </p:spTree>
    <p:extLst>
      <p:ext uri="{BB962C8B-B14F-4D97-AF65-F5344CB8AC3E}">
        <p14:creationId xmlns:p14="http://schemas.microsoft.com/office/powerpoint/2010/main" xmlns="" val="1059509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Feedback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class research  </a:t>
            </a:r>
            <a:r>
              <a:rPr lang="en-US" dirty="0"/>
              <a:t>- “… you still hold the distinction of facilitating the toughest, most challenging, most  rewarding class I’ve taken in college…. The class that you and Dr. S put together is   absolutely awesome and I feel that I’m a better student from being exposed to yours and his instruction.”</a:t>
            </a:r>
          </a:p>
          <a:p>
            <a:r>
              <a:rPr lang="en-US" dirty="0" smtClean="0"/>
              <a:t>MBL internship – </a:t>
            </a:r>
            <a:r>
              <a:rPr lang="en-US" b="1" dirty="0"/>
              <a:t>“</a:t>
            </a:r>
            <a:r>
              <a:rPr lang="en-US" dirty="0"/>
              <a:t>My favorite part of the internship was being able to extract and run </a:t>
            </a:r>
            <a:endParaRPr lang="en-US" dirty="0" smtClean="0"/>
          </a:p>
          <a:p>
            <a:pPr marL="0" indent="0">
              <a:buNone/>
            </a:pPr>
            <a:r>
              <a:rPr lang="en-US" dirty="0"/>
              <a:t> </a:t>
            </a:r>
            <a:r>
              <a:rPr lang="en-US" dirty="0" smtClean="0"/>
              <a:t>  DNA </a:t>
            </a:r>
            <a:r>
              <a:rPr lang="en-US" dirty="0"/>
              <a:t>on the gel </a:t>
            </a:r>
            <a:r>
              <a:rPr lang="en-US" dirty="0" smtClean="0"/>
              <a:t>by </a:t>
            </a:r>
            <a:r>
              <a:rPr lang="en-US" dirty="0"/>
              <a:t>myself. I </a:t>
            </a:r>
            <a:r>
              <a:rPr lang="en-US" dirty="0" smtClean="0"/>
              <a:t>loved</a:t>
            </a:r>
          </a:p>
          <a:p>
            <a:pPr marL="0" indent="0">
              <a:buNone/>
            </a:pPr>
            <a:r>
              <a:rPr lang="en-US" dirty="0"/>
              <a:t> </a:t>
            </a:r>
            <a:r>
              <a:rPr lang="en-US" dirty="0" smtClean="0"/>
              <a:t>  </a:t>
            </a:r>
            <a:r>
              <a:rPr lang="en-US" dirty="0"/>
              <a:t>that the post-docs trusted us with </a:t>
            </a:r>
            <a:r>
              <a:rPr lang="en-US" dirty="0" smtClean="0"/>
              <a:t>the</a:t>
            </a:r>
          </a:p>
          <a:p>
            <a:pPr marL="0" indent="0">
              <a:buNone/>
            </a:pPr>
            <a:r>
              <a:rPr lang="en-US" dirty="0"/>
              <a:t> </a:t>
            </a:r>
            <a:r>
              <a:rPr lang="en-US" dirty="0" smtClean="0"/>
              <a:t>  </a:t>
            </a:r>
            <a:r>
              <a:rPr lang="en-US" dirty="0"/>
              <a:t>equipment… That really built </a:t>
            </a:r>
            <a:r>
              <a:rPr lang="en-US" dirty="0" smtClean="0"/>
              <a:t>my</a:t>
            </a:r>
          </a:p>
          <a:p>
            <a:pPr marL="0" indent="0">
              <a:buNone/>
            </a:pPr>
            <a:r>
              <a:rPr lang="en-US" dirty="0"/>
              <a:t> </a:t>
            </a:r>
            <a:r>
              <a:rPr lang="en-US" dirty="0" smtClean="0"/>
              <a:t>  </a:t>
            </a:r>
            <a:r>
              <a:rPr lang="en-US" dirty="0"/>
              <a:t>confidence ...”</a:t>
            </a:r>
          </a:p>
          <a:p>
            <a:endParaRPr lang="en-US" dirty="0" smtClean="0"/>
          </a:p>
          <a:p>
            <a:endParaRPr lang="en-US" dirty="0"/>
          </a:p>
          <a:p>
            <a:endParaRPr lang="en-US" dirty="0"/>
          </a:p>
        </p:txBody>
      </p:sp>
      <p:pic>
        <p:nvPicPr>
          <p:cNvPr id="4" name="Picture 2" descr="C:\Users\beaurega\Pictures\ATE project photos\AESFall2011\AESFall2011 005.JPG"/>
          <p:cNvPicPr>
            <a:picLocks noChangeAspect="1" noChangeArrowheads="1"/>
          </p:cNvPicPr>
          <p:nvPr/>
        </p:nvPicPr>
        <p:blipFill>
          <a:blip r:embed="rId2" cstate="print"/>
          <a:srcRect/>
          <a:stretch>
            <a:fillRect/>
          </a:stretch>
        </p:blipFill>
        <p:spPr bwMode="auto">
          <a:xfrm>
            <a:off x="6019800" y="4419600"/>
            <a:ext cx="2743200" cy="2057400"/>
          </a:xfrm>
          <a:prstGeom prst="rect">
            <a:avLst/>
          </a:prstGeom>
          <a:noFill/>
        </p:spPr>
      </p:pic>
    </p:spTree>
    <p:extLst>
      <p:ext uri="{BB962C8B-B14F-4D97-AF65-F5344CB8AC3E}">
        <p14:creationId xmlns:p14="http://schemas.microsoft.com/office/powerpoint/2010/main" xmlns="" val="336578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pPr>
              <a:buClr>
                <a:schemeClr val="tx2"/>
              </a:buClr>
            </a:pPr>
            <a:r>
              <a:rPr lang="en-US" b="1" dirty="0" smtClean="0"/>
              <a:t>Dr. Matthew Schwartz, University of West Florida</a:t>
            </a:r>
          </a:p>
          <a:p>
            <a:pPr>
              <a:buClr>
                <a:schemeClr val="tx2"/>
              </a:buClr>
            </a:pPr>
            <a:r>
              <a:rPr lang="en-US" b="1" dirty="0" smtClean="0"/>
              <a:t>Dr. Julie Huber, Marine Biological Laboratory</a:t>
            </a:r>
          </a:p>
          <a:p>
            <a:pPr>
              <a:lnSpc>
                <a:spcPct val="90000"/>
              </a:lnSpc>
              <a:buClr>
                <a:schemeClr val="tx2"/>
              </a:buClr>
            </a:pPr>
            <a:r>
              <a:rPr lang="en-US" b="1" dirty="0" smtClean="0"/>
              <a:t>NSF Advanced Technological Education</a:t>
            </a:r>
          </a:p>
          <a:p>
            <a:pPr lvl="1">
              <a:lnSpc>
                <a:spcPct val="90000"/>
              </a:lnSpc>
              <a:buClr>
                <a:schemeClr val="tx2"/>
              </a:buClr>
            </a:pPr>
            <a:r>
              <a:rPr lang="en-US" sz="2600" b="1" dirty="0" smtClean="0"/>
              <a:t>DUE-0902898 (Beauregard)</a:t>
            </a:r>
          </a:p>
          <a:p>
            <a:pPr lvl="1">
              <a:lnSpc>
                <a:spcPct val="90000"/>
              </a:lnSpc>
              <a:buClr>
                <a:schemeClr val="tx2"/>
              </a:buClr>
            </a:pPr>
            <a:r>
              <a:rPr lang="en-US" sz="2600" b="1" dirty="0" smtClean="0"/>
              <a:t>DUE-0902897 (Schwartz)</a:t>
            </a:r>
          </a:p>
          <a:p>
            <a:pPr>
              <a:buClr>
                <a:schemeClr val="tx2"/>
              </a:buClr>
            </a:pPr>
            <a:r>
              <a:rPr lang="en-US" b="1" dirty="0" smtClean="0"/>
              <a:t>NSF Biological Oceanography</a:t>
            </a:r>
          </a:p>
          <a:p>
            <a:pPr lvl="1">
              <a:buClr>
                <a:schemeClr val="tx2"/>
              </a:buClr>
            </a:pPr>
            <a:r>
              <a:rPr lang="en-US" sz="2600" b="1" dirty="0" smtClean="0"/>
              <a:t>OCE-0929167</a:t>
            </a:r>
          </a:p>
          <a:p>
            <a:pPr lvl="1">
              <a:buClr>
                <a:schemeClr val="tx2"/>
              </a:buClr>
            </a:pPr>
            <a:endParaRPr lang="en-US" sz="2600" b="1" dirty="0" smtClean="0"/>
          </a:p>
        </p:txBody>
      </p:sp>
      <p:pic>
        <p:nvPicPr>
          <p:cNvPr id="6146" name="Picture 2" descr="C:\Users\beaurega\Pictures\ATE project photos\ATE field trip photos F2010\123.JPG"/>
          <p:cNvPicPr>
            <a:picLocks noChangeAspect="1" noChangeArrowheads="1"/>
          </p:cNvPicPr>
          <p:nvPr/>
        </p:nvPicPr>
        <p:blipFill>
          <a:blip r:embed="rId2" cstate="print"/>
          <a:srcRect l="8789" t="8594" r="8789" b="8594"/>
          <a:stretch>
            <a:fillRect/>
          </a:stretch>
        </p:blipFill>
        <p:spPr bwMode="auto">
          <a:xfrm>
            <a:off x="5562600" y="3581400"/>
            <a:ext cx="3347843" cy="2522796"/>
          </a:xfrm>
          <a:prstGeom prst="rect">
            <a:avLst/>
          </a:prstGeom>
          <a:noFill/>
        </p:spPr>
      </p:pic>
    </p:spTree>
    <p:extLst>
      <p:ext uri="{BB962C8B-B14F-4D97-AF65-F5344CB8AC3E}">
        <p14:creationId xmlns:p14="http://schemas.microsoft.com/office/powerpoint/2010/main" xmlns="" val="3780821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533400" y="2362200"/>
            <a:ext cx="7854950" cy="1295400"/>
          </a:xfrm>
        </p:spPr>
        <p:txBody>
          <a:bodyPr>
            <a:normAutofit fontScale="85000" lnSpcReduction="20000"/>
          </a:bodyPr>
          <a:lstStyle/>
          <a:p>
            <a:pPr marR="0" algn="ctr" eaLnBrk="1" hangingPunct="1">
              <a:lnSpc>
                <a:spcPct val="90000"/>
              </a:lnSpc>
              <a:defRPr/>
            </a:pPr>
            <a:r>
              <a:rPr lang="en-US" dirty="0" smtClean="0">
                <a:latin typeface="+mj-lt"/>
              </a:rPr>
              <a:t>A 2YC Perspective </a:t>
            </a:r>
            <a:r>
              <a:rPr lang="en-US" dirty="0">
                <a:latin typeface="+mj-lt"/>
              </a:rPr>
              <a:t>O</a:t>
            </a:r>
            <a:r>
              <a:rPr lang="en-US" dirty="0" smtClean="0">
                <a:latin typeface="+mj-lt"/>
              </a:rPr>
              <a:t>n Building An Effective 4YC Collaboration</a:t>
            </a:r>
          </a:p>
          <a:p>
            <a:pPr marR="0" algn="ctr" eaLnBrk="1" hangingPunct="1">
              <a:lnSpc>
                <a:spcPct val="90000"/>
              </a:lnSpc>
              <a:defRPr/>
            </a:pPr>
            <a:r>
              <a:rPr lang="en-US" sz="2000" dirty="0" smtClean="0">
                <a:latin typeface="+mj-lt"/>
              </a:rPr>
              <a:t>Joshua I. Villalobos  </a:t>
            </a:r>
          </a:p>
          <a:p>
            <a:pPr marR="0" algn="ctr" eaLnBrk="1" hangingPunct="1">
              <a:lnSpc>
                <a:spcPct val="90000"/>
              </a:lnSpc>
              <a:defRPr/>
            </a:pPr>
            <a:r>
              <a:rPr lang="en-US" sz="2000" dirty="0" smtClean="0">
                <a:latin typeface="+mj-lt"/>
              </a:rPr>
              <a:t>El Paso Community College</a:t>
            </a:r>
          </a:p>
          <a:p>
            <a:pPr marR="0" algn="ctr" eaLnBrk="1" hangingPunct="1">
              <a:lnSpc>
                <a:spcPct val="90000"/>
              </a:lnSpc>
              <a:defRPr/>
            </a:pPr>
            <a:r>
              <a:rPr lang="en-US" sz="2000" dirty="0" smtClean="0">
                <a:latin typeface="+mj-lt"/>
              </a:rPr>
              <a:t>Diane Doser </a:t>
            </a:r>
          </a:p>
          <a:p>
            <a:pPr marR="0" algn="ctr" eaLnBrk="1" hangingPunct="1">
              <a:lnSpc>
                <a:spcPct val="90000"/>
              </a:lnSpc>
              <a:defRPr/>
            </a:pPr>
            <a:r>
              <a:rPr lang="en-US" sz="2000" dirty="0" smtClean="0">
                <a:latin typeface="+mj-lt"/>
              </a:rPr>
              <a:t>University of Texas at El Paso</a:t>
            </a:r>
          </a:p>
          <a:p>
            <a:pPr marR="0" algn="ctr" eaLnBrk="1" hangingPunct="1">
              <a:lnSpc>
                <a:spcPct val="90000"/>
              </a:lnSpc>
              <a:defRPr/>
            </a:pPr>
            <a:endParaRPr lang="en-US" sz="1600" dirty="0" smtClean="0"/>
          </a:p>
        </p:txBody>
      </p:sp>
      <p:pic>
        <p:nvPicPr>
          <p:cNvPr id="5127" name="Picture 7" descr="C:\Users\jvillal6\Pictures\geology class_research  pics\Picture 137.jpg"/>
          <p:cNvPicPr>
            <a:picLocks noChangeAspect="1" noChangeArrowheads="1"/>
          </p:cNvPicPr>
          <p:nvPr/>
        </p:nvPicPr>
        <p:blipFill>
          <a:blip r:embed="rId2" cstate="print">
            <a:extLst/>
          </a:blip>
          <a:srcRect/>
          <a:stretch>
            <a:fillRect/>
          </a:stretch>
        </p:blipFill>
        <p:spPr bwMode="auto">
          <a:xfrm>
            <a:off x="304800" y="3174999"/>
            <a:ext cx="2362200" cy="3149600"/>
          </a:xfrm>
          <a:prstGeom prst="rect">
            <a:avLst/>
          </a:prstGeom>
          <a:ln>
            <a:noFill/>
          </a:ln>
          <a:effectLst>
            <a:softEdge rad="112500"/>
          </a:effectLst>
          <a:extLst/>
        </p:spPr>
      </p:pic>
      <p:pic>
        <p:nvPicPr>
          <p:cNvPr id="5129" name="Picture 9" descr="C:\Users\jvillal6\Pictures\geology class_research  pics\IMG_1858.JPG"/>
          <p:cNvPicPr>
            <a:picLocks noChangeAspect="1" noChangeArrowheads="1"/>
          </p:cNvPicPr>
          <p:nvPr/>
        </p:nvPicPr>
        <p:blipFill>
          <a:blip r:embed="rId3" cstate="print">
            <a:extLst/>
          </a:blip>
          <a:srcRect/>
          <a:stretch>
            <a:fillRect/>
          </a:stretch>
        </p:blipFill>
        <p:spPr bwMode="auto">
          <a:xfrm>
            <a:off x="6400800" y="3276599"/>
            <a:ext cx="2286000" cy="3047999"/>
          </a:xfrm>
          <a:prstGeom prst="rect">
            <a:avLst/>
          </a:prstGeom>
          <a:ln>
            <a:noFill/>
          </a:ln>
          <a:effectLst>
            <a:softEdge rad="112500"/>
          </a:effectLst>
          <a:extLst/>
        </p:spPr>
      </p:pic>
      <p:pic>
        <p:nvPicPr>
          <p:cNvPr id="5130" name="Picture 10" descr="C:\Users\jvillal6\Pictures\geology class_research  pics\IMG_1911.JPG"/>
          <p:cNvPicPr>
            <a:picLocks noChangeAspect="1" noChangeArrowheads="1"/>
          </p:cNvPicPr>
          <p:nvPr/>
        </p:nvPicPr>
        <p:blipFill>
          <a:blip r:embed="rId4" cstate="print">
            <a:extLst/>
          </a:blip>
          <a:srcRect/>
          <a:stretch>
            <a:fillRect/>
          </a:stretch>
        </p:blipFill>
        <p:spPr bwMode="auto">
          <a:xfrm>
            <a:off x="6074229" y="76199"/>
            <a:ext cx="1828800" cy="2438400"/>
          </a:xfrm>
          <a:prstGeom prst="rect">
            <a:avLst/>
          </a:prstGeom>
          <a:ln>
            <a:noFill/>
          </a:ln>
          <a:effectLst>
            <a:softEdge rad="112500"/>
          </a:effectLst>
          <a:extLst/>
        </p:spPr>
      </p:pic>
      <p:pic>
        <p:nvPicPr>
          <p:cNvPr id="5139" name="il_fi" descr="http://www.homegrownelpaso.com/media/member-logos/El-Paso-Community-College.pjpeg"/>
          <p:cNvPicPr>
            <a:picLocks noChangeAspect="1" noChangeArrowheads="1"/>
          </p:cNvPicPr>
          <p:nvPr/>
        </p:nvPicPr>
        <p:blipFill>
          <a:blip r:embed="rId5" cstate="print">
            <a:extLst/>
          </a:blip>
          <a:srcRect/>
          <a:stretch>
            <a:fillRect/>
          </a:stretch>
        </p:blipFill>
        <p:spPr bwMode="auto">
          <a:xfrm>
            <a:off x="3810000" y="304800"/>
            <a:ext cx="1634737" cy="1634735"/>
          </a:xfrm>
          <a:prstGeom prst="ellipse">
            <a:avLst/>
          </a:prstGeom>
          <a:ln w="9525">
            <a:solidFill>
              <a:srgbClr val="000000">
                <a:alpha val="0"/>
              </a:srgb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2" name="Picture 10" descr="http://www.cs.utep.edu/kiekintveld/utep_logo.gif"/>
          <p:cNvPicPr>
            <a:picLocks noChangeAspect="1" noChangeArrowheads="1"/>
          </p:cNvPicPr>
          <p:nvPr/>
        </p:nvPicPr>
        <p:blipFill>
          <a:blip r:embed="rId6" cstate="print"/>
          <a:srcRect/>
          <a:stretch>
            <a:fillRect/>
          </a:stretch>
        </p:blipFill>
        <p:spPr bwMode="auto">
          <a:xfrm>
            <a:off x="3662363" y="4749800"/>
            <a:ext cx="1928812" cy="1485900"/>
          </a:xfrm>
          <a:prstGeom prst="rect">
            <a:avLst/>
          </a:prstGeom>
          <a:noFill/>
          <a:ln w="9525">
            <a:noFill/>
            <a:miter lim="800000"/>
            <a:headEnd/>
            <a:tailEnd/>
          </a:ln>
        </p:spPr>
      </p:pic>
      <p:pic>
        <p:nvPicPr>
          <p:cNvPr id="5128" name="Picture 11"/>
          <p:cNvPicPr>
            <a:picLocks noChangeAspect="1" noChangeArrowheads="1"/>
          </p:cNvPicPr>
          <p:nvPr/>
        </p:nvPicPr>
        <p:blipFill>
          <a:blip r:embed="rId7" cstate="print">
            <a:extLst>
              <a:ext uri="{28A0092B-C50C-407E-A947-70E740481C1C}">
                <a14:useLocalDpi xmlns="" xmlns:a14="http://schemas.microsoft.com/office/drawing/2010/main" val="0"/>
              </a:ext>
            </a:extLst>
          </a:blip>
          <a:srcRect l="9604" t="24841" r="35844" b="10361"/>
          <a:stretch>
            <a:fillRect/>
          </a:stretch>
        </p:blipFill>
        <p:spPr bwMode="auto">
          <a:xfrm>
            <a:off x="609600" y="433106"/>
            <a:ext cx="2365375" cy="16779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129</TotalTime>
  <Words>1562</Words>
  <Application>Microsoft Office PowerPoint</Application>
  <PresentationFormat>On-screen Show (4:3)</PresentationFormat>
  <Paragraphs>169</Paragraphs>
  <Slides>18</Slides>
  <Notes>12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Technic</vt:lpstr>
      <vt:lpstr>Flow</vt:lpstr>
      <vt:lpstr>Slide 1</vt:lpstr>
      <vt:lpstr>Strengthening a Community College Geoscience Program Through Collaborations with University and Research Faculty</vt:lpstr>
      <vt:lpstr>Northwest Florida State College</vt:lpstr>
      <vt:lpstr>1. Marine Biological Laboratory</vt:lpstr>
      <vt:lpstr>2. University of West Florida</vt:lpstr>
      <vt:lpstr>Outcomes &amp; Benefits of Collaborations:</vt:lpstr>
      <vt:lpstr>Student Feedback</vt:lpstr>
      <vt:lpstr>Acknowledgements</vt:lpstr>
      <vt:lpstr>Slide 9</vt:lpstr>
      <vt:lpstr>Background </vt:lpstr>
      <vt:lpstr>Why Form a Collaborative?</vt:lpstr>
      <vt:lpstr>Where to Begin? </vt:lpstr>
      <vt:lpstr>How Do You Gauge Success?</vt:lpstr>
      <vt:lpstr>How Do You Gauge Success?</vt:lpstr>
      <vt:lpstr>How Do You Gauge Success?</vt:lpstr>
      <vt:lpstr>Slide 16</vt:lpstr>
      <vt:lpstr>Slide 17</vt:lpstr>
      <vt:lpstr>Wrap-up</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Houlton</dc:creator>
  <cp:lastModifiedBy>Christopher M. Keane</cp:lastModifiedBy>
  <cp:revision>33</cp:revision>
  <dcterms:created xsi:type="dcterms:W3CDTF">2013-05-09T16:34:57Z</dcterms:created>
  <dcterms:modified xsi:type="dcterms:W3CDTF">2014-09-30T14:02:18Z</dcterms:modified>
</cp:coreProperties>
</file>