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801" r:id="rId2"/>
    <p:sldMasterId id="2147483784" r:id="rId3"/>
  </p:sldMasterIdLst>
  <p:notesMasterIdLst>
    <p:notesMasterId r:id="rId16"/>
  </p:notesMasterIdLst>
  <p:handoutMasterIdLst>
    <p:handoutMasterId r:id="rId17"/>
  </p:handoutMasterIdLst>
  <p:sldIdLst>
    <p:sldId id="256" r:id="rId4"/>
    <p:sldId id="265" r:id="rId5"/>
    <p:sldId id="260" r:id="rId6"/>
    <p:sldId id="264" r:id="rId7"/>
    <p:sldId id="261" r:id="rId8"/>
    <p:sldId id="263" r:id="rId9"/>
    <p:sldId id="262" r:id="rId10"/>
    <p:sldId id="259" r:id="rId11"/>
    <p:sldId id="267" r:id="rId12"/>
    <p:sldId id="258" r:id="rId13"/>
    <p:sldId id="257" r:id="rId14"/>
    <p:sldId id="26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D88D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98" autoAdjust="0"/>
  </p:normalViewPr>
  <p:slideViewPr>
    <p:cSldViewPr showGuides="1">
      <p:cViewPr>
        <p:scale>
          <a:sx n="118" d="100"/>
          <a:sy n="118"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4" d="100"/>
          <a:sy n="94" d="100"/>
        </p:scale>
        <p:origin x="-365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1081B19-59A5-4926-BCF8-10534258DB2E}" type="datetimeFigureOut">
              <a:rPr lang="en-US"/>
              <a:pPr>
                <a:defRPr/>
              </a:pPr>
              <a:t>10/27/2015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AD81410-4477-4E05-A1FF-F64247FDFCDA}" type="slidenum">
              <a:rPr lang="en-US"/>
              <a:pPr>
                <a:defRPr/>
              </a:pPr>
              <a:t>‹#›</a:t>
            </a:fld>
            <a:endParaRPr lang="en-US"/>
          </a:p>
        </p:txBody>
      </p:sp>
      <p:pic>
        <p:nvPicPr>
          <p:cNvPr id="37894" name="Picture 5" descr="AGI-Logo-Digital-100.png"/>
          <p:cNvPicPr>
            <a:picLocks noChangeAspect="1"/>
          </p:cNvPicPr>
          <p:nvPr/>
        </p:nvPicPr>
        <p:blipFill>
          <a:blip r:embed="rId2" cstate="print"/>
          <a:srcRect/>
          <a:stretch>
            <a:fillRect/>
          </a:stretch>
        </p:blipFill>
        <p:spPr bwMode="auto">
          <a:xfrm>
            <a:off x="5105400" y="457200"/>
            <a:ext cx="1571625" cy="395288"/>
          </a:xfrm>
          <a:prstGeom prst="rect">
            <a:avLst/>
          </a:prstGeom>
          <a:noFill/>
          <a:ln w="9525">
            <a:noFill/>
            <a:miter lim="800000"/>
            <a:headEnd/>
            <a:tailEnd/>
          </a:ln>
        </p:spPr>
      </p:pic>
    </p:spTree>
    <p:extLst>
      <p:ext uri="{BB962C8B-B14F-4D97-AF65-F5344CB8AC3E}">
        <p14:creationId xmlns="" xmlns:p14="http://schemas.microsoft.com/office/powerpoint/2010/main" val="2051912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D4366CD-44E9-4049-9FDF-5019B023E2D4}" type="datetimeFigureOut">
              <a:rPr lang="en-US"/>
              <a:pPr>
                <a:defRPr/>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41BB42-A2B8-49FE-B40D-04DFE8966363}" type="slidenum">
              <a:rPr lang="en-US"/>
              <a:pPr>
                <a:defRPr/>
              </a:pPr>
              <a:t>‹#›</a:t>
            </a:fld>
            <a:endParaRPr lang="en-US"/>
          </a:p>
        </p:txBody>
      </p:sp>
    </p:spTree>
    <p:extLst>
      <p:ext uri="{BB962C8B-B14F-4D97-AF65-F5344CB8AC3E}">
        <p14:creationId xmlns="" xmlns:p14="http://schemas.microsoft.com/office/powerpoint/2010/main" val="9211489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8D1481-11AC-4B19-B9E3-16642F9A09A0}" type="slidenum">
              <a:rPr lang="en-US"/>
              <a:pPr fontAlgn="base">
                <a:spcBef>
                  <a:spcPct val="0"/>
                </a:spcBef>
                <a:spcAft>
                  <a:spcPct val="0"/>
                </a:spcAft>
              </a:pPr>
              <a:t>1</a:t>
            </a:fld>
            <a:endParaRPr lang="en-US"/>
          </a:p>
        </p:txBody>
      </p:sp>
    </p:spTree>
    <p:extLst>
      <p:ext uri="{BB962C8B-B14F-4D97-AF65-F5344CB8AC3E}">
        <p14:creationId xmlns="" xmlns:p14="http://schemas.microsoft.com/office/powerpoint/2010/main" val="164974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to say much</a:t>
            </a:r>
            <a:r>
              <a:rPr lang="en-US" baseline="0" dirty="0" smtClean="0"/>
              <a:t> as Edmund is speaking about this just before.  But real point is that the geo  community is thinking about these issues-an with RFG, I think UNESCO’s mission presence really has helped this along.</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10</a:t>
            </a:fld>
            <a:endParaRPr lang="en-US"/>
          </a:p>
        </p:txBody>
      </p:sp>
    </p:spTree>
    <p:extLst>
      <p:ext uri="{BB962C8B-B14F-4D97-AF65-F5344CB8AC3E}">
        <p14:creationId xmlns="" xmlns:p14="http://schemas.microsoft.com/office/powerpoint/2010/main" val="124371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similar model, but EU focused, which has its own development challenges now.  Plus, one output is an</a:t>
            </a:r>
            <a:r>
              <a:rPr lang="en-US" baseline="0" dirty="0" smtClean="0"/>
              <a:t> open platform on best practices that can be leveraged by global effort s  like RFG or the Earth Science Initiative in Africa</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11</a:t>
            </a:fld>
            <a:endParaRPr lang="en-US"/>
          </a:p>
        </p:txBody>
      </p:sp>
    </p:spTree>
    <p:extLst>
      <p:ext uri="{BB962C8B-B14F-4D97-AF65-F5344CB8AC3E}">
        <p14:creationId xmlns="" xmlns:p14="http://schemas.microsoft.com/office/powerpoint/2010/main" val="47579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on our way towards being a  profession that is embracing global local capacity building</a:t>
            </a:r>
            <a:r>
              <a:rPr lang="en-US" baseline="0" dirty="0" smtClean="0"/>
              <a:t> and given our role in base economic </a:t>
            </a:r>
            <a:r>
              <a:rPr lang="en-US" baseline="0" dirty="0" err="1" smtClean="0"/>
              <a:t>activites</a:t>
            </a:r>
            <a:r>
              <a:rPr lang="en-US" baseline="0" dirty="0" smtClean="0"/>
              <a:t>, can be transformative.</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12</a:t>
            </a:fld>
            <a:endParaRPr lang="en-US"/>
          </a:p>
        </p:txBody>
      </p:sp>
    </p:spTree>
    <p:extLst>
      <p:ext uri="{BB962C8B-B14F-4D97-AF65-F5344CB8AC3E}">
        <p14:creationId xmlns="" xmlns:p14="http://schemas.microsoft.com/office/powerpoint/2010/main" val="137494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how a number o </a:t>
            </a:r>
            <a:r>
              <a:rPr lang="en-US" dirty="0" err="1" smtClean="0"/>
              <a:t>fUNESCO’s</a:t>
            </a:r>
            <a:r>
              <a:rPr lang="en-US" dirty="0" smtClean="0"/>
              <a:t> current themes underpin the overarching capacity building argument.  Also</a:t>
            </a:r>
            <a:r>
              <a:rPr lang="en-US" baseline="0" dirty="0" smtClean="0"/>
              <a:t> note that the geoscience profession is evolving towards the construct of a priority for local talent development.</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2</a:t>
            </a:fld>
            <a:endParaRPr lang="en-US"/>
          </a:p>
        </p:txBody>
      </p:sp>
    </p:spTree>
    <p:extLst>
      <p:ext uri="{BB962C8B-B14F-4D97-AF65-F5344CB8AC3E}">
        <p14:creationId xmlns="" xmlns:p14="http://schemas.microsoft.com/office/powerpoint/2010/main" val="138499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relationship</a:t>
            </a:r>
            <a:r>
              <a:rPr lang="en-US" baseline="0" dirty="0" smtClean="0"/>
              <a:t> of geology to the developing world prior to the end of the cold war.</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3</a:t>
            </a:fld>
            <a:endParaRPr lang="en-US"/>
          </a:p>
        </p:txBody>
      </p:sp>
    </p:spTree>
    <p:extLst>
      <p:ext uri="{BB962C8B-B14F-4D97-AF65-F5344CB8AC3E}">
        <p14:creationId xmlns="" xmlns:p14="http://schemas.microsoft.com/office/powerpoint/2010/main" val="196673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distribution of talent</a:t>
            </a:r>
            <a:r>
              <a:rPr lang="en-US" baseline="0" dirty="0" smtClean="0"/>
              <a:t> also reflects this history.</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4</a:t>
            </a:fld>
            <a:endParaRPr lang="en-US"/>
          </a:p>
        </p:txBody>
      </p:sp>
    </p:spTree>
    <p:extLst>
      <p:ext uri="{BB962C8B-B14F-4D97-AF65-F5344CB8AC3E}">
        <p14:creationId xmlns="" xmlns:p14="http://schemas.microsoft.com/office/powerpoint/2010/main" val="263450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collapse of the USSR, with newly opened areas, the idea of</a:t>
            </a:r>
            <a:r>
              <a:rPr lang="en-US" baseline="0" dirty="0" smtClean="0"/>
              <a:t> developing local talent became palatable – both because of costs and because there was a pool of well educated individuals in those countries.</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5</a:t>
            </a:fld>
            <a:endParaRPr lang="en-US"/>
          </a:p>
        </p:txBody>
      </p:sp>
    </p:spTree>
    <p:extLst>
      <p:ext uri="{BB962C8B-B14F-4D97-AF65-F5344CB8AC3E}">
        <p14:creationId xmlns="" xmlns:p14="http://schemas.microsoft.com/office/powerpoint/2010/main" val="113929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the jobs</a:t>
            </a:r>
            <a:r>
              <a:rPr lang="en-US" baseline="0" dirty="0" smtClean="0"/>
              <a:t> are not lucrative enough, even with demand, local talent may flee.</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6</a:t>
            </a:fld>
            <a:endParaRPr lang="en-US"/>
          </a:p>
        </p:txBody>
      </p:sp>
    </p:spTree>
    <p:extLst>
      <p:ext uri="{BB962C8B-B14F-4D97-AF65-F5344CB8AC3E}">
        <p14:creationId xmlns="" xmlns:p14="http://schemas.microsoft.com/office/powerpoint/2010/main" val="285528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 as mobility barriers drop,</a:t>
            </a:r>
            <a:r>
              <a:rPr lang="en-US" baseline="0" dirty="0" smtClean="0"/>
              <a:t> this highly mobile workforce may become a  critical good towards promoting local talent development – addressing local opportunities but also bringing in outside money back home and/or new investments later.</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7</a:t>
            </a:fld>
            <a:endParaRPr lang="en-US"/>
          </a:p>
        </p:txBody>
      </p:sp>
    </p:spTree>
    <p:extLst>
      <p:ext uri="{BB962C8B-B14F-4D97-AF65-F5344CB8AC3E}">
        <p14:creationId xmlns="" xmlns:p14="http://schemas.microsoft.com/office/powerpoint/2010/main" val="359590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the point that this is a UNESCO program focused</a:t>
            </a:r>
            <a:r>
              <a:rPr lang="en-US" baseline="0" dirty="0" smtClean="0"/>
              <a:t> on developing local African talent that is on par globally and has opportunities.</a:t>
            </a:r>
            <a:endParaRPr lang="en-US"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8</a:t>
            </a:fld>
            <a:endParaRPr lang="en-US"/>
          </a:p>
        </p:txBody>
      </p:sp>
    </p:spTree>
    <p:extLst>
      <p:ext uri="{BB962C8B-B14F-4D97-AF65-F5344CB8AC3E}">
        <p14:creationId xmlns="" xmlns:p14="http://schemas.microsoft.com/office/powerpoint/2010/main" val="278325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UNESCO’s Earth Science Education Initiative</a:t>
            </a:r>
            <a:r>
              <a:rPr lang="en-US" baseline="0" dirty="0" smtClean="0"/>
              <a:t> is now being implemented through the African-owned and run  African Network of Earth Science Institutions (ANESI) which is supported by UNESCO Nairobi</a:t>
            </a:r>
            <a:endParaRPr lang="fr-FR" dirty="0"/>
          </a:p>
        </p:txBody>
      </p:sp>
      <p:sp>
        <p:nvSpPr>
          <p:cNvPr id="4" name="Slide Number Placeholder 3"/>
          <p:cNvSpPr>
            <a:spLocks noGrp="1"/>
          </p:cNvSpPr>
          <p:nvPr>
            <p:ph type="sldNum" sz="quarter" idx="10"/>
          </p:nvPr>
        </p:nvSpPr>
        <p:spPr/>
        <p:txBody>
          <a:bodyPr/>
          <a:lstStyle/>
          <a:p>
            <a:pPr>
              <a:defRPr/>
            </a:pPr>
            <a:fld id="{7341BB42-A2B8-49FE-B40D-04DFE8966363}" type="slidenum">
              <a:rPr lang="en-US" smtClean="0"/>
              <a:pPr>
                <a:defRPr/>
              </a:pPr>
              <a:t>9</a:t>
            </a:fld>
            <a:endParaRPr lang="en-US"/>
          </a:p>
        </p:txBody>
      </p:sp>
    </p:spTree>
    <p:extLst>
      <p:ext uri="{BB962C8B-B14F-4D97-AF65-F5344CB8AC3E}">
        <p14:creationId xmlns="" xmlns:p14="http://schemas.microsoft.com/office/powerpoint/2010/main" val="333568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0" descr="The logo for the American Geosciences Institute attempts to capture the full breadth of the geosciences while also conveying a sense of convergence to represent how the AGI federation brings all parts of the geosciences together. Each color represents a different part of the geosciences community: red is deep-earth geosciences, gold is crustal geoscience and surface processes, blue is for oceans, surface, and groundwater, green is for life. These colors form a horizon of the globe. The light blue is for atmospheric sciences, and black is for space and planetary sciences, which are part of the greater geoscience community represented by AGI through its Member Societies.&#10;Shape fill images: lava: Shutterstock.com/RZ design; Aztec sandstone: Michael Collier, ESW Image Bank; farm: Shutterstock.com/Charles L. Bolin; waves: Digital Vision; clouds: Digital Stock; space: Digital Vision&#10;&#10;AGI_glyphFilled_800x800_YellowBack_HighQual.jpg"/>
          <p:cNvPicPr>
            <a:picLocks noChangeAspect="1"/>
          </p:cNvPicPr>
          <p:nvPr userDrawn="1"/>
        </p:nvPicPr>
        <p:blipFill>
          <a:blip r:embed="rId2" cstate="print"/>
          <a:srcRect/>
          <a:stretch>
            <a:fillRect/>
          </a:stretch>
        </p:blipFill>
        <p:spPr bwMode="auto">
          <a:xfrm>
            <a:off x="228600" y="1371600"/>
            <a:ext cx="4724400" cy="4724400"/>
          </a:xfrm>
          <a:prstGeom prst="rect">
            <a:avLst/>
          </a:prstGeom>
          <a:noFill/>
          <a:ln w="9525">
            <a:noFill/>
            <a:miter lim="800000"/>
            <a:headEnd/>
            <a:tailEnd/>
          </a:ln>
        </p:spPr>
      </p:pic>
      <p:sp>
        <p:nvSpPr>
          <p:cNvPr id="5" name="TextBox 4"/>
          <p:cNvSpPr txBox="1"/>
          <p:nvPr userDrawn="1"/>
        </p:nvSpPr>
        <p:spPr>
          <a:xfrm>
            <a:off x="0" y="6611938"/>
            <a:ext cx="2687638" cy="246062"/>
          </a:xfrm>
          <a:prstGeom prst="rect">
            <a:avLst/>
          </a:prstGeom>
          <a:noFill/>
        </p:spPr>
        <p:txBody>
          <a:bodyPr>
            <a:spAutoFit/>
          </a:bodyPr>
          <a:lstStyle/>
          <a:p>
            <a:pPr fontAlgn="auto">
              <a:spcBef>
                <a:spcPts val="0"/>
              </a:spcBef>
              <a:spcAft>
                <a:spcPts val="0"/>
              </a:spcAft>
              <a:defRPr/>
            </a:pPr>
            <a:r>
              <a:rPr lang="en-US" sz="1000" dirty="0">
                <a:latin typeface="+mn-lt"/>
                <a:cs typeface="+mn-cs"/>
              </a:rPr>
              <a:t>copyright  AGI</a:t>
            </a:r>
          </a:p>
        </p:txBody>
      </p:sp>
      <p:sp>
        <p:nvSpPr>
          <p:cNvPr id="9" name="Title 8"/>
          <p:cNvSpPr>
            <a:spLocks noGrp="1"/>
          </p:cNvSpPr>
          <p:nvPr>
            <p:ph type="ctrTitle"/>
          </p:nvPr>
        </p:nvSpPr>
        <p:spPr>
          <a:xfrm>
            <a:off x="5181600" y="1524000"/>
            <a:ext cx="3733800" cy="4267200"/>
          </a:xfrm>
          <a:ln>
            <a:noFill/>
          </a:ln>
        </p:spPr>
        <p:txBody>
          <a:bodyPr tIns="0" rIns="18288" anchor="t" anchorCtr="0">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54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dirty="0"/>
          </a:p>
        </p:txBody>
      </p:sp>
      <p:sp>
        <p:nvSpPr>
          <p:cNvPr id="17" name="Subtitle 16"/>
          <p:cNvSpPr>
            <a:spLocks noGrp="1"/>
          </p:cNvSpPr>
          <p:nvPr>
            <p:ph type="subTitle" idx="1"/>
          </p:nvPr>
        </p:nvSpPr>
        <p:spPr>
          <a:xfrm>
            <a:off x="228600" y="914400"/>
            <a:ext cx="8686800" cy="4572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57200" y="1066800"/>
            <a:ext cx="8305800" cy="4724400"/>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2"/>
          <p:cNvSpPr>
            <a:spLocks noGrp="1"/>
          </p:cNvSpPr>
          <p:nvPr>
            <p:ph type="body" idx="2"/>
          </p:nvPr>
        </p:nvSpPr>
        <p:spPr>
          <a:xfrm>
            <a:off x="457200" y="6400800"/>
            <a:ext cx="5943600" cy="3048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3200400" cy="933450"/>
          </a:xfrm>
        </p:spPr>
        <p:txBody>
          <a:bodyPr>
            <a:noAutofit/>
          </a:bodyPr>
          <a:lstStyle>
            <a:lvl1pPr algn="l" rtl="0">
              <a:spcBef>
                <a:spcPct val="0"/>
              </a:spcBef>
              <a:buNone/>
              <a:defRPr sz="2600" b="0">
                <a:ln>
                  <a:noFill/>
                </a:ln>
                <a:solidFill>
                  <a:schemeClr val="accent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2"/>
          </p:nvPr>
        </p:nvSpPr>
        <p:spPr>
          <a:xfrm>
            <a:off x="228600" y="1981200"/>
            <a:ext cx="3200400" cy="3810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657600" y="1981200"/>
            <a:ext cx="5181600" cy="3810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76996"/>
            <a:ext cx="3048000" cy="1582621"/>
          </a:xfrm>
        </p:spPr>
        <p:txBody>
          <a:bodyPr lIns="45720" rIns="45720" bIns="45720"/>
          <a:lstStyle>
            <a:lvl1pPr algn="l">
              <a:buNone/>
              <a:defRPr sz="2000" b="1">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28600" y="2828784"/>
            <a:ext cx="3048000" cy="2733815"/>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3485792" y="1199516"/>
            <a:ext cx="5429607" cy="4439283"/>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Text Placeholder 2"/>
          <p:cNvSpPr>
            <a:spLocks noGrp="1"/>
          </p:cNvSpPr>
          <p:nvPr>
            <p:ph type="body" idx="10"/>
          </p:nvPr>
        </p:nvSpPr>
        <p:spPr>
          <a:xfrm>
            <a:off x="3505200" y="5943600"/>
            <a:ext cx="2971800" cy="762000"/>
          </a:xfrm>
        </p:spPr>
        <p:txBody>
          <a:bodyPr lIns="18288" rIns="18288"/>
          <a:lstStyle>
            <a:lvl1pPr marL="0" indent="0" algn="l">
              <a:buNone/>
              <a:defRPr sz="8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1066800"/>
          </a:xfrm>
        </p:spPr>
        <p:txBody>
          <a:bodyPr/>
          <a:lstStyle/>
          <a:p>
            <a:r>
              <a:rPr lang="en-US" smtClean="0"/>
              <a:t>Click to edit Master title style</a:t>
            </a:r>
            <a:endParaRPr lang="en-US" dirty="0"/>
          </a:p>
        </p:txBody>
      </p:sp>
      <p:sp>
        <p:nvSpPr>
          <p:cNvPr id="7" name="Picture Placeholder 2"/>
          <p:cNvSpPr>
            <a:spLocks noGrp="1"/>
          </p:cNvSpPr>
          <p:nvPr>
            <p:ph type="pic" idx="1"/>
          </p:nvPr>
        </p:nvSpPr>
        <p:spPr>
          <a:xfrm>
            <a:off x="304800" y="2133600"/>
            <a:ext cx="8534400" cy="3581400"/>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5" name="Text Placeholder 2"/>
          <p:cNvSpPr>
            <a:spLocks noGrp="1"/>
          </p:cNvSpPr>
          <p:nvPr>
            <p:ph type="body" idx="2"/>
          </p:nvPr>
        </p:nvSpPr>
        <p:spPr>
          <a:xfrm>
            <a:off x="457200" y="6400800"/>
            <a:ext cx="6096000" cy="3048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66801"/>
            <a:ext cx="2057400" cy="4724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1000" y="1066801"/>
            <a:ext cx="60960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0" descr="The logo for the American Geosciences Institute attempts to capture the full breadth of the geosciences while also conveying a sense of convergence to represent how the AGI federation brings all parts of the geosciences together. Each color represents a different part of the geosciences community: red is deep-earth geosciences, gold is crustal geoscience and surface processes, blue is for oceans, surface, and groundwater, green is for life. These colors form a horizon of the globe. The light blue is for atmospheric sciences, and black is for space and planetary sciences, which are part of the greater geoscience community represented by AGI through its Member Societies.&#10;Shape fill images: lava: Shutterstock.com/RZ design; Aztec sandstone: Michael Collier, ESW Image Bank; farm: Shutterstock.com/Charles L. Bolin; waves: Digital Vision; clouds: Digital Stock; space: Digital Vision&#10;&#10;AGI_glyphFilled_800x800_YellowBack_HighQual.jpg"/>
          <p:cNvPicPr>
            <a:picLocks noChangeAspect="1"/>
          </p:cNvPicPr>
          <p:nvPr userDrawn="1"/>
        </p:nvPicPr>
        <p:blipFill>
          <a:blip r:embed="rId2" cstate="print"/>
          <a:srcRect/>
          <a:stretch>
            <a:fillRect/>
          </a:stretch>
        </p:blipFill>
        <p:spPr bwMode="auto">
          <a:xfrm>
            <a:off x="228600" y="1371600"/>
            <a:ext cx="4724400" cy="4724400"/>
          </a:xfrm>
          <a:prstGeom prst="rect">
            <a:avLst/>
          </a:prstGeom>
          <a:noFill/>
          <a:ln w="9525">
            <a:noFill/>
            <a:miter lim="800000"/>
            <a:headEnd/>
            <a:tailEnd/>
          </a:ln>
        </p:spPr>
      </p:pic>
      <p:sp>
        <p:nvSpPr>
          <p:cNvPr id="5" name="TextBox 4"/>
          <p:cNvSpPr txBox="1"/>
          <p:nvPr userDrawn="1"/>
        </p:nvSpPr>
        <p:spPr>
          <a:xfrm>
            <a:off x="0" y="6611938"/>
            <a:ext cx="2687638" cy="246062"/>
          </a:xfrm>
          <a:prstGeom prst="rect">
            <a:avLst/>
          </a:prstGeom>
          <a:noFill/>
        </p:spPr>
        <p:txBody>
          <a:bodyPr>
            <a:spAutoFit/>
          </a:bodyPr>
          <a:lstStyle/>
          <a:p>
            <a:pPr fontAlgn="auto">
              <a:spcBef>
                <a:spcPts val="0"/>
              </a:spcBef>
              <a:spcAft>
                <a:spcPts val="0"/>
              </a:spcAft>
              <a:defRPr/>
            </a:pPr>
            <a:r>
              <a:rPr lang="en-US" sz="1000" dirty="0">
                <a:latin typeface="+mn-lt"/>
                <a:cs typeface="+mn-cs"/>
              </a:rPr>
              <a:t>copyright  AGI</a:t>
            </a:r>
          </a:p>
        </p:txBody>
      </p:sp>
      <p:sp>
        <p:nvSpPr>
          <p:cNvPr id="9" name="Title 8"/>
          <p:cNvSpPr>
            <a:spLocks noGrp="1"/>
          </p:cNvSpPr>
          <p:nvPr>
            <p:ph type="ctrTitle"/>
          </p:nvPr>
        </p:nvSpPr>
        <p:spPr>
          <a:xfrm>
            <a:off x="5181600" y="1371600"/>
            <a:ext cx="3733800" cy="4343400"/>
          </a:xfrm>
          <a:ln>
            <a:noFill/>
          </a:ln>
        </p:spPr>
        <p:txBody>
          <a:bodyPr tIns="0" rIns="18288" anchor="t" anchorCtr="0">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54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228600" y="838200"/>
            <a:ext cx="8686800" cy="4572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copyright Shutterstock.com/SergeyNivens&#10;graphic of continents and latitude/longitude lines"/>
          <p:cNvPicPr>
            <a:picLocks noChangeAspect="1"/>
          </p:cNvPicPr>
          <p:nvPr userDrawn="1"/>
        </p:nvPicPr>
        <p:blipFill>
          <a:blip r:embed="rId2" cstate="print">
            <a:lum bright="3000"/>
          </a:blip>
          <a:srcRect b="13786"/>
          <a:stretch>
            <a:fillRect/>
          </a:stretch>
        </p:blipFill>
        <p:spPr>
          <a:xfrm>
            <a:off x="457200" y="685800"/>
            <a:ext cx="8229600" cy="5314346"/>
          </a:xfrm>
          <a:prstGeom prst="rect">
            <a:avLst/>
          </a:prstGeom>
          <a:ln>
            <a:noFill/>
          </a:ln>
          <a:effectLst>
            <a:softEdge rad="317500"/>
          </a:effectLst>
        </p:spPr>
      </p:pic>
      <p:sp>
        <p:nvSpPr>
          <p:cNvPr id="4" name="TextBox 3"/>
          <p:cNvSpPr txBox="1"/>
          <p:nvPr userDrawn="1"/>
        </p:nvSpPr>
        <p:spPr>
          <a:xfrm>
            <a:off x="0" y="6535737"/>
            <a:ext cx="2689225" cy="246063"/>
          </a:xfrm>
          <a:prstGeom prst="rect">
            <a:avLst/>
          </a:prstGeom>
          <a:noFill/>
        </p:spPr>
        <p:txBody>
          <a:bodyPr>
            <a:spAutoFit/>
          </a:bodyPr>
          <a:lstStyle/>
          <a:p>
            <a:pPr fontAlgn="auto">
              <a:spcBef>
                <a:spcPts val="0"/>
              </a:spcBef>
              <a:spcAft>
                <a:spcPts val="0"/>
              </a:spcAft>
              <a:defRPr/>
            </a:pPr>
            <a:r>
              <a:rPr lang="en-US" sz="1000" dirty="0">
                <a:latin typeface="+mn-lt"/>
                <a:cs typeface="+mn-cs"/>
              </a:rPr>
              <a:t>copyright Shutterstock.com/Sergey </a:t>
            </a:r>
            <a:r>
              <a:rPr lang="en-US" sz="1000" dirty="0" err="1">
                <a:latin typeface="+mn-lt"/>
                <a:cs typeface="+mn-cs"/>
              </a:rPr>
              <a:t>Nivens</a:t>
            </a:r>
            <a:endParaRPr lang="en-US" sz="1000" dirty="0">
              <a:latin typeface="+mn-lt"/>
              <a:cs typeface="+mn-cs"/>
            </a:endParaRPr>
          </a:p>
        </p:txBody>
      </p:sp>
      <p:sp>
        <p:nvSpPr>
          <p:cNvPr id="2" name="Title 1"/>
          <p:cNvSpPr>
            <a:spLocks noGrp="1"/>
          </p:cNvSpPr>
          <p:nvPr>
            <p:ph type="title"/>
          </p:nvPr>
        </p:nvSpPr>
        <p:spPr>
          <a:xfrm>
            <a:off x="228600" y="1981200"/>
            <a:ext cx="8686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1"/>
                </a:solidFill>
                <a:effectLst/>
                <a:latin typeface="+mj-lt"/>
                <a:ea typeface="+mj-ea"/>
                <a:cs typeface="+mj-cs"/>
              </a:defRPr>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28600" y="1600200"/>
            <a:ext cx="8686800" cy="1752600"/>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72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228600" y="3352800"/>
            <a:ext cx="8686800" cy="2438400"/>
          </a:xfrm>
        </p:spPr>
        <p:txBody>
          <a:bodyPr lIns="0" rIns="18288"/>
          <a:lstStyle>
            <a:lvl1pPr marL="0" marR="4572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Oval 3" descr="copyright Shutterstock.com/Semisatch&#10;Continent shapes and high tech graphic"/>
          <p:cNvSpPr/>
          <p:nvPr userDrawn="1"/>
        </p:nvSpPr>
        <p:spPr>
          <a:xfrm>
            <a:off x="304800" y="723900"/>
            <a:ext cx="5410200" cy="5410200"/>
          </a:xfrm>
          <a:prstGeom prst="ellipse">
            <a:avLst/>
          </a:prstGeom>
          <a:blipFill dpi="0" rotWithShape="1">
            <a:blip r:embed="rId2" cstate="print">
              <a:alphaModFix amt="73000"/>
              <a:lum brigh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0" y="6553200"/>
            <a:ext cx="2419350" cy="246063"/>
          </a:xfrm>
          <a:prstGeom prst="rect">
            <a:avLst/>
          </a:prstGeom>
          <a:noFill/>
        </p:spPr>
        <p:txBody>
          <a:bodyPr>
            <a:spAutoFit/>
          </a:bodyPr>
          <a:lstStyle/>
          <a:p>
            <a:pPr fontAlgn="auto">
              <a:spcBef>
                <a:spcPts val="0"/>
              </a:spcBef>
              <a:spcAft>
                <a:spcPts val="0"/>
              </a:spcAft>
              <a:defRPr/>
            </a:pPr>
            <a:r>
              <a:rPr lang="en-US" sz="1000" dirty="0">
                <a:latin typeface="+mn-lt"/>
                <a:cs typeface="+mn-cs"/>
              </a:rPr>
              <a:t>copyright Shutterstock.com/</a:t>
            </a:r>
            <a:r>
              <a:rPr lang="en-US" sz="1000" dirty="0" err="1">
                <a:latin typeface="+mn-lt"/>
                <a:cs typeface="+mn-cs"/>
              </a:rPr>
              <a:t>semisatch</a:t>
            </a:r>
            <a:endParaRPr lang="en-US" sz="1000" dirty="0">
              <a:latin typeface="+mn-lt"/>
              <a:cs typeface="+mn-cs"/>
            </a:endParaRPr>
          </a:p>
        </p:txBody>
      </p:sp>
      <p:sp>
        <p:nvSpPr>
          <p:cNvPr id="9" name="Title 8"/>
          <p:cNvSpPr>
            <a:spLocks noGrp="1"/>
          </p:cNvSpPr>
          <p:nvPr>
            <p:ph type="ctrTitle"/>
          </p:nvPr>
        </p:nvSpPr>
        <p:spPr>
          <a:xfrm>
            <a:off x="228600" y="1371600"/>
            <a:ext cx="8686800" cy="1828800"/>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72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228600" y="3276600"/>
            <a:ext cx="8686800" cy="2438400"/>
          </a:xfrm>
        </p:spPr>
        <p:txBody>
          <a:bodyPr lIns="0" rIns="18288"/>
          <a:lstStyle>
            <a:lvl1pPr marL="0" marR="4572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2362200"/>
            <a:ext cx="8686800" cy="34290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copyright Shutterstock.com/SergeyNivens&#10;graphic of continents and latitude/longitude lines"/>
          <p:cNvPicPr>
            <a:picLocks noChangeAspect="1"/>
          </p:cNvPicPr>
          <p:nvPr userDrawn="1"/>
        </p:nvPicPr>
        <p:blipFill>
          <a:blip r:embed="rId2" cstate="print">
            <a:lum bright="3000"/>
          </a:blip>
          <a:srcRect b="13786"/>
          <a:stretch>
            <a:fillRect/>
          </a:stretch>
        </p:blipFill>
        <p:spPr>
          <a:xfrm>
            <a:off x="0" y="723228"/>
            <a:ext cx="9144000" cy="4915572"/>
          </a:xfrm>
          <a:prstGeom prst="rect">
            <a:avLst/>
          </a:prstGeom>
          <a:ln>
            <a:noFill/>
          </a:ln>
          <a:effectLst>
            <a:softEdge rad="317500"/>
          </a:effectLst>
        </p:spPr>
      </p:pic>
      <p:sp>
        <p:nvSpPr>
          <p:cNvPr id="4" name="TextBox 3"/>
          <p:cNvSpPr txBox="1"/>
          <p:nvPr userDrawn="1"/>
        </p:nvSpPr>
        <p:spPr>
          <a:xfrm>
            <a:off x="0" y="6611937"/>
            <a:ext cx="2689225" cy="246063"/>
          </a:xfrm>
          <a:prstGeom prst="rect">
            <a:avLst/>
          </a:prstGeom>
          <a:noFill/>
        </p:spPr>
        <p:txBody>
          <a:bodyPr>
            <a:spAutoFit/>
          </a:bodyPr>
          <a:lstStyle/>
          <a:p>
            <a:pPr fontAlgn="auto">
              <a:spcBef>
                <a:spcPts val="0"/>
              </a:spcBef>
              <a:spcAft>
                <a:spcPts val="0"/>
              </a:spcAft>
              <a:defRPr/>
            </a:pPr>
            <a:r>
              <a:rPr lang="en-US" sz="1000" dirty="0">
                <a:latin typeface="+mn-lt"/>
                <a:cs typeface="+mn-cs"/>
              </a:rPr>
              <a:t>copyright Shutterstock.com/Sergey </a:t>
            </a:r>
            <a:r>
              <a:rPr lang="en-US" sz="1000" dirty="0" err="1">
                <a:latin typeface="+mn-lt"/>
                <a:cs typeface="+mn-cs"/>
              </a:rPr>
              <a:t>Nivens</a:t>
            </a:r>
            <a:endParaRPr lang="en-US" sz="1000" dirty="0">
              <a:latin typeface="+mn-lt"/>
              <a:cs typeface="+mn-cs"/>
            </a:endParaRPr>
          </a:p>
        </p:txBody>
      </p:sp>
      <p:sp>
        <p:nvSpPr>
          <p:cNvPr id="2" name="Title 1"/>
          <p:cNvSpPr>
            <a:spLocks noGrp="1"/>
          </p:cNvSpPr>
          <p:nvPr>
            <p:ph type="title"/>
          </p:nvPr>
        </p:nvSpPr>
        <p:spPr>
          <a:xfrm>
            <a:off x="228600" y="1981200"/>
            <a:ext cx="8686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1"/>
                </a:solidFill>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 y="990600"/>
            <a:ext cx="8305800" cy="4724400"/>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7" name="Text Placeholder 2"/>
          <p:cNvSpPr>
            <a:spLocks noGrp="1"/>
          </p:cNvSpPr>
          <p:nvPr>
            <p:ph type="body" idx="2"/>
          </p:nvPr>
        </p:nvSpPr>
        <p:spPr>
          <a:xfrm>
            <a:off x="457200" y="6400800"/>
            <a:ext cx="6019800" cy="3048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4038600" cy="4343400"/>
          </a:xfrm>
          <a:ln>
            <a:noFill/>
          </a:ln>
        </p:spPr>
        <p:txBody>
          <a:bodyPr tIns="0" anchor="t">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76800" y="1219200"/>
            <a:ext cx="4038600" cy="4343400"/>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133600"/>
            <a:ext cx="4038600" cy="3657600"/>
          </a:xfrm>
        </p:spPr>
        <p:txBody>
          <a:bodyPr/>
          <a:lstStyle>
            <a:lvl1pPr>
              <a:defRPr sz="26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2133600"/>
            <a:ext cx="4114800" cy="36576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304800" y="914400"/>
            <a:ext cx="8572500" cy="1143000"/>
          </a:xfrm>
        </p:spPr>
        <p:txBody>
          <a:body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24900" cy="990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2057400"/>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876800" y="2057400"/>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228600" y="2819400"/>
            <a:ext cx="4040188" cy="297180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2859880"/>
            <a:ext cx="4041775" cy="293821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57200" y="990600"/>
            <a:ext cx="8305800" cy="4724400"/>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2"/>
          <p:cNvSpPr>
            <a:spLocks noGrp="1"/>
          </p:cNvSpPr>
          <p:nvPr>
            <p:ph type="body" idx="2"/>
          </p:nvPr>
        </p:nvSpPr>
        <p:spPr>
          <a:xfrm>
            <a:off x="457200" y="6400800"/>
            <a:ext cx="6019800" cy="3048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3200400" cy="933450"/>
          </a:xfrm>
        </p:spPr>
        <p:txBody>
          <a:bodyPr>
            <a:noAutofit/>
          </a:bodyPr>
          <a:lstStyle>
            <a:lvl1pPr algn="l" rtl="0">
              <a:spcBef>
                <a:spcPct val="0"/>
              </a:spcBef>
              <a:buNone/>
              <a:defRPr sz="2600" b="0">
                <a:ln>
                  <a:noFill/>
                </a:ln>
                <a:solidFill>
                  <a:schemeClr val="accent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228600" y="1981200"/>
            <a:ext cx="3200400" cy="37338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657600" y="1981200"/>
            <a:ext cx="5181600" cy="37338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176996"/>
            <a:ext cx="3048000" cy="1582621"/>
          </a:xfrm>
        </p:spPr>
        <p:txBody>
          <a:bodyPr lIns="45720" rIns="45720" bIns="45720"/>
          <a:lstStyle>
            <a:lvl1pPr algn="l">
              <a:buNone/>
              <a:defRPr sz="2000" b="1">
                <a:solidFill>
                  <a:schemeClr val="accent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28600" y="2828784"/>
            <a:ext cx="3048000" cy="2733815"/>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a:off x="3485792" y="1199516"/>
            <a:ext cx="5429607" cy="4439283"/>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534400" cy="1066800"/>
          </a:xfrm>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304800" y="2362200"/>
            <a:ext cx="8534400" cy="3429000"/>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5" name="Text Placeholder 2"/>
          <p:cNvSpPr>
            <a:spLocks noGrp="1"/>
          </p:cNvSpPr>
          <p:nvPr>
            <p:ph type="body" idx="2"/>
          </p:nvPr>
        </p:nvSpPr>
        <p:spPr>
          <a:xfrm>
            <a:off x="457200" y="6400800"/>
            <a:ext cx="6019800" cy="3048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66801"/>
            <a:ext cx="2057400" cy="4724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81000" y="1066801"/>
            <a:ext cx="6096000" cy="47244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The logo for the American Geosciences Institute attempts to capture the full breadth of the geosciences while also conveying a sense of convergence to represent how the AGI federation brings all parts of the geosciences together. Each color represents a different part of the geosciences community: red is deep-earth geosciences, gold is crustal geoscience and surface processes, blue is for oceans, surface, and groundwater, green is for life. These colors form a horizon of the globe. The light blue is for atmospheric sciences, and black is for space and planetary sciences, which are part of the greater geoscience community represented by AGI through its Member Societies.&#10;Shape fill images: lava: Shutterstock.com/RZ design; Aztec sandstone: Michael Collier, ESW Image Bank; farm: Shutterstock.com/Charles L. Bolin; waves: Digital Vision; clouds: Digital Stock; space: Digital Vision&#10;&#10;AGI_glyphFilled_800x800_YellowBack_HighQual.jpg"/>
          <p:cNvPicPr>
            <a:picLocks noChangeAspect="1"/>
          </p:cNvPicPr>
          <p:nvPr userDrawn="1"/>
        </p:nvPicPr>
        <p:blipFill>
          <a:blip r:embed="rId2" cstate="print"/>
          <a:srcRect/>
          <a:stretch>
            <a:fillRect/>
          </a:stretch>
        </p:blipFill>
        <p:spPr bwMode="auto">
          <a:xfrm>
            <a:off x="228600" y="1066800"/>
            <a:ext cx="4724400" cy="4724400"/>
          </a:xfrm>
          <a:prstGeom prst="rect">
            <a:avLst/>
          </a:prstGeom>
          <a:noFill/>
          <a:ln w="9525">
            <a:noFill/>
            <a:miter lim="800000"/>
            <a:headEnd/>
            <a:tailEnd/>
          </a:ln>
        </p:spPr>
      </p:pic>
      <p:sp>
        <p:nvSpPr>
          <p:cNvPr id="5" name="TextBox 4"/>
          <p:cNvSpPr txBox="1"/>
          <p:nvPr userDrawn="1"/>
        </p:nvSpPr>
        <p:spPr>
          <a:xfrm>
            <a:off x="0" y="6611938"/>
            <a:ext cx="2687638" cy="246062"/>
          </a:xfrm>
          <a:prstGeom prst="rect">
            <a:avLst/>
          </a:prstGeom>
          <a:noFill/>
        </p:spPr>
        <p:txBody>
          <a:bodyPr>
            <a:spAutoFit/>
          </a:bodyPr>
          <a:lstStyle/>
          <a:p>
            <a:pPr fontAlgn="auto">
              <a:spcBef>
                <a:spcPts val="0"/>
              </a:spcBef>
              <a:spcAft>
                <a:spcPts val="0"/>
              </a:spcAft>
              <a:defRPr/>
            </a:pPr>
            <a:r>
              <a:rPr lang="en-US" sz="1000" dirty="0">
                <a:latin typeface="+mn-lt"/>
                <a:cs typeface="+mn-cs"/>
              </a:rPr>
              <a:t>copyright  AGI</a:t>
            </a:r>
          </a:p>
        </p:txBody>
      </p:sp>
      <p:sp>
        <p:nvSpPr>
          <p:cNvPr id="9" name="Title 8"/>
          <p:cNvSpPr>
            <a:spLocks noGrp="1"/>
          </p:cNvSpPr>
          <p:nvPr>
            <p:ph type="ctrTitle"/>
          </p:nvPr>
        </p:nvSpPr>
        <p:spPr>
          <a:xfrm>
            <a:off x="5181600" y="1066800"/>
            <a:ext cx="3733800" cy="4724400"/>
          </a:xfrm>
          <a:ln>
            <a:noFill/>
          </a:ln>
        </p:spPr>
        <p:txBody>
          <a:bodyPr tIns="0" rIns="18288" anchor="t" anchorCtr="0">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54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228600" y="152400"/>
            <a:ext cx="8686800" cy="8382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28600" y="1219200"/>
            <a:ext cx="8686800" cy="1828800"/>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72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dirty="0"/>
          </a:p>
        </p:txBody>
      </p:sp>
      <p:sp>
        <p:nvSpPr>
          <p:cNvPr id="17" name="Subtitle 16"/>
          <p:cNvSpPr>
            <a:spLocks noGrp="1"/>
          </p:cNvSpPr>
          <p:nvPr>
            <p:ph type="subTitle" idx="1"/>
          </p:nvPr>
        </p:nvSpPr>
        <p:spPr>
          <a:xfrm>
            <a:off x="228600" y="3200400"/>
            <a:ext cx="8686800" cy="2362200"/>
          </a:xfrm>
        </p:spPr>
        <p:txBody>
          <a:bodyPr lIns="0" rIns="18288"/>
          <a:lstStyle>
            <a:lvl1pPr marL="0" marR="4572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copyright Shutterstock.com/SergeyNivens&#10;graphic of continents and latitude/longitude lines"/>
          <p:cNvPicPr>
            <a:picLocks noChangeAspect="1"/>
          </p:cNvPicPr>
          <p:nvPr userDrawn="1"/>
        </p:nvPicPr>
        <p:blipFill>
          <a:blip r:embed="rId2" cstate="print">
            <a:lum bright="3000"/>
          </a:blip>
          <a:srcRect b="13786"/>
          <a:stretch>
            <a:fillRect/>
          </a:stretch>
        </p:blipFill>
        <p:spPr>
          <a:xfrm>
            <a:off x="0" y="38773"/>
            <a:ext cx="9144000" cy="5904827"/>
          </a:xfrm>
          <a:prstGeom prst="rect">
            <a:avLst/>
          </a:prstGeom>
          <a:ln>
            <a:noFill/>
          </a:ln>
          <a:effectLst>
            <a:softEdge rad="317500"/>
          </a:effectLst>
        </p:spPr>
      </p:pic>
      <p:sp>
        <p:nvSpPr>
          <p:cNvPr id="4" name="TextBox 3"/>
          <p:cNvSpPr txBox="1"/>
          <p:nvPr userDrawn="1"/>
        </p:nvSpPr>
        <p:spPr>
          <a:xfrm>
            <a:off x="0" y="6553200"/>
            <a:ext cx="2689225" cy="246063"/>
          </a:xfrm>
          <a:prstGeom prst="rect">
            <a:avLst/>
          </a:prstGeom>
          <a:noFill/>
        </p:spPr>
        <p:txBody>
          <a:bodyPr>
            <a:spAutoFit/>
          </a:bodyPr>
          <a:lstStyle/>
          <a:p>
            <a:pPr fontAlgn="auto">
              <a:spcBef>
                <a:spcPts val="0"/>
              </a:spcBef>
              <a:spcAft>
                <a:spcPts val="0"/>
              </a:spcAft>
              <a:defRPr/>
            </a:pPr>
            <a:r>
              <a:rPr lang="en-US" sz="1000" dirty="0">
                <a:latin typeface="+mn-lt"/>
                <a:cs typeface="+mn-cs"/>
              </a:rPr>
              <a:t>copyright Shutterstock.com/Sergey </a:t>
            </a:r>
            <a:r>
              <a:rPr lang="en-US" sz="1000" dirty="0" err="1">
                <a:latin typeface="+mn-lt"/>
                <a:cs typeface="+mn-cs"/>
              </a:rPr>
              <a:t>Nivens</a:t>
            </a:r>
            <a:endParaRPr lang="en-US" sz="1000" dirty="0">
              <a:latin typeface="+mn-lt"/>
              <a:cs typeface="+mn-cs"/>
            </a:endParaRPr>
          </a:p>
        </p:txBody>
      </p:sp>
      <p:sp>
        <p:nvSpPr>
          <p:cNvPr id="2" name="Title 1"/>
          <p:cNvSpPr>
            <a:spLocks noGrp="1"/>
          </p:cNvSpPr>
          <p:nvPr>
            <p:ph type="title"/>
          </p:nvPr>
        </p:nvSpPr>
        <p:spPr>
          <a:xfrm>
            <a:off x="228600" y="2362200"/>
            <a:ext cx="8686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1"/>
                </a:solidFill>
                <a:effectLst/>
                <a:latin typeface="+mj-lt"/>
                <a:ea typeface="+mj-ea"/>
                <a:cs typeface="+mj-cs"/>
              </a:defRPr>
            </a:lvl1p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228600" y="609600"/>
            <a:ext cx="8686800" cy="1828800"/>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72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228600" y="2667000"/>
            <a:ext cx="8686800" cy="3048000"/>
          </a:xfrm>
        </p:spPr>
        <p:txBody>
          <a:bodyPr lIns="0" rIns="18288"/>
          <a:lstStyle>
            <a:lvl1pPr marL="0" marR="4572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Oval 3" descr="copyright Shutterstock.com/Semisatch&#10;Continent shapes and high tech graphic"/>
          <p:cNvSpPr/>
          <p:nvPr userDrawn="1"/>
        </p:nvSpPr>
        <p:spPr>
          <a:xfrm>
            <a:off x="228600" y="723900"/>
            <a:ext cx="5410200" cy="5410200"/>
          </a:xfrm>
          <a:prstGeom prst="ellipse">
            <a:avLst/>
          </a:prstGeom>
          <a:blipFill dpi="0" rotWithShape="1">
            <a:blip r:embed="rId2" cstate="print">
              <a:alphaModFix amt="73000"/>
              <a:lum brigh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228600" y="6553200"/>
            <a:ext cx="2419350" cy="246063"/>
          </a:xfrm>
          <a:prstGeom prst="rect">
            <a:avLst/>
          </a:prstGeom>
          <a:noFill/>
        </p:spPr>
        <p:txBody>
          <a:bodyPr>
            <a:spAutoFit/>
          </a:bodyPr>
          <a:lstStyle/>
          <a:p>
            <a:pPr fontAlgn="auto">
              <a:spcBef>
                <a:spcPts val="0"/>
              </a:spcBef>
              <a:spcAft>
                <a:spcPts val="0"/>
              </a:spcAft>
              <a:defRPr/>
            </a:pPr>
            <a:r>
              <a:rPr lang="en-US" sz="1000" dirty="0">
                <a:latin typeface="+mn-lt"/>
                <a:cs typeface="+mn-cs"/>
              </a:rPr>
              <a:t>copyright Shutterstock.com/</a:t>
            </a:r>
            <a:r>
              <a:rPr lang="en-US" sz="1000" dirty="0" err="1">
                <a:latin typeface="+mn-lt"/>
                <a:cs typeface="+mn-cs"/>
              </a:rPr>
              <a:t>semisatch</a:t>
            </a:r>
            <a:endParaRPr lang="en-US" sz="1000" dirty="0">
              <a:latin typeface="+mn-lt"/>
              <a:cs typeface="+mn-cs"/>
            </a:endParaRPr>
          </a:p>
        </p:txBody>
      </p:sp>
      <p:sp>
        <p:nvSpPr>
          <p:cNvPr id="9" name="Title 8"/>
          <p:cNvSpPr>
            <a:spLocks noGrp="1"/>
          </p:cNvSpPr>
          <p:nvPr>
            <p:ph type="ctrTitle"/>
          </p:nvPr>
        </p:nvSpPr>
        <p:spPr>
          <a:xfrm>
            <a:off x="228600" y="762000"/>
            <a:ext cx="8686800" cy="1828800"/>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72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228600" y="2667000"/>
            <a:ext cx="8686800" cy="3048000"/>
          </a:xfrm>
        </p:spPr>
        <p:txBody>
          <a:bodyPr lIns="0" rIns="18288"/>
          <a:lstStyle>
            <a:lvl1pPr marL="0" marR="4572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600200"/>
            <a:ext cx="8686800" cy="4114800"/>
          </a:xfr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114800" cy="5334000"/>
          </a:xfrm>
          <a:ln>
            <a:noFill/>
          </a:ln>
        </p:spPr>
        <p:txBody>
          <a:bodyPr tIns="0" anchor="t">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76800" y="457200"/>
            <a:ext cx="4038600" cy="5334000"/>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057400"/>
            <a:ext cx="4038600" cy="3657600"/>
          </a:xfrm>
        </p:spPr>
        <p:txBody>
          <a:bodyPr/>
          <a:lstStyle>
            <a:lvl1pPr>
              <a:defRPr sz="26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2057400"/>
            <a:ext cx="4114800" cy="36576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266700" y="762000"/>
            <a:ext cx="8610600" cy="1143000"/>
          </a:xfrm>
        </p:spPr>
        <p:txBody>
          <a:bodyPr/>
          <a:lstStyle/>
          <a:p>
            <a:r>
              <a:rPr lang="en-US" dirty="0"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763000" cy="990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7012" y="1295400"/>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876800" y="1295400"/>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227012" y="2057400"/>
            <a:ext cx="4040188" cy="373380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2097880"/>
            <a:ext cx="4041775" cy="3693320"/>
          </a:xfrm>
        </p:spPr>
        <p:txBody>
          <a:bodyPr tIns="0"/>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57200" y="361316"/>
            <a:ext cx="8305800" cy="52774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6" name="Text Placeholder 2"/>
          <p:cNvSpPr>
            <a:spLocks noGrp="1"/>
          </p:cNvSpPr>
          <p:nvPr>
            <p:ph type="body" idx="12" hasCustomPrompt="1"/>
          </p:nvPr>
        </p:nvSpPr>
        <p:spPr>
          <a:xfrm>
            <a:off x="457200" y="6248400"/>
            <a:ext cx="5943600" cy="4572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Credit</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474534" y="381000"/>
            <a:ext cx="4288465" cy="24580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Picture Placeholder 2"/>
          <p:cNvSpPr>
            <a:spLocks noGrp="1"/>
          </p:cNvSpPr>
          <p:nvPr>
            <p:ph type="pic" idx="10"/>
          </p:nvPr>
        </p:nvSpPr>
        <p:spPr>
          <a:xfrm>
            <a:off x="381000" y="400684"/>
            <a:ext cx="3733800" cy="52012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6" name="Picture Placeholder 2"/>
          <p:cNvSpPr>
            <a:spLocks noGrp="1"/>
          </p:cNvSpPr>
          <p:nvPr>
            <p:ph type="pic" idx="11"/>
          </p:nvPr>
        </p:nvSpPr>
        <p:spPr>
          <a:xfrm>
            <a:off x="4495800" y="3143884"/>
            <a:ext cx="4267200" cy="24580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Text Placeholder 2"/>
          <p:cNvSpPr>
            <a:spLocks noGrp="1"/>
          </p:cNvSpPr>
          <p:nvPr>
            <p:ph type="body" idx="2" hasCustomPrompt="1"/>
          </p:nvPr>
        </p:nvSpPr>
        <p:spPr>
          <a:xfrm>
            <a:off x="4572000" y="5867400"/>
            <a:ext cx="1981200" cy="8382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Credits</a:t>
            </a:r>
          </a:p>
        </p:txBody>
      </p:sp>
      <p:sp>
        <p:nvSpPr>
          <p:cNvPr id="10" name="Text Placeholder 2"/>
          <p:cNvSpPr>
            <a:spLocks noGrp="1"/>
          </p:cNvSpPr>
          <p:nvPr>
            <p:ph type="body" idx="12" hasCustomPrompt="1"/>
          </p:nvPr>
        </p:nvSpPr>
        <p:spPr>
          <a:xfrm>
            <a:off x="457200" y="6400800"/>
            <a:ext cx="3733800" cy="3048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Credit</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724400" y="228600"/>
            <a:ext cx="4288465" cy="24580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6" name="Picture Placeholder 2"/>
          <p:cNvSpPr>
            <a:spLocks noGrp="1"/>
          </p:cNvSpPr>
          <p:nvPr>
            <p:ph type="pic" idx="11"/>
          </p:nvPr>
        </p:nvSpPr>
        <p:spPr>
          <a:xfrm>
            <a:off x="4745666" y="2991484"/>
            <a:ext cx="4267200" cy="24580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7" name="Picture Placeholder 2"/>
          <p:cNvSpPr>
            <a:spLocks noGrp="1"/>
          </p:cNvSpPr>
          <p:nvPr>
            <p:ph type="pic" idx="12"/>
          </p:nvPr>
        </p:nvSpPr>
        <p:spPr>
          <a:xfrm>
            <a:off x="152400" y="228600"/>
            <a:ext cx="4288465" cy="24580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Picture Placeholder 2"/>
          <p:cNvSpPr>
            <a:spLocks noGrp="1"/>
          </p:cNvSpPr>
          <p:nvPr>
            <p:ph type="pic" idx="13"/>
          </p:nvPr>
        </p:nvSpPr>
        <p:spPr>
          <a:xfrm>
            <a:off x="173666" y="2991484"/>
            <a:ext cx="4267200" cy="24580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Text Placeholder 2"/>
          <p:cNvSpPr>
            <a:spLocks noGrp="1"/>
          </p:cNvSpPr>
          <p:nvPr>
            <p:ph type="body" idx="2" hasCustomPrompt="1"/>
          </p:nvPr>
        </p:nvSpPr>
        <p:spPr>
          <a:xfrm>
            <a:off x="4800600" y="6172200"/>
            <a:ext cx="1752600" cy="6096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Credit</a:t>
            </a:r>
          </a:p>
        </p:txBody>
      </p:sp>
      <p:sp>
        <p:nvSpPr>
          <p:cNvPr id="12" name="Text Placeholder 2"/>
          <p:cNvSpPr>
            <a:spLocks noGrp="1"/>
          </p:cNvSpPr>
          <p:nvPr>
            <p:ph type="body" idx="14" hasCustomPrompt="1"/>
          </p:nvPr>
        </p:nvSpPr>
        <p:spPr>
          <a:xfrm>
            <a:off x="228600" y="6248400"/>
            <a:ext cx="4191000" cy="5334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Credit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Oval 3" descr="copyright Shutterstock.com/Semisatch&#10;Continent shapes and high tech graphic"/>
          <p:cNvSpPr/>
          <p:nvPr userDrawn="1"/>
        </p:nvSpPr>
        <p:spPr>
          <a:xfrm>
            <a:off x="228600" y="723900"/>
            <a:ext cx="5410200" cy="5410200"/>
          </a:xfrm>
          <a:prstGeom prst="ellipse">
            <a:avLst/>
          </a:prstGeom>
          <a:blipFill dpi="0" rotWithShape="1">
            <a:blip r:embed="rId2" cstate="print">
              <a:alphaModFix amt="73000"/>
              <a:lum brigh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0" y="6611937"/>
            <a:ext cx="2419350" cy="246063"/>
          </a:xfrm>
          <a:prstGeom prst="rect">
            <a:avLst/>
          </a:prstGeom>
          <a:noFill/>
        </p:spPr>
        <p:txBody>
          <a:bodyPr>
            <a:spAutoFit/>
          </a:bodyPr>
          <a:lstStyle/>
          <a:p>
            <a:pPr fontAlgn="auto">
              <a:spcBef>
                <a:spcPts val="0"/>
              </a:spcBef>
              <a:spcAft>
                <a:spcPts val="0"/>
              </a:spcAft>
              <a:defRPr/>
            </a:pPr>
            <a:r>
              <a:rPr lang="en-US" sz="1000" dirty="0">
                <a:latin typeface="+mn-lt"/>
                <a:cs typeface="+mn-cs"/>
              </a:rPr>
              <a:t>copyright Shutterstock.com/</a:t>
            </a:r>
            <a:r>
              <a:rPr lang="en-US" sz="1000" dirty="0" err="1">
                <a:latin typeface="+mn-lt"/>
                <a:cs typeface="+mn-cs"/>
              </a:rPr>
              <a:t>semisatch</a:t>
            </a:r>
            <a:endParaRPr lang="en-US" sz="1000" dirty="0">
              <a:latin typeface="+mn-lt"/>
              <a:cs typeface="+mn-cs"/>
            </a:endParaRPr>
          </a:p>
        </p:txBody>
      </p:sp>
      <p:sp>
        <p:nvSpPr>
          <p:cNvPr id="9" name="Title 8"/>
          <p:cNvSpPr>
            <a:spLocks noGrp="1"/>
          </p:cNvSpPr>
          <p:nvPr>
            <p:ph type="ctrTitle"/>
          </p:nvPr>
        </p:nvSpPr>
        <p:spPr>
          <a:xfrm>
            <a:off x="228600" y="1219200"/>
            <a:ext cx="8686800" cy="1828800"/>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7200" b="0">
                <a:ln>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dirty="0"/>
          </a:p>
        </p:txBody>
      </p:sp>
      <p:sp>
        <p:nvSpPr>
          <p:cNvPr id="17" name="Subtitle 16"/>
          <p:cNvSpPr>
            <a:spLocks noGrp="1"/>
          </p:cNvSpPr>
          <p:nvPr>
            <p:ph type="subTitle" idx="1"/>
          </p:nvPr>
        </p:nvSpPr>
        <p:spPr>
          <a:xfrm>
            <a:off x="228600" y="3124200"/>
            <a:ext cx="8686800" cy="2590800"/>
          </a:xfrm>
        </p:spPr>
        <p:txBody>
          <a:bodyPr lIns="0" rIns="18288"/>
          <a:lstStyle>
            <a:lvl1pPr marL="0" marR="4572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200400" cy="933450"/>
          </a:xfrm>
        </p:spPr>
        <p:txBody>
          <a:bodyPr>
            <a:noAutofit/>
          </a:bodyPr>
          <a:lstStyle>
            <a:lvl1pPr algn="l" rtl="0">
              <a:spcBef>
                <a:spcPct val="0"/>
              </a:spcBef>
              <a:buNone/>
              <a:defRPr sz="2600" b="0">
                <a:ln>
                  <a:noFill/>
                </a:ln>
                <a:solidFill>
                  <a:schemeClr val="accent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228600" y="1219200"/>
            <a:ext cx="32004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657600" y="1219200"/>
            <a:ext cx="5181600" cy="45720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048000" cy="1582621"/>
          </a:xfrm>
        </p:spPr>
        <p:txBody>
          <a:bodyPr lIns="45720" rIns="45720" bIns="45720"/>
          <a:lstStyle>
            <a:lvl1pPr algn="l">
              <a:buNone/>
              <a:defRPr sz="2000" b="1">
                <a:solidFill>
                  <a:schemeClr val="accent1"/>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28600" y="2108988"/>
            <a:ext cx="3048000" cy="3495816"/>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smtClean="0"/>
              <a:t>Click to edit Master text styles</a:t>
            </a:r>
          </a:p>
        </p:txBody>
      </p:sp>
      <p:sp>
        <p:nvSpPr>
          <p:cNvPr id="3" name="Picture Placeholder 2"/>
          <p:cNvSpPr>
            <a:spLocks noGrp="1"/>
          </p:cNvSpPr>
          <p:nvPr>
            <p:ph type="pic" idx="1"/>
          </p:nvPr>
        </p:nvSpPr>
        <p:spPr>
          <a:xfrm>
            <a:off x="3485792" y="479720"/>
            <a:ext cx="5429607" cy="5125084"/>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6" name="Text Placeholder 2"/>
          <p:cNvSpPr>
            <a:spLocks noGrp="1"/>
          </p:cNvSpPr>
          <p:nvPr>
            <p:ph type="body" idx="12" hasCustomPrompt="1"/>
          </p:nvPr>
        </p:nvSpPr>
        <p:spPr>
          <a:xfrm>
            <a:off x="3505200" y="6248400"/>
            <a:ext cx="3048000" cy="4572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Credit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066800"/>
          </a:xfrm>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304800" y="1600200"/>
            <a:ext cx="8534400" cy="3962400"/>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5" name="Text Placeholder 2"/>
          <p:cNvSpPr>
            <a:spLocks noGrp="1"/>
          </p:cNvSpPr>
          <p:nvPr>
            <p:ph type="body" idx="12" hasCustomPrompt="1"/>
          </p:nvPr>
        </p:nvSpPr>
        <p:spPr>
          <a:xfrm>
            <a:off x="381000" y="6477000"/>
            <a:ext cx="6019800" cy="3048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Credit</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057400" cy="5211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81000" y="533400"/>
            <a:ext cx="60960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2438400"/>
            <a:ext cx="8686800" cy="3352800"/>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 y="1066800"/>
            <a:ext cx="8305800" cy="4648200"/>
          </a:xfrm>
          <a:prstGeom prst="rect">
            <a:avLst/>
          </a:prstGeom>
          <a:solidFill>
            <a:schemeClr val="bg1"/>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7" name="Text Placeholder 2"/>
          <p:cNvSpPr>
            <a:spLocks noGrp="1"/>
          </p:cNvSpPr>
          <p:nvPr>
            <p:ph type="body" idx="2"/>
          </p:nvPr>
        </p:nvSpPr>
        <p:spPr>
          <a:xfrm>
            <a:off x="457200" y="6400800"/>
            <a:ext cx="6019800" cy="304800"/>
          </a:xfrm>
        </p:spPr>
        <p:txBody>
          <a:bodyPr lIns="18288" rIns="18288"/>
          <a:lstStyle>
            <a:lvl1pPr marL="0" indent="0" algn="l">
              <a:buNone/>
              <a:defRPr sz="800" baseline="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4038600" cy="4343400"/>
          </a:xfrm>
          <a:ln>
            <a:noFill/>
          </a:ln>
        </p:spPr>
        <p:txBody>
          <a:bodyPr tIns="0" anchor="t">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1"/>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876800" y="1219200"/>
            <a:ext cx="4038600" cy="4343400"/>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286000"/>
            <a:ext cx="4038600" cy="35052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286000"/>
            <a:ext cx="4114800" cy="350520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304800" y="838200"/>
            <a:ext cx="8572500" cy="1143000"/>
          </a:xfrm>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24900" cy="990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2057400"/>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876800" y="2057400"/>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28600" y="2819400"/>
            <a:ext cx="4040188" cy="297180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2859880"/>
            <a:ext cx="4041775" cy="2939581"/>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 name="Freeform 9"/>
          <p:cNvSpPr>
            <a:spLocks/>
          </p:cNvSpPr>
          <p:nvPr/>
        </p:nvSpPr>
        <p:spPr bwMode="auto">
          <a:xfrm flipV="1">
            <a:off x="-9525" y="5486400"/>
            <a:ext cx="9163050" cy="1371600"/>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744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8160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778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0" y="30"/>
                </a:moveTo>
                <a:lnTo>
                  <a:pt x="4404" y="0"/>
                </a:lnTo>
                <a:cubicBezTo>
                  <a:pt x="4757" y="1540"/>
                  <a:pt x="6632" y="3889"/>
                  <a:pt x="7578" y="3889"/>
                </a:cubicBezTo>
                <a:cubicBezTo>
                  <a:pt x="8524" y="3889"/>
                  <a:pt x="9574" y="2317"/>
                  <a:pt x="9990" y="838"/>
                </a:cubicBezTo>
                <a:cubicBezTo>
                  <a:pt x="9993" y="1641"/>
                  <a:pt x="9997" y="2444"/>
                  <a:pt x="10000" y="3247"/>
                </a:cubicBezTo>
                <a:cubicBezTo>
                  <a:pt x="9823" y="3918"/>
                  <a:pt x="9148" y="7253"/>
                  <a:pt x="7911" y="7222"/>
                </a:cubicBezTo>
                <a:cubicBezTo>
                  <a:pt x="6461" y="7179"/>
                  <a:pt x="4449" y="2876"/>
                  <a:pt x="2578" y="3064"/>
                </a:cubicBezTo>
                <a:cubicBezTo>
                  <a:pt x="1299" y="3186"/>
                  <a:pt x="468" y="7348"/>
                  <a:pt x="0" y="10000"/>
                </a:cubicBezTo>
                <a:cubicBezTo>
                  <a:pt x="3" y="6677"/>
                  <a:pt x="7" y="3353"/>
                  <a:pt x="10" y="30"/>
                </a:cubicBezTo>
                <a:close/>
              </a:path>
            </a:pathLst>
          </a:custGeom>
          <a:gradFill>
            <a:gsLst>
              <a:gs pos="0">
                <a:schemeClr val="bg2">
                  <a:alpha val="66000"/>
                </a:schemeClr>
              </a:gs>
              <a:gs pos="100000">
                <a:schemeClr val="accent1"/>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bg2">
                  <a:alpha val="81000"/>
                </a:schemeClr>
              </a:gs>
              <a:gs pos="84000">
                <a:schemeClr val="accent1">
                  <a:alpha val="63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7" name="Title Placeholder 8"/>
          <p:cNvSpPr>
            <a:spLocks noGrp="1"/>
          </p:cNvSpPr>
          <p:nvPr>
            <p:ph type="title"/>
          </p:nvPr>
        </p:nvSpPr>
        <p:spPr bwMode="auto">
          <a:xfrm>
            <a:off x="381000" y="1066800"/>
            <a:ext cx="8382000" cy="9906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8" name="Text Placeholder 29"/>
          <p:cNvSpPr>
            <a:spLocks noGrp="1"/>
          </p:cNvSpPr>
          <p:nvPr>
            <p:ph type="body" idx="1"/>
          </p:nvPr>
        </p:nvSpPr>
        <p:spPr bwMode="auto">
          <a:xfrm>
            <a:off x="381000" y="2286000"/>
            <a:ext cx="83820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1"/>
          <p:cNvGrpSpPr>
            <a:grpSpLocks/>
          </p:cNvGrpSpPr>
          <p:nvPr/>
        </p:nvGrpSpPr>
        <p:grpSpPr bwMode="auto">
          <a:xfrm>
            <a:off x="-19050" y="203200"/>
            <a:ext cx="9180513" cy="647700"/>
            <a:chOff x="-19045" y="216550"/>
            <a:chExt cx="9180548" cy="649224"/>
          </a:xfrm>
        </p:grpSpPr>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
        <p:nvSpPr>
          <p:cNvPr id="8" name="Freeform 7"/>
          <p:cNvSpPr>
            <a:spLocks/>
          </p:cNvSpPr>
          <p:nvPr/>
        </p:nvSpPr>
        <p:spPr bwMode="auto">
          <a:xfrm>
            <a:off x="2667000" y="-19050"/>
            <a:ext cx="6477000" cy="1084263"/>
          </a:xfrm>
          <a:custGeom>
            <a:avLst>
              <a:gd name="A1" fmla="val 0"/>
              <a:gd name="A2" fmla="val 0"/>
              <a:gd name="A3" fmla="val 0"/>
              <a:gd name="A4" fmla="val 0"/>
              <a:gd name="A5" fmla="val 0"/>
              <a:gd name="A6" fmla="val 0"/>
              <a:gd name="A7" fmla="val 0"/>
              <a:gd name="A8" fmla="val 0"/>
            </a:avLst>
            <a:gdLst>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101 h 10524"/>
              <a:gd name="connsiteX4" fmla="*/ 0 w 10000"/>
              <a:gd name="connsiteY4" fmla="*/ 0 h 10524"/>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0 h 10524"/>
              <a:gd name="connsiteX4" fmla="*/ 0 w 10000"/>
              <a:gd name="connsiteY4" fmla="*/ 0 h 10524"/>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0 h 10524"/>
              <a:gd name="connsiteX4" fmla="*/ 0 w 10000"/>
              <a:gd name="connsiteY4" fmla="*/ 0 h 10524"/>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0 h 10524"/>
              <a:gd name="connsiteX4" fmla="*/ 0 w 10000"/>
              <a:gd name="connsiteY4" fmla="*/ 0 h 10524"/>
              <a:gd name="connsiteX0" fmla="*/ 0 w 10000"/>
              <a:gd name="connsiteY0" fmla="*/ 0 h 9093"/>
              <a:gd name="connsiteX1" fmla="*/ 5059 w 10000"/>
              <a:gd name="connsiteY1" fmla="*/ 8048 h 9093"/>
              <a:gd name="connsiteX2" fmla="*/ 10000 w 10000"/>
              <a:gd name="connsiteY2" fmla="*/ 6272 h 9093"/>
              <a:gd name="connsiteX3" fmla="*/ 10000 w 10000"/>
              <a:gd name="connsiteY3" fmla="*/ 0 h 9093"/>
              <a:gd name="connsiteX4" fmla="*/ 0 w 10000"/>
              <a:gd name="connsiteY4" fmla="*/ 0 h 9093"/>
              <a:gd name="connsiteX0" fmla="*/ 0 w 10000"/>
              <a:gd name="connsiteY0" fmla="*/ 0 h 9319"/>
              <a:gd name="connsiteX1" fmla="*/ 5059 w 10000"/>
              <a:gd name="connsiteY1" fmla="*/ 8170 h 9319"/>
              <a:gd name="connsiteX2" fmla="*/ 10000 w 10000"/>
              <a:gd name="connsiteY2" fmla="*/ 6898 h 9319"/>
              <a:gd name="connsiteX3" fmla="*/ 10000 w 10000"/>
              <a:gd name="connsiteY3" fmla="*/ 0 h 9319"/>
              <a:gd name="connsiteX4" fmla="*/ 0 w 10000"/>
              <a:gd name="connsiteY4" fmla="*/ 0 h 9319"/>
              <a:gd name="connsiteX0" fmla="*/ 0 w 10000"/>
              <a:gd name="connsiteY0" fmla="*/ 0 h 10417"/>
              <a:gd name="connsiteX1" fmla="*/ 5059 w 10000"/>
              <a:gd name="connsiteY1" fmla="*/ 8767 h 10417"/>
              <a:gd name="connsiteX2" fmla="*/ 10000 w 10000"/>
              <a:gd name="connsiteY2" fmla="*/ 7402 h 10417"/>
              <a:gd name="connsiteX3" fmla="*/ 10000 w 10000"/>
              <a:gd name="connsiteY3" fmla="*/ 0 h 10417"/>
              <a:gd name="connsiteX4" fmla="*/ 0 w 10000"/>
              <a:gd name="connsiteY4" fmla="*/ 0 h 10417"/>
              <a:gd name="connsiteX0" fmla="*/ 0 w 10000"/>
              <a:gd name="connsiteY0" fmla="*/ 0 h 10417"/>
              <a:gd name="connsiteX1" fmla="*/ 5059 w 10000"/>
              <a:gd name="connsiteY1" fmla="*/ 8767 h 10417"/>
              <a:gd name="connsiteX2" fmla="*/ 10000 w 10000"/>
              <a:gd name="connsiteY2" fmla="*/ 7402 h 10417"/>
              <a:gd name="connsiteX3" fmla="*/ 10000 w 10000"/>
              <a:gd name="connsiteY3" fmla="*/ 0 h 10417"/>
              <a:gd name="connsiteX4" fmla="*/ 0 w 10000"/>
              <a:gd name="connsiteY4" fmla="*/ 0 h 10417"/>
              <a:gd name="connsiteX0" fmla="*/ 0 w 10000"/>
              <a:gd name="connsiteY0" fmla="*/ 0 h 9875"/>
              <a:gd name="connsiteX1" fmla="*/ 5294 w 10000"/>
              <a:gd name="connsiteY1" fmla="*/ 8225 h 9875"/>
              <a:gd name="connsiteX2" fmla="*/ 10000 w 10000"/>
              <a:gd name="connsiteY2" fmla="*/ 7402 h 9875"/>
              <a:gd name="connsiteX3" fmla="*/ 10000 w 10000"/>
              <a:gd name="connsiteY3" fmla="*/ 0 h 9875"/>
              <a:gd name="connsiteX4" fmla="*/ 0 w 10000"/>
              <a:gd name="connsiteY4" fmla="*/ 0 h 9875"/>
              <a:gd name="connsiteX0" fmla="*/ 0 w 10000"/>
              <a:gd name="connsiteY0" fmla="*/ 0 h 10766"/>
              <a:gd name="connsiteX1" fmla="*/ 5294 w 10000"/>
              <a:gd name="connsiteY1" fmla="*/ 8329 h 10766"/>
              <a:gd name="connsiteX2" fmla="*/ 10000 w 10000"/>
              <a:gd name="connsiteY2" fmla="*/ 7496 h 10766"/>
              <a:gd name="connsiteX3" fmla="*/ 10000 w 10000"/>
              <a:gd name="connsiteY3" fmla="*/ 0 h 10766"/>
              <a:gd name="connsiteX4" fmla="*/ 0 w 10000"/>
              <a:gd name="connsiteY4" fmla="*/ 0 h 10766"/>
              <a:gd name="connsiteX0" fmla="*/ 0 w 10000"/>
              <a:gd name="connsiteY0" fmla="*/ 0 h 11268"/>
              <a:gd name="connsiteX1" fmla="*/ 5294 w 10000"/>
              <a:gd name="connsiteY1" fmla="*/ 8329 h 11268"/>
              <a:gd name="connsiteX2" fmla="*/ 10000 w 10000"/>
              <a:gd name="connsiteY2" fmla="*/ 7496 h 11268"/>
              <a:gd name="connsiteX3" fmla="*/ 10000 w 10000"/>
              <a:gd name="connsiteY3" fmla="*/ 0 h 11268"/>
              <a:gd name="connsiteX4" fmla="*/ 0 w 10000"/>
              <a:gd name="connsiteY4" fmla="*/ 0 h 11268"/>
              <a:gd name="connsiteX0" fmla="*/ 0 w 10000"/>
              <a:gd name="connsiteY0" fmla="*/ 0 h 9789"/>
              <a:gd name="connsiteX1" fmla="*/ 4824 w 10000"/>
              <a:gd name="connsiteY1" fmla="*/ 6850 h 9789"/>
              <a:gd name="connsiteX2" fmla="*/ 10000 w 10000"/>
              <a:gd name="connsiteY2" fmla="*/ 7496 h 9789"/>
              <a:gd name="connsiteX3" fmla="*/ 10000 w 10000"/>
              <a:gd name="connsiteY3" fmla="*/ 0 h 9789"/>
              <a:gd name="connsiteX4" fmla="*/ 0 w 10000"/>
              <a:gd name="connsiteY4" fmla="*/ 0 h 9789"/>
              <a:gd name="connsiteX0" fmla="*/ 0 w 10000"/>
              <a:gd name="connsiteY0" fmla="*/ 0 h 10755"/>
              <a:gd name="connsiteX1" fmla="*/ 4706 w 10000"/>
              <a:gd name="connsiteY1" fmla="*/ 7753 h 10755"/>
              <a:gd name="connsiteX2" fmla="*/ 10000 w 10000"/>
              <a:gd name="connsiteY2" fmla="*/ 7658 h 10755"/>
              <a:gd name="connsiteX3" fmla="*/ 10000 w 10000"/>
              <a:gd name="connsiteY3" fmla="*/ 0 h 10755"/>
              <a:gd name="connsiteX4" fmla="*/ 0 w 10000"/>
              <a:gd name="connsiteY4" fmla="*/ 0 h 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755">
                <a:moveTo>
                  <a:pt x="0" y="0"/>
                </a:moveTo>
                <a:cubicBezTo>
                  <a:pt x="2655" y="2471"/>
                  <a:pt x="2795" y="4992"/>
                  <a:pt x="4706" y="7753"/>
                </a:cubicBezTo>
                <a:cubicBezTo>
                  <a:pt x="6735" y="10755"/>
                  <a:pt x="9260" y="9566"/>
                  <a:pt x="10000" y="7658"/>
                </a:cubicBezTo>
                <a:lnTo>
                  <a:pt x="10000" y="0"/>
                </a:lnTo>
                <a:lnTo>
                  <a:pt x="0" y="0"/>
                </a:lnTo>
                <a:close/>
              </a:path>
            </a:pathLst>
          </a:custGeom>
          <a:gradFill flip="none" rotWithShape="1">
            <a:gsLst>
              <a:gs pos="0">
                <a:schemeClr val="bg2"/>
              </a:gs>
              <a:gs pos="80000">
                <a:schemeClr val="accent1">
                  <a:alpha val="78000"/>
                </a:schemeClr>
              </a:gs>
            </a:gsLst>
            <a:lin ang="108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flipV="1">
            <a:off x="3886200" y="6053288"/>
            <a:ext cx="5257800" cy="804712"/>
          </a:xfrm>
          <a:custGeom>
            <a:avLst>
              <a:gd name="A1" fmla="val 0"/>
              <a:gd name="A2" fmla="val 0"/>
              <a:gd name="A3" fmla="val 0"/>
              <a:gd name="A4" fmla="val 0"/>
              <a:gd name="A5" fmla="val 0"/>
              <a:gd name="A6" fmla="val 0"/>
              <a:gd name="A7" fmla="val 0"/>
              <a:gd name="A8" fmla="val 0"/>
            </a:avLst>
            <a:gdLst>
              <a:gd name="connsiteX0" fmla="*/ 0 w 10000"/>
              <a:gd name="connsiteY0" fmla="*/ 0 h 8213"/>
              <a:gd name="connsiteX1" fmla="*/ 5797 w 10000"/>
              <a:gd name="connsiteY1" fmla="*/ 7692 h 8213"/>
              <a:gd name="connsiteX2" fmla="*/ 10000 w 10000"/>
              <a:gd name="connsiteY2" fmla="*/ 3126 h 8213"/>
              <a:gd name="connsiteX3" fmla="*/ 10000 w 10000"/>
              <a:gd name="connsiteY3" fmla="*/ 101 h 8213"/>
              <a:gd name="connsiteX4" fmla="*/ 0 w 10000"/>
              <a:gd name="connsiteY4" fmla="*/ 0 h 8213"/>
              <a:gd name="connsiteX0" fmla="*/ 0 w 10000"/>
              <a:gd name="connsiteY0" fmla="*/ 0 h 9891"/>
              <a:gd name="connsiteX1" fmla="*/ 5797 w 10000"/>
              <a:gd name="connsiteY1" fmla="*/ 9366 h 9891"/>
              <a:gd name="connsiteX2" fmla="*/ 10000 w 10000"/>
              <a:gd name="connsiteY2" fmla="*/ 3806 h 9891"/>
              <a:gd name="connsiteX3" fmla="*/ 10000 w 10000"/>
              <a:gd name="connsiteY3" fmla="*/ 123 h 9891"/>
              <a:gd name="connsiteX4" fmla="*/ 0 w 10000"/>
              <a:gd name="connsiteY4" fmla="*/ 0 h 9891"/>
              <a:gd name="connsiteX0" fmla="*/ 0 w 10000"/>
              <a:gd name="connsiteY0" fmla="*/ 0 h 10000"/>
              <a:gd name="connsiteX1" fmla="*/ 5797 w 10000"/>
              <a:gd name="connsiteY1" fmla="*/ 9469 h 10000"/>
              <a:gd name="connsiteX2" fmla="*/ 10000 w 10000"/>
              <a:gd name="connsiteY2" fmla="*/ 3848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580" y="2110"/>
                  <a:pt x="4130" y="8827"/>
                  <a:pt x="5797" y="9469"/>
                </a:cubicBezTo>
                <a:cubicBezTo>
                  <a:pt x="7747" y="10000"/>
                  <a:pt x="9260" y="5772"/>
                  <a:pt x="10000" y="3848"/>
                </a:cubicBezTo>
                <a:lnTo>
                  <a:pt x="10000" y="0"/>
                </a:lnTo>
                <a:lnTo>
                  <a:pt x="0" y="0"/>
                </a:lnTo>
                <a:close/>
              </a:path>
            </a:pathLst>
          </a:custGeom>
          <a:gradFill flip="none" rotWithShape="1">
            <a:gsLst>
              <a:gs pos="58000">
                <a:schemeClr val="accent1">
                  <a:alpha val="65000"/>
                </a:schemeClr>
              </a:gs>
              <a:gs pos="0">
                <a:srgbClr val="FF9900">
                  <a:alpha val="85000"/>
                </a:srgb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1031" name="Picture 9" descr="AGI-Logo-Tagline-Digital-Outlines-RGB.png"/>
          <p:cNvPicPr>
            <a:picLocks noChangeAspect="1"/>
          </p:cNvPicPr>
          <p:nvPr/>
        </p:nvPicPr>
        <p:blipFill>
          <a:blip r:embed="rId17" cstate="print"/>
          <a:srcRect/>
          <a:stretch>
            <a:fillRect/>
          </a:stretch>
        </p:blipFill>
        <p:spPr bwMode="auto">
          <a:xfrm>
            <a:off x="6629400" y="5943600"/>
            <a:ext cx="22701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46" r:id="rId9"/>
    <p:sldLayoutId id="2147483867" r:id="rId10"/>
    <p:sldLayoutId id="2147483847" r:id="rId11"/>
    <p:sldLayoutId id="2147483868" r:id="rId12"/>
    <p:sldLayoutId id="2147483869" r:id="rId13"/>
    <p:sldLayoutId id="2147483848" r:id="rId14"/>
  </p:sldLayoutIdLst>
  <p:txStyles>
    <p:titleStyle>
      <a:lvl1pPr algn="l" rtl="0" eaLnBrk="1" fontAlgn="base" hangingPunct="1">
        <a:spcBef>
          <a:spcPct val="0"/>
        </a:spcBef>
        <a:spcAft>
          <a:spcPct val="0"/>
        </a:spcAft>
        <a:defRPr sz="5000" kern="1200">
          <a:solidFill>
            <a:schemeClr val="accent1"/>
          </a:solidFill>
          <a:latin typeface="+mj-lt"/>
          <a:ea typeface="+mj-ea"/>
          <a:cs typeface="+mj-cs"/>
        </a:defRPr>
      </a:lvl1pPr>
      <a:lvl2pPr algn="l" rtl="0" eaLnBrk="1" fontAlgn="base" hangingPunct="1">
        <a:spcBef>
          <a:spcPct val="0"/>
        </a:spcBef>
        <a:spcAft>
          <a:spcPct val="0"/>
        </a:spcAft>
        <a:defRPr sz="5000">
          <a:solidFill>
            <a:schemeClr val="accent1"/>
          </a:solidFill>
          <a:latin typeface="Palatino Linotype" pitchFamily="18" charset="0"/>
        </a:defRPr>
      </a:lvl2pPr>
      <a:lvl3pPr algn="l" rtl="0" eaLnBrk="1" fontAlgn="base" hangingPunct="1">
        <a:spcBef>
          <a:spcPct val="0"/>
        </a:spcBef>
        <a:spcAft>
          <a:spcPct val="0"/>
        </a:spcAft>
        <a:defRPr sz="5000">
          <a:solidFill>
            <a:schemeClr val="accent1"/>
          </a:solidFill>
          <a:latin typeface="Palatino Linotype" pitchFamily="18" charset="0"/>
        </a:defRPr>
      </a:lvl3pPr>
      <a:lvl4pPr algn="l" rtl="0" eaLnBrk="1" fontAlgn="base" hangingPunct="1">
        <a:spcBef>
          <a:spcPct val="0"/>
        </a:spcBef>
        <a:spcAft>
          <a:spcPct val="0"/>
        </a:spcAft>
        <a:defRPr sz="5000">
          <a:solidFill>
            <a:schemeClr val="accent1"/>
          </a:solidFill>
          <a:latin typeface="Palatino Linotype" pitchFamily="18" charset="0"/>
        </a:defRPr>
      </a:lvl4pPr>
      <a:lvl5pPr algn="l" rtl="0" eaLnBrk="1" fontAlgn="base" hangingPunct="1">
        <a:spcBef>
          <a:spcPct val="0"/>
        </a:spcBef>
        <a:spcAft>
          <a:spcPct val="0"/>
        </a:spcAft>
        <a:defRPr sz="5000">
          <a:solidFill>
            <a:schemeClr val="accent1"/>
          </a:solidFill>
          <a:latin typeface="Palatino Linotype" pitchFamily="18" charset="0"/>
        </a:defRPr>
      </a:lvl5pPr>
      <a:lvl6pPr marL="457200" algn="l" rtl="0" eaLnBrk="1" fontAlgn="base" hangingPunct="1">
        <a:spcBef>
          <a:spcPct val="0"/>
        </a:spcBef>
        <a:spcAft>
          <a:spcPct val="0"/>
        </a:spcAft>
        <a:defRPr sz="5000">
          <a:solidFill>
            <a:schemeClr val="accent1"/>
          </a:solidFill>
          <a:latin typeface="Palatino Linotype" pitchFamily="18" charset="0"/>
        </a:defRPr>
      </a:lvl6pPr>
      <a:lvl7pPr marL="914400" algn="l" rtl="0" eaLnBrk="1" fontAlgn="base" hangingPunct="1">
        <a:spcBef>
          <a:spcPct val="0"/>
        </a:spcBef>
        <a:spcAft>
          <a:spcPct val="0"/>
        </a:spcAft>
        <a:defRPr sz="5000">
          <a:solidFill>
            <a:schemeClr val="accent1"/>
          </a:solidFill>
          <a:latin typeface="Palatino Linotype" pitchFamily="18" charset="0"/>
        </a:defRPr>
      </a:lvl7pPr>
      <a:lvl8pPr marL="1371600" algn="l" rtl="0" eaLnBrk="1" fontAlgn="base" hangingPunct="1">
        <a:spcBef>
          <a:spcPct val="0"/>
        </a:spcBef>
        <a:spcAft>
          <a:spcPct val="0"/>
        </a:spcAft>
        <a:defRPr sz="5000">
          <a:solidFill>
            <a:schemeClr val="accent1"/>
          </a:solidFill>
          <a:latin typeface="Palatino Linotype" pitchFamily="18" charset="0"/>
        </a:defRPr>
      </a:lvl8pPr>
      <a:lvl9pPr marL="1828800" algn="l" rtl="0" eaLnBrk="1" fontAlgn="base" hangingPunct="1">
        <a:spcBef>
          <a:spcPct val="0"/>
        </a:spcBef>
        <a:spcAft>
          <a:spcPct val="0"/>
        </a:spcAft>
        <a:defRPr sz="5000">
          <a:solidFill>
            <a:schemeClr val="accent1"/>
          </a:solidFill>
          <a:latin typeface="Palatino Linotype" pitchFamily="18" charset="0"/>
        </a:defRPr>
      </a:lvl9pPr>
    </p:titleStyle>
    <p:bodyStyle>
      <a:lvl1pPr marL="273050" indent="-273050" algn="l" rtl="0" eaLnBrk="1" fontAlgn="base" hangingPunct="1">
        <a:spcBef>
          <a:spcPct val="20000"/>
        </a:spcBef>
        <a:spcAft>
          <a:spcPct val="0"/>
        </a:spcAft>
        <a:buClr>
          <a:srgbClr val="00853F"/>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0853F"/>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0055A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bg2">
                  <a:alpha val="81000"/>
                </a:schemeClr>
              </a:gs>
              <a:gs pos="84000">
                <a:schemeClr val="accent1">
                  <a:alpha val="63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051" name="Title Placeholder 8"/>
          <p:cNvSpPr>
            <a:spLocks noGrp="1"/>
          </p:cNvSpPr>
          <p:nvPr>
            <p:ph type="title"/>
          </p:nvPr>
        </p:nvSpPr>
        <p:spPr bwMode="auto">
          <a:xfrm>
            <a:off x="381000" y="914400"/>
            <a:ext cx="83820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2052" name="Text Placeholder 29"/>
          <p:cNvSpPr>
            <a:spLocks noGrp="1"/>
          </p:cNvSpPr>
          <p:nvPr>
            <p:ph type="body" idx="1"/>
          </p:nvPr>
        </p:nvSpPr>
        <p:spPr bwMode="auto">
          <a:xfrm>
            <a:off x="381000" y="2286000"/>
            <a:ext cx="83820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053" name="Group 1"/>
          <p:cNvGrpSpPr>
            <a:grpSpLocks/>
          </p:cNvGrpSpPr>
          <p:nvPr/>
        </p:nvGrpSpPr>
        <p:grpSpPr bwMode="auto">
          <a:xfrm>
            <a:off x="-19050" y="203200"/>
            <a:ext cx="9180513" cy="647700"/>
            <a:chOff x="-19045" y="216550"/>
            <a:chExt cx="9180548" cy="649224"/>
          </a:xfrm>
        </p:grpSpPr>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rgbClr val="FFF200"/>
                  </a:gs>
                  <a:gs pos="45000">
                    <a:srgbClr val="FF7A00"/>
                  </a:gs>
                  <a:gs pos="70000">
                    <a:srgbClr val="FF0300"/>
                  </a:gs>
                  <a:gs pos="100000">
                    <a:srgbClr val="4D0808"/>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
        <p:nvSpPr>
          <p:cNvPr id="8" name="Freeform 7"/>
          <p:cNvSpPr>
            <a:spLocks/>
          </p:cNvSpPr>
          <p:nvPr/>
        </p:nvSpPr>
        <p:spPr bwMode="auto">
          <a:xfrm>
            <a:off x="2667000" y="-19050"/>
            <a:ext cx="6477000" cy="1084263"/>
          </a:xfrm>
          <a:custGeom>
            <a:avLst>
              <a:gd name="A1" fmla="val 0"/>
              <a:gd name="A2" fmla="val 0"/>
              <a:gd name="A3" fmla="val 0"/>
              <a:gd name="A4" fmla="val 0"/>
              <a:gd name="A5" fmla="val 0"/>
              <a:gd name="A6" fmla="val 0"/>
              <a:gd name="A7" fmla="val 0"/>
              <a:gd name="A8" fmla="val 0"/>
            </a:avLst>
            <a:gdLst>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101 h 10524"/>
              <a:gd name="connsiteX4" fmla="*/ 0 w 10000"/>
              <a:gd name="connsiteY4" fmla="*/ 0 h 10524"/>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0 h 10524"/>
              <a:gd name="connsiteX4" fmla="*/ 0 w 10000"/>
              <a:gd name="connsiteY4" fmla="*/ 0 h 10524"/>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0 h 10524"/>
              <a:gd name="connsiteX4" fmla="*/ 0 w 10000"/>
              <a:gd name="connsiteY4" fmla="*/ 0 h 10524"/>
              <a:gd name="connsiteX0" fmla="*/ 0 w 10000"/>
              <a:gd name="connsiteY0" fmla="*/ 0 h 10524"/>
              <a:gd name="connsiteX1" fmla="*/ 5560 w 10000"/>
              <a:gd name="connsiteY1" fmla="*/ 9479 h 10524"/>
              <a:gd name="connsiteX2" fmla="*/ 10000 w 10000"/>
              <a:gd name="connsiteY2" fmla="*/ 6272 h 10524"/>
              <a:gd name="connsiteX3" fmla="*/ 10000 w 10000"/>
              <a:gd name="connsiteY3" fmla="*/ 0 h 10524"/>
              <a:gd name="connsiteX4" fmla="*/ 0 w 10000"/>
              <a:gd name="connsiteY4" fmla="*/ 0 h 10524"/>
              <a:gd name="connsiteX0" fmla="*/ 0 w 10000"/>
              <a:gd name="connsiteY0" fmla="*/ 0 h 9093"/>
              <a:gd name="connsiteX1" fmla="*/ 5059 w 10000"/>
              <a:gd name="connsiteY1" fmla="*/ 8048 h 9093"/>
              <a:gd name="connsiteX2" fmla="*/ 10000 w 10000"/>
              <a:gd name="connsiteY2" fmla="*/ 6272 h 9093"/>
              <a:gd name="connsiteX3" fmla="*/ 10000 w 10000"/>
              <a:gd name="connsiteY3" fmla="*/ 0 h 9093"/>
              <a:gd name="connsiteX4" fmla="*/ 0 w 10000"/>
              <a:gd name="connsiteY4" fmla="*/ 0 h 9093"/>
              <a:gd name="connsiteX0" fmla="*/ 0 w 10000"/>
              <a:gd name="connsiteY0" fmla="*/ 0 h 9319"/>
              <a:gd name="connsiteX1" fmla="*/ 5059 w 10000"/>
              <a:gd name="connsiteY1" fmla="*/ 8170 h 9319"/>
              <a:gd name="connsiteX2" fmla="*/ 10000 w 10000"/>
              <a:gd name="connsiteY2" fmla="*/ 6898 h 9319"/>
              <a:gd name="connsiteX3" fmla="*/ 10000 w 10000"/>
              <a:gd name="connsiteY3" fmla="*/ 0 h 9319"/>
              <a:gd name="connsiteX4" fmla="*/ 0 w 10000"/>
              <a:gd name="connsiteY4" fmla="*/ 0 h 9319"/>
              <a:gd name="connsiteX0" fmla="*/ 0 w 10000"/>
              <a:gd name="connsiteY0" fmla="*/ 0 h 10417"/>
              <a:gd name="connsiteX1" fmla="*/ 5059 w 10000"/>
              <a:gd name="connsiteY1" fmla="*/ 8767 h 10417"/>
              <a:gd name="connsiteX2" fmla="*/ 10000 w 10000"/>
              <a:gd name="connsiteY2" fmla="*/ 7402 h 10417"/>
              <a:gd name="connsiteX3" fmla="*/ 10000 w 10000"/>
              <a:gd name="connsiteY3" fmla="*/ 0 h 10417"/>
              <a:gd name="connsiteX4" fmla="*/ 0 w 10000"/>
              <a:gd name="connsiteY4" fmla="*/ 0 h 10417"/>
              <a:gd name="connsiteX0" fmla="*/ 0 w 10000"/>
              <a:gd name="connsiteY0" fmla="*/ 0 h 10417"/>
              <a:gd name="connsiteX1" fmla="*/ 5059 w 10000"/>
              <a:gd name="connsiteY1" fmla="*/ 8767 h 10417"/>
              <a:gd name="connsiteX2" fmla="*/ 10000 w 10000"/>
              <a:gd name="connsiteY2" fmla="*/ 7402 h 10417"/>
              <a:gd name="connsiteX3" fmla="*/ 10000 w 10000"/>
              <a:gd name="connsiteY3" fmla="*/ 0 h 10417"/>
              <a:gd name="connsiteX4" fmla="*/ 0 w 10000"/>
              <a:gd name="connsiteY4" fmla="*/ 0 h 10417"/>
              <a:gd name="connsiteX0" fmla="*/ 0 w 10000"/>
              <a:gd name="connsiteY0" fmla="*/ 0 h 9875"/>
              <a:gd name="connsiteX1" fmla="*/ 5294 w 10000"/>
              <a:gd name="connsiteY1" fmla="*/ 8225 h 9875"/>
              <a:gd name="connsiteX2" fmla="*/ 10000 w 10000"/>
              <a:gd name="connsiteY2" fmla="*/ 7402 h 9875"/>
              <a:gd name="connsiteX3" fmla="*/ 10000 w 10000"/>
              <a:gd name="connsiteY3" fmla="*/ 0 h 9875"/>
              <a:gd name="connsiteX4" fmla="*/ 0 w 10000"/>
              <a:gd name="connsiteY4" fmla="*/ 0 h 9875"/>
              <a:gd name="connsiteX0" fmla="*/ 0 w 10000"/>
              <a:gd name="connsiteY0" fmla="*/ 0 h 10766"/>
              <a:gd name="connsiteX1" fmla="*/ 5294 w 10000"/>
              <a:gd name="connsiteY1" fmla="*/ 8329 h 10766"/>
              <a:gd name="connsiteX2" fmla="*/ 10000 w 10000"/>
              <a:gd name="connsiteY2" fmla="*/ 7496 h 10766"/>
              <a:gd name="connsiteX3" fmla="*/ 10000 w 10000"/>
              <a:gd name="connsiteY3" fmla="*/ 0 h 10766"/>
              <a:gd name="connsiteX4" fmla="*/ 0 w 10000"/>
              <a:gd name="connsiteY4" fmla="*/ 0 h 10766"/>
              <a:gd name="connsiteX0" fmla="*/ 0 w 10000"/>
              <a:gd name="connsiteY0" fmla="*/ 0 h 11268"/>
              <a:gd name="connsiteX1" fmla="*/ 5294 w 10000"/>
              <a:gd name="connsiteY1" fmla="*/ 8329 h 11268"/>
              <a:gd name="connsiteX2" fmla="*/ 10000 w 10000"/>
              <a:gd name="connsiteY2" fmla="*/ 7496 h 11268"/>
              <a:gd name="connsiteX3" fmla="*/ 10000 w 10000"/>
              <a:gd name="connsiteY3" fmla="*/ 0 h 11268"/>
              <a:gd name="connsiteX4" fmla="*/ 0 w 10000"/>
              <a:gd name="connsiteY4" fmla="*/ 0 h 11268"/>
              <a:gd name="connsiteX0" fmla="*/ 0 w 10000"/>
              <a:gd name="connsiteY0" fmla="*/ 0 h 9789"/>
              <a:gd name="connsiteX1" fmla="*/ 4824 w 10000"/>
              <a:gd name="connsiteY1" fmla="*/ 6850 h 9789"/>
              <a:gd name="connsiteX2" fmla="*/ 10000 w 10000"/>
              <a:gd name="connsiteY2" fmla="*/ 7496 h 9789"/>
              <a:gd name="connsiteX3" fmla="*/ 10000 w 10000"/>
              <a:gd name="connsiteY3" fmla="*/ 0 h 9789"/>
              <a:gd name="connsiteX4" fmla="*/ 0 w 10000"/>
              <a:gd name="connsiteY4" fmla="*/ 0 h 9789"/>
              <a:gd name="connsiteX0" fmla="*/ 0 w 10000"/>
              <a:gd name="connsiteY0" fmla="*/ 0 h 10755"/>
              <a:gd name="connsiteX1" fmla="*/ 4706 w 10000"/>
              <a:gd name="connsiteY1" fmla="*/ 7753 h 10755"/>
              <a:gd name="connsiteX2" fmla="*/ 10000 w 10000"/>
              <a:gd name="connsiteY2" fmla="*/ 7658 h 10755"/>
              <a:gd name="connsiteX3" fmla="*/ 10000 w 10000"/>
              <a:gd name="connsiteY3" fmla="*/ 0 h 10755"/>
              <a:gd name="connsiteX4" fmla="*/ 0 w 10000"/>
              <a:gd name="connsiteY4" fmla="*/ 0 h 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755">
                <a:moveTo>
                  <a:pt x="0" y="0"/>
                </a:moveTo>
                <a:cubicBezTo>
                  <a:pt x="2655" y="2471"/>
                  <a:pt x="2795" y="4992"/>
                  <a:pt x="4706" y="7753"/>
                </a:cubicBezTo>
                <a:cubicBezTo>
                  <a:pt x="6735" y="10755"/>
                  <a:pt x="9260" y="9566"/>
                  <a:pt x="10000" y="7658"/>
                </a:cubicBezTo>
                <a:lnTo>
                  <a:pt x="10000" y="0"/>
                </a:lnTo>
                <a:lnTo>
                  <a:pt x="0" y="0"/>
                </a:lnTo>
                <a:close/>
              </a:path>
            </a:pathLst>
          </a:custGeom>
          <a:gradFill flip="none" rotWithShape="1">
            <a:gsLst>
              <a:gs pos="0">
                <a:schemeClr val="bg2"/>
              </a:gs>
              <a:gs pos="80000">
                <a:schemeClr val="accent1">
                  <a:alpha val="78000"/>
                </a:schemeClr>
              </a:gs>
            </a:gsLst>
            <a:lin ang="108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flipV="1">
            <a:off x="-9525" y="5486400"/>
            <a:ext cx="9163050" cy="1371600"/>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744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8160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778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0" y="30"/>
                </a:moveTo>
                <a:lnTo>
                  <a:pt x="4404" y="0"/>
                </a:lnTo>
                <a:cubicBezTo>
                  <a:pt x="4757" y="1540"/>
                  <a:pt x="6632" y="3889"/>
                  <a:pt x="7578" y="3889"/>
                </a:cubicBezTo>
                <a:cubicBezTo>
                  <a:pt x="8524" y="3889"/>
                  <a:pt x="9574" y="2317"/>
                  <a:pt x="9990" y="838"/>
                </a:cubicBezTo>
                <a:cubicBezTo>
                  <a:pt x="9993" y="1641"/>
                  <a:pt x="9997" y="2444"/>
                  <a:pt x="10000" y="3247"/>
                </a:cubicBezTo>
                <a:cubicBezTo>
                  <a:pt x="9823" y="3918"/>
                  <a:pt x="9148" y="7253"/>
                  <a:pt x="7911" y="7222"/>
                </a:cubicBezTo>
                <a:cubicBezTo>
                  <a:pt x="6461" y="7179"/>
                  <a:pt x="4449" y="2876"/>
                  <a:pt x="2578" y="3064"/>
                </a:cubicBezTo>
                <a:cubicBezTo>
                  <a:pt x="1299" y="3186"/>
                  <a:pt x="468" y="7348"/>
                  <a:pt x="0" y="10000"/>
                </a:cubicBezTo>
                <a:cubicBezTo>
                  <a:pt x="3" y="6677"/>
                  <a:pt x="7" y="3353"/>
                  <a:pt x="10" y="30"/>
                </a:cubicBezTo>
                <a:close/>
              </a:path>
            </a:pathLst>
          </a:custGeom>
          <a:gradFill>
            <a:gsLst>
              <a:gs pos="0">
                <a:schemeClr val="bg2">
                  <a:alpha val="66000"/>
                </a:schemeClr>
              </a:gs>
              <a:gs pos="100000">
                <a:schemeClr val="accent1"/>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flipV="1">
            <a:off x="3886200" y="6053288"/>
            <a:ext cx="5257800" cy="804712"/>
          </a:xfrm>
          <a:custGeom>
            <a:avLst>
              <a:gd name="A1" fmla="val 0"/>
              <a:gd name="A2" fmla="val 0"/>
              <a:gd name="A3" fmla="val 0"/>
              <a:gd name="A4" fmla="val 0"/>
              <a:gd name="A5" fmla="val 0"/>
              <a:gd name="A6" fmla="val 0"/>
              <a:gd name="A7" fmla="val 0"/>
              <a:gd name="A8" fmla="val 0"/>
            </a:avLst>
            <a:gdLst>
              <a:gd name="connsiteX0" fmla="*/ 0 w 10000"/>
              <a:gd name="connsiteY0" fmla="*/ 0 h 8213"/>
              <a:gd name="connsiteX1" fmla="*/ 5797 w 10000"/>
              <a:gd name="connsiteY1" fmla="*/ 7692 h 8213"/>
              <a:gd name="connsiteX2" fmla="*/ 10000 w 10000"/>
              <a:gd name="connsiteY2" fmla="*/ 3126 h 8213"/>
              <a:gd name="connsiteX3" fmla="*/ 10000 w 10000"/>
              <a:gd name="connsiteY3" fmla="*/ 101 h 8213"/>
              <a:gd name="connsiteX4" fmla="*/ 0 w 10000"/>
              <a:gd name="connsiteY4" fmla="*/ 0 h 8213"/>
              <a:gd name="connsiteX0" fmla="*/ 0 w 10000"/>
              <a:gd name="connsiteY0" fmla="*/ 0 h 9891"/>
              <a:gd name="connsiteX1" fmla="*/ 5797 w 10000"/>
              <a:gd name="connsiteY1" fmla="*/ 9366 h 9891"/>
              <a:gd name="connsiteX2" fmla="*/ 10000 w 10000"/>
              <a:gd name="connsiteY2" fmla="*/ 3806 h 9891"/>
              <a:gd name="connsiteX3" fmla="*/ 10000 w 10000"/>
              <a:gd name="connsiteY3" fmla="*/ 123 h 9891"/>
              <a:gd name="connsiteX4" fmla="*/ 0 w 10000"/>
              <a:gd name="connsiteY4" fmla="*/ 0 h 9891"/>
              <a:gd name="connsiteX0" fmla="*/ 0 w 10000"/>
              <a:gd name="connsiteY0" fmla="*/ 0 h 10000"/>
              <a:gd name="connsiteX1" fmla="*/ 5797 w 10000"/>
              <a:gd name="connsiteY1" fmla="*/ 9469 h 10000"/>
              <a:gd name="connsiteX2" fmla="*/ 10000 w 10000"/>
              <a:gd name="connsiteY2" fmla="*/ 3848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580" y="2110"/>
                  <a:pt x="4130" y="8827"/>
                  <a:pt x="5797" y="9469"/>
                </a:cubicBezTo>
                <a:cubicBezTo>
                  <a:pt x="7747" y="10000"/>
                  <a:pt x="9260" y="5772"/>
                  <a:pt x="10000" y="3848"/>
                </a:cubicBezTo>
                <a:lnTo>
                  <a:pt x="10000" y="0"/>
                </a:lnTo>
                <a:lnTo>
                  <a:pt x="0" y="0"/>
                </a:lnTo>
                <a:close/>
              </a:path>
            </a:pathLst>
          </a:custGeom>
          <a:gradFill flip="none" rotWithShape="1">
            <a:gsLst>
              <a:gs pos="58000">
                <a:schemeClr val="accent1">
                  <a:alpha val="65000"/>
                </a:schemeClr>
              </a:gs>
              <a:gs pos="0">
                <a:srgbClr val="FF9900">
                  <a:alpha val="85000"/>
                </a:srgb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14" name="Picture 9" descr="AGI-Logo-Tagline-Digital-Outlines-RGB.png"/>
          <p:cNvPicPr>
            <a:picLocks noChangeAspect="1"/>
          </p:cNvPicPr>
          <p:nvPr/>
        </p:nvPicPr>
        <p:blipFill>
          <a:blip r:embed="rId16" cstate="print"/>
          <a:srcRect/>
          <a:stretch>
            <a:fillRect/>
          </a:stretch>
        </p:blipFill>
        <p:spPr bwMode="auto">
          <a:xfrm>
            <a:off x="6629400" y="5943600"/>
            <a:ext cx="22701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49" r:id="rId9"/>
    <p:sldLayoutId id="2147483878" r:id="rId10"/>
    <p:sldLayoutId id="2147483850" r:id="rId11"/>
    <p:sldLayoutId id="2147483879" r:id="rId12"/>
    <p:sldLayoutId id="2147483880" r:id="rId13"/>
    <p:sldLayoutId id="2147483851" r:id="rId14"/>
  </p:sldLayoutIdLst>
  <p:txStyles>
    <p:titleStyle>
      <a:lvl1pPr algn="l" rtl="0" fontAlgn="base">
        <a:spcBef>
          <a:spcPct val="0"/>
        </a:spcBef>
        <a:spcAft>
          <a:spcPct val="0"/>
        </a:spcAft>
        <a:defRPr sz="5000" kern="1200">
          <a:solidFill>
            <a:schemeClr val="accent1"/>
          </a:solidFill>
          <a:latin typeface="+mj-lt"/>
          <a:ea typeface="+mj-ea"/>
          <a:cs typeface="+mj-cs"/>
        </a:defRPr>
      </a:lvl1pPr>
      <a:lvl2pPr algn="l" rtl="0" fontAlgn="base">
        <a:spcBef>
          <a:spcPct val="0"/>
        </a:spcBef>
        <a:spcAft>
          <a:spcPct val="0"/>
        </a:spcAft>
        <a:defRPr sz="5000">
          <a:solidFill>
            <a:schemeClr val="accent1"/>
          </a:solidFill>
          <a:latin typeface="Palatino Linotype" pitchFamily="18" charset="0"/>
        </a:defRPr>
      </a:lvl2pPr>
      <a:lvl3pPr algn="l" rtl="0" fontAlgn="base">
        <a:spcBef>
          <a:spcPct val="0"/>
        </a:spcBef>
        <a:spcAft>
          <a:spcPct val="0"/>
        </a:spcAft>
        <a:defRPr sz="5000">
          <a:solidFill>
            <a:schemeClr val="accent1"/>
          </a:solidFill>
          <a:latin typeface="Palatino Linotype" pitchFamily="18" charset="0"/>
        </a:defRPr>
      </a:lvl3pPr>
      <a:lvl4pPr algn="l" rtl="0" fontAlgn="base">
        <a:spcBef>
          <a:spcPct val="0"/>
        </a:spcBef>
        <a:spcAft>
          <a:spcPct val="0"/>
        </a:spcAft>
        <a:defRPr sz="5000">
          <a:solidFill>
            <a:schemeClr val="accent1"/>
          </a:solidFill>
          <a:latin typeface="Palatino Linotype" pitchFamily="18" charset="0"/>
        </a:defRPr>
      </a:lvl4pPr>
      <a:lvl5pPr algn="l" rtl="0" fontAlgn="base">
        <a:spcBef>
          <a:spcPct val="0"/>
        </a:spcBef>
        <a:spcAft>
          <a:spcPct val="0"/>
        </a:spcAft>
        <a:defRPr sz="5000">
          <a:solidFill>
            <a:schemeClr val="accent1"/>
          </a:solidFill>
          <a:latin typeface="Palatino Linotype" pitchFamily="18" charset="0"/>
        </a:defRPr>
      </a:lvl5pPr>
      <a:lvl6pPr marL="457200" algn="l" rtl="0" fontAlgn="base">
        <a:spcBef>
          <a:spcPct val="0"/>
        </a:spcBef>
        <a:spcAft>
          <a:spcPct val="0"/>
        </a:spcAft>
        <a:defRPr sz="5000">
          <a:solidFill>
            <a:schemeClr val="accent1"/>
          </a:solidFill>
          <a:latin typeface="Palatino Linotype" pitchFamily="18" charset="0"/>
        </a:defRPr>
      </a:lvl6pPr>
      <a:lvl7pPr marL="914400" algn="l" rtl="0" fontAlgn="base">
        <a:spcBef>
          <a:spcPct val="0"/>
        </a:spcBef>
        <a:spcAft>
          <a:spcPct val="0"/>
        </a:spcAft>
        <a:defRPr sz="5000">
          <a:solidFill>
            <a:schemeClr val="accent1"/>
          </a:solidFill>
          <a:latin typeface="Palatino Linotype" pitchFamily="18" charset="0"/>
        </a:defRPr>
      </a:lvl7pPr>
      <a:lvl8pPr marL="1371600" algn="l" rtl="0" fontAlgn="base">
        <a:spcBef>
          <a:spcPct val="0"/>
        </a:spcBef>
        <a:spcAft>
          <a:spcPct val="0"/>
        </a:spcAft>
        <a:defRPr sz="5000">
          <a:solidFill>
            <a:schemeClr val="accent1"/>
          </a:solidFill>
          <a:latin typeface="Palatino Linotype" pitchFamily="18" charset="0"/>
        </a:defRPr>
      </a:lvl8pPr>
      <a:lvl9pPr marL="1828800" algn="l" rtl="0" fontAlgn="base">
        <a:spcBef>
          <a:spcPct val="0"/>
        </a:spcBef>
        <a:spcAft>
          <a:spcPct val="0"/>
        </a:spcAft>
        <a:defRPr sz="5000">
          <a:solidFill>
            <a:schemeClr val="accent1"/>
          </a:solidFill>
          <a:latin typeface="Palatino Linotype" pitchFamily="18" charset="0"/>
        </a:defRPr>
      </a:lvl9pPr>
    </p:titleStyle>
    <p:bodyStyle>
      <a:lvl1pPr marL="273050" indent="-273050" algn="l" rtl="0" fontAlgn="base">
        <a:spcBef>
          <a:spcPct val="20000"/>
        </a:spcBef>
        <a:spcAft>
          <a:spcPct val="0"/>
        </a:spcAft>
        <a:buClr>
          <a:srgbClr val="00853F"/>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853F"/>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0055A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074" name="Title Placeholder 8"/>
          <p:cNvSpPr>
            <a:spLocks noGrp="1"/>
          </p:cNvSpPr>
          <p:nvPr>
            <p:ph type="title"/>
          </p:nvPr>
        </p:nvSpPr>
        <p:spPr bwMode="auto">
          <a:xfrm>
            <a:off x="381000" y="457200"/>
            <a:ext cx="83820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5" name="Text Placeholder 29"/>
          <p:cNvSpPr>
            <a:spLocks noGrp="1"/>
          </p:cNvSpPr>
          <p:nvPr>
            <p:ph type="body" idx="1"/>
          </p:nvPr>
        </p:nvSpPr>
        <p:spPr bwMode="auto">
          <a:xfrm>
            <a:off x="381000" y="1752600"/>
            <a:ext cx="8382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Freeform 7"/>
          <p:cNvSpPr>
            <a:spLocks/>
          </p:cNvSpPr>
          <p:nvPr/>
        </p:nvSpPr>
        <p:spPr bwMode="auto">
          <a:xfrm flipV="1">
            <a:off x="-9525" y="5486400"/>
            <a:ext cx="9163050" cy="1371600"/>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744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8160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778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 name="connsiteX0" fmla="*/ 10 w 10000"/>
              <a:gd name="connsiteY0" fmla="*/ 30 h 10000"/>
              <a:gd name="connsiteX1" fmla="*/ 4404 w 10000"/>
              <a:gd name="connsiteY1" fmla="*/ 0 h 10000"/>
              <a:gd name="connsiteX2" fmla="*/ 7578 w 10000"/>
              <a:gd name="connsiteY2" fmla="*/ 3889 h 10000"/>
              <a:gd name="connsiteX3" fmla="*/ 9990 w 10000"/>
              <a:gd name="connsiteY3" fmla="*/ 838 h 10000"/>
              <a:gd name="connsiteX4" fmla="*/ 10000 w 10000"/>
              <a:gd name="connsiteY4" fmla="*/ 3247 h 10000"/>
              <a:gd name="connsiteX5" fmla="*/ 7911 w 10000"/>
              <a:gd name="connsiteY5" fmla="*/ 7222 h 10000"/>
              <a:gd name="connsiteX6" fmla="*/ 2578 w 10000"/>
              <a:gd name="connsiteY6" fmla="*/ 3064 h 10000"/>
              <a:gd name="connsiteX7" fmla="*/ 0 w 10000"/>
              <a:gd name="connsiteY7" fmla="*/ 10000 h 10000"/>
              <a:gd name="connsiteX8" fmla="*/ 10 w 10000"/>
              <a:gd name="connsiteY8" fmla="*/ 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0" y="30"/>
                </a:moveTo>
                <a:lnTo>
                  <a:pt x="4404" y="0"/>
                </a:lnTo>
                <a:cubicBezTo>
                  <a:pt x="4757" y="1540"/>
                  <a:pt x="6632" y="3889"/>
                  <a:pt x="7578" y="3889"/>
                </a:cubicBezTo>
                <a:cubicBezTo>
                  <a:pt x="8524" y="3889"/>
                  <a:pt x="9574" y="2317"/>
                  <a:pt x="9990" y="838"/>
                </a:cubicBezTo>
                <a:cubicBezTo>
                  <a:pt x="9993" y="1641"/>
                  <a:pt x="9997" y="2444"/>
                  <a:pt x="10000" y="3247"/>
                </a:cubicBezTo>
                <a:cubicBezTo>
                  <a:pt x="9823" y="3918"/>
                  <a:pt x="9148" y="7253"/>
                  <a:pt x="7911" y="7222"/>
                </a:cubicBezTo>
                <a:cubicBezTo>
                  <a:pt x="6461" y="7179"/>
                  <a:pt x="4449" y="2876"/>
                  <a:pt x="2578" y="3064"/>
                </a:cubicBezTo>
                <a:cubicBezTo>
                  <a:pt x="1299" y="3186"/>
                  <a:pt x="468" y="7348"/>
                  <a:pt x="0" y="10000"/>
                </a:cubicBezTo>
                <a:cubicBezTo>
                  <a:pt x="3" y="6677"/>
                  <a:pt x="7" y="3353"/>
                  <a:pt x="10" y="30"/>
                </a:cubicBezTo>
                <a:close/>
              </a:path>
            </a:pathLst>
          </a:custGeom>
          <a:gradFill>
            <a:gsLst>
              <a:gs pos="0">
                <a:schemeClr val="bg2">
                  <a:alpha val="66000"/>
                </a:schemeClr>
              </a:gs>
              <a:gs pos="100000">
                <a:schemeClr val="accent1"/>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flipV="1">
            <a:off x="3886200" y="6053288"/>
            <a:ext cx="5257800" cy="804712"/>
          </a:xfrm>
          <a:custGeom>
            <a:avLst>
              <a:gd name="A1" fmla="val 0"/>
              <a:gd name="A2" fmla="val 0"/>
              <a:gd name="A3" fmla="val 0"/>
              <a:gd name="A4" fmla="val 0"/>
              <a:gd name="A5" fmla="val 0"/>
              <a:gd name="A6" fmla="val 0"/>
              <a:gd name="A7" fmla="val 0"/>
              <a:gd name="A8" fmla="val 0"/>
            </a:avLst>
            <a:gdLst>
              <a:gd name="connsiteX0" fmla="*/ 0 w 10000"/>
              <a:gd name="connsiteY0" fmla="*/ 0 h 8213"/>
              <a:gd name="connsiteX1" fmla="*/ 5797 w 10000"/>
              <a:gd name="connsiteY1" fmla="*/ 7692 h 8213"/>
              <a:gd name="connsiteX2" fmla="*/ 10000 w 10000"/>
              <a:gd name="connsiteY2" fmla="*/ 3126 h 8213"/>
              <a:gd name="connsiteX3" fmla="*/ 10000 w 10000"/>
              <a:gd name="connsiteY3" fmla="*/ 101 h 8213"/>
              <a:gd name="connsiteX4" fmla="*/ 0 w 10000"/>
              <a:gd name="connsiteY4" fmla="*/ 0 h 8213"/>
              <a:gd name="connsiteX0" fmla="*/ 0 w 10000"/>
              <a:gd name="connsiteY0" fmla="*/ 0 h 9891"/>
              <a:gd name="connsiteX1" fmla="*/ 5797 w 10000"/>
              <a:gd name="connsiteY1" fmla="*/ 9366 h 9891"/>
              <a:gd name="connsiteX2" fmla="*/ 10000 w 10000"/>
              <a:gd name="connsiteY2" fmla="*/ 3806 h 9891"/>
              <a:gd name="connsiteX3" fmla="*/ 10000 w 10000"/>
              <a:gd name="connsiteY3" fmla="*/ 123 h 9891"/>
              <a:gd name="connsiteX4" fmla="*/ 0 w 10000"/>
              <a:gd name="connsiteY4" fmla="*/ 0 h 9891"/>
              <a:gd name="connsiteX0" fmla="*/ 0 w 10000"/>
              <a:gd name="connsiteY0" fmla="*/ 0 h 10000"/>
              <a:gd name="connsiteX1" fmla="*/ 5797 w 10000"/>
              <a:gd name="connsiteY1" fmla="*/ 9469 h 10000"/>
              <a:gd name="connsiteX2" fmla="*/ 10000 w 10000"/>
              <a:gd name="connsiteY2" fmla="*/ 3848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cubicBezTo>
                  <a:pt x="580" y="2110"/>
                  <a:pt x="4130" y="8827"/>
                  <a:pt x="5797" y="9469"/>
                </a:cubicBezTo>
                <a:cubicBezTo>
                  <a:pt x="7747" y="10000"/>
                  <a:pt x="9260" y="5772"/>
                  <a:pt x="10000" y="3848"/>
                </a:cubicBezTo>
                <a:lnTo>
                  <a:pt x="10000" y="0"/>
                </a:lnTo>
                <a:lnTo>
                  <a:pt x="0" y="0"/>
                </a:lnTo>
                <a:close/>
              </a:path>
            </a:pathLst>
          </a:custGeom>
          <a:gradFill flip="none" rotWithShape="1">
            <a:gsLst>
              <a:gs pos="58000">
                <a:schemeClr val="accent1">
                  <a:alpha val="65000"/>
                </a:schemeClr>
              </a:gs>
              <a:gs pos="0">
                <a:srgbClr val="FF9900">
                  <a:alpha val="85000"/>
                </a:srgb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9" name="Picture 9" descr="AGI-Logo-Tagline-Digital-Outlines-RGB.png"/>
          <p:cNvPicPr>
            <a:picLocks noChangeAspect="1"/>
          </p:cNvPicPr>
          <p:nvPr/>
        </p:nvPicPr>
        <p:blipFill>
          <a:blip r:embed="rId17" cstate="print"/>
          <a:srcRect/>
          <a:stretch>
            <a:fillRect/>
          </a:stretch>
        </p:blipFill>
        <p:spPr bwMode="auto">
          <a:xfrm>
            <a:off x="6629400" y="5943600"/>
            <a:ext cx="22701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1" r:id="rId1"/>
    <p:sldLayoutId id="2147483882" r:id="rId2"/>
    <p:sldLayoutId id="2147483852" r:id="rId3"/>
    <p:sldLayoutId id="2147483883" r:id="rId4"/>
    <p:sldLayoutId id="2147483853" r:id="rId5"/>
    <p:sldLayoutId id="2147483854" r:id="rId6"/>
    <p:sldLayoutId id="2147483855" r:id="rId7"/>
    <p:sldLayoutId id="2147483856" r:id="rId8"/>
    <p:sldLayoutId id="2147483884" r:id="rId9"/>
    <p:sldLayoutId id="2147483885" r:id="rId10"/>
    <p:sldLayoutId id="2147483886" r:id="rId11"/>
    <p:sldLayoutId id="2147483857" r:id="rId12"/>
    <p:sldLayoutId id="2147483887" r:id="rId13"/>
    <p:sldLayoutId id="2147483888" r:id="rId14"/>
    <p:sldLayoutId id="2147483858" r:id="rId15"/>
  </p:sldLayoutIdLst>
  <p:txStyles>
    <p:titleStyle>
      <a:lvl1pPr algn="l" rtl="0" fontAlgn="base">
        <a:spcBef>
          <a:spcPct val="0"/>
        </a:spcBef>
        <a:spcAft>
          <a:spcPct val="0"/>
        </a:spcAft>
        <a:defRPr sz="5000" kern="1200">
          <a:solidFill>
            <a:schemeClr val="accent1"/>
          </a:solidFill>
          <a:latin typeface="+mj-lt"/>
          <a:ea typeface="+mj-ea"/>
          <a:cs typeface="+mj-cs"/>
        </a:defRPr>
      </a:lvl1pPr>
      <a:lvl2pPr algn="l" rtl="0" fontAlgn="base">
        <a:spcBef>
          <a:spcPct val="0"/>
        </a:spcBef>
        <a:spcAft>
          <a:spcPct val="0"/>
        </a:spcAft>
        <a:defRPr sz="5000">
          <a:solidFill>
            <a:schemeClr val="accent1"/>
          </a:solidFill>
          <a:latin typeface="Palatino Linotype" pitchFamily="18" charset="0"/>
        </a:defRPr>
      </a:lvl2pPr>
      <a:lvl3pPr algn="l" rtl="0" fontAlgn="base">
        <a:spcBef>
          <a:spcPct val="0"/>
        </a:spcBef>
        <a:spcAft>
          <a:spcPct val="0"/>
        </a:spcAft>
        <a:defRPr sz="5000">
          <a:solidFill>
            <a:schemeClr val="accent1"/>
          </a:solidFill>
          <a:latin typeface="Palatino Linotype" pitchFamily="18" charset="0"/>
        </a:defRPr>
      </a:lvl3pPr>
      <a:lvl4pPr algn="l" rtl="0" fontAlgn="base">
        <a:spcBef>
          <a:spcPct val="0"/>
        </a:spcBef>
        <a:spcAft>
          <a:spcPct val="0"/>
        </a:spcAft>
        <a:defRPr sz="5000">
          <a:solidFill>
            <a:schemeClr val="accent1"/>
          </a:solidFill>
          <a:latin typeface="Palatino Linotype" pitchFamily="18" charset="0"/>
        </a:defRPr>
      </a:lvl4pPr>
      <a:lvl5pPr algn="l" rtl="0" fontAlgn="base">
        <a:spcBef>
          <a:spcPct val="0"/>
        </a:spcBef>
        <a:spcAft>
          <a:spcPct val="0"/>
        </a:spcAft>
        <a:defRPr sz="5000">
          <a:solidFill>
            <a:schemeClr val="accent1"/>
          </a:solidFill>
          <a:latin typeface="Palatino Linotype" pitchFamily="18" charset="0"/>
        </a:defRPr>
      </a:lvl5pPr>
      <a:lvl6pPr marL="457200" algn="l" rtl="0" fontAlgn="base">
        <a:spcBef>
          <a:spcPct val="0"/>
        </a:spcBef>
        <a:spcAft>
          <a:spcPct val="0"/>
        </a:spcAft>
        <a:defRPr sz="5000">
          <a:solidFill>
            <a:schemeClr val="accent1"/>
          </a:solidFill>
          <a:latin typeface="Palatino Linotype" pitchFamily="18" charset="0"/>
        </a:defRPr>
      </a:lvl6pPr>
      <a:lvl7pPr marL="914400" algn="l" rtl="0" fontAlgn="base">
        <a:spcBef>
          <a:spcPct val="0"/>
        </a:spcBef>
        <a:spcAft>
          <a:spcPct val="0"/>
        </a:spcAft>
        <a:defRPr sz="5000">
          <a:solidFill>
            <a:schemeClr val="accent1"/>
          </a:solidFill>
          <a:latin typeface="Palatino Linotype" pitchFamily="18" charset="0"/>
        </a:defRPr>
      </a:lvl7pPr>
      <a:lvl8pPr marL="1371600" algn="l" rtl="0" fontAlgn="base">
        <a:spcBef>
          <a:spcPct val="0"/>
        </a:spcBef>
        <a:spcAft>
          <a:spcPct val="0"/>
        </a:spcAft>
        <a:defRPr sz="5000">
          <a:solidFill>
            <a:schemeClr val="accent1"/>
          </a:solidFill>
          <a:latin typeface="Palatino Linotype" pitchFamily="18" charset="0"/>
        </a:defRPr>
      </a:lvl8pPr>
      <a:lvl9pPr marL="1828800" algn="l" rtl="0" fontAlgn="base">
        <a:spcBef>
          <a:spcPct val="0"/>
        </a:spcBef>
        <a:spcAft>
          <a:spcPct val="0"/>
        </a:spcAft>
        <a:defRPr sz="5000">
          <a:solidFill>
            <a:schemeClr val="accent1"/>
          </a:solidFill>
          <a:latin typeface="Palatino Linotype" pitchFamily="18" charset="0"/>
        </a:defRPr>
      </a:lvl9pPr>
    </p:titleStyle>
    <p:bodyStyle>
      <a:lvl1pPr marL="273050" indent="-273050" algn="l" rtl="0" fontAlgn="base">
        <a:spcBef>
          <a:spcPct val="20000"/>
        </a:spcBef>
        <a:spcAft>
          <a:spcPct val="0"/>
        </a:spcAft>
        <a:buClr>
          <a:srgbClr val="00853F"/>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0853F"/>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0055A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Human Capacity Building</a:t>
            </a:r>
            <a:br>
              <a:rPr lang="en-US" dirty="0" smtClean="0"/>
            </a:br>
            <a:r>
              <a:rPr lang="en-US" sz="3100" dirty="0" smtClean="0"/>
              <a:t>UNESCO’s Inspiration, Geosciences’ Global Footprint</a:t>
            </a:r>
            <a:endParaRPr lang="en-US" dirty="0"/>
          </a:p>
        </p:txBody>
      </p:sp>
      <p:sp>
        <p:nvSpPr>
          <p:cNvPr id="5" name="TextBox 4"/>
          <p:cNvSpPr txBox="1"/>
          <p:nvPr/>
        </p:nvSpPr>
        <p:spPr>
          <a:xfrm>
            <a:off x="474276" y="4038600"/>
            <a:ext cx="8193077" cy="1200329"/>
          </a:xfrm>
          <a:prstGeom prst="rect">
            <a:avLst/>
          </a:prstGeom>
          <a:noFill/>
        </p:spPr>
        <p:txBody>
          <a:bodyPr wrap="none" rtlCol="0">
            <a:spAutoFit/>
          </a:bodyPr>
          <a:lstStyle/>
          <a:p>
            <a:pPr algn="ctr"/>
            <a:r>
              <a:rPr lang="en-US" sz="2400" b="1" dirty="0" smtClean="0"/>
              <a:t>Christopher M. Keane, American Geosciences Institute</a:t>
            </a:r>
          </a:p>
          <a:p>
            <a:pPr algn="ctr"/>
            <a:r>
              <a:rPr lang="en-US" sz="2400" b="1" dirty="0" smtClean="0"/>
              <a:t>Sarah M. Gaines, UNESCO</a:t>
            </a:r>
          </a:p>
          <a:p>
            <a:pPr algn="ctr"/>
            <a:r>
              <a:rPr lang="en-US" sz="2400" b="1" dirty="0" smtClean="0"/>
              <a:t>2 November 2015</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981638"/>
            <a:ext cx="8686800" cy="3962400"/>
          </a:xfrm>
        </p:spPr>
        <p:txBody>
          <a:bodyPr/>
          <a:lstStyle/>
          <a:p>
            <a:r>
              <a:rPr lang="en-US" dirty="0" smtClean="0"/>
              <a:t>Uniquely spurred on by the geoscience community itself</a:t>
            </a:r>
          </a:p>
          <a:p>
            <a:r>
              <a:rPr lang="en-US" dirty="0" smtClean="0"/>
              <a:t>Building capacity to promote reasonable development</a:t>
            </a:r>
            <a:endParaRPr lang="en-US"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43000" y="533400"/>
            <a:ext cx="2865126" cy="1456947"/>
          </a:xfrm>
          <a:prstGeom prst="rect">
            <a:avLst/>
          </a:prstGeom>
        </p:spPr>
      </p:pic>
      <p:pic>
        <p:nvPicPr>
          <p:cNvPr id="7170" name="Picture 2" descr="https://pbs.twimg.com/media/CK_PiWIUYAAnUCr.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3048000"/>
            <a:ext cx="5715000" cy="324802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1243012"/>
            <a:ext cx="5791200" cy="762000"/>
          </a:xfrm>
        </p:spPr>
        <p:txBody>
          <a:bodyPr/>
          <a:lstStyle/>
          <a:p>
            <a:r>
              <a:rPr lang="en-US" sz="4400" dirty="0" smtClean="0"/>
              <a:t>INTRAW</a:t>
            </a:r>
            <a:br>
              <a:rPr lang="en-US" sz="4400" dirty="0" smtClean="0"/>
            </a:br>
            <a:r>
              <a:rPr lang="en-US" sz="2400" dirty="0" smtClean="0"/>
              <a:t>International Raw Materials Observatory</a:t>
            </a:r>
            <a:endParaRPr lang="en-US" sz="4400" dirty="0"/>
          </a:p>
        </p:txBody>
      </p:sp>
      <p:sp>
        <p:nvSpPr>
          <p:cNvPr id="4" name="Content Placeholder 3"/>
          <p:cNvSpPr>
            <a:spLocks noGrp="1"/>
          </p:cNvSpPr>
          <p:nvPr>
            <p:ph idx="1"/>
          </p:nvPr>
        </p:nvSpPr>
        <p:spPr>
          <a:xfrm>
            <a:off x="228600" y="2133600"/>
            <a:ext cx="8686800" cy="3657600"/>
          </a:xfrm>
        </p:spPr>
        <p:txBody>
          <a:bodyPr/>
          <a:lstStyle/>
          <a:p>
            <a:r>
              <a:rPr lang="en-US" dirty="0" smtClean="0"/>
              <a:t>EU-funded program, focused on sustainable materials development</a:t>
            </a:r>
          </a:p>
          <a:p>
            <a:r>
              <a:rPr lang="en-US" dirty="0" smtClean="0"/>
              <a:t>Response to drop in access to resources outside of Europe</a:t>
            </a:r>
          </a:p>
          <a:p>
            <a:r>
              <a:rPr lang="en-US" dirty="0" smtClean="0"/>
              <a:t>Focus on implementing/sharing global best practices</a:t>
            </a:r>
          </a:p>
          <a:p>
            <a:r>
              <a:rPr lang="en-US" dirty="0" smtClean="0"/>
              <a:t>Yield new economic development in Europe, including economically stressed areas</a:t>
            </a:r>
          </a:p>
          <a:p>
            <a:r>
              <a:rPr lang="en-US" dirty="0" smtClean="0"/>
              <a:t>A model for define a domain’s best practices openly</a:t>
            </a:r>
            <a:endParaRPr lang="en-US" dirty="0"/>
          </a:p>
        </p:txBody>
      </p:sp>
      <p:pic>
        <p:nvPicPr>
          <p:cNvPr id="5122" name="Picture 2" descr="INTRAW_project_H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890587"/>
            <a:ext cx="1905000" cy="11144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footprint</a:t>
            </a:r>
            <a:endParaRPr lang="en-US" dirty="0"/>
          </a:p>
        </p:txBody>
      </p:sp>
      <p:sp>
        <p:nvSpPr>
          <p:cNvPr id="3" name="Content Placeholder 2"/>
          <p:cNvSpPr>
            <a:spLocks noGrp="1"/>
          </p:cNvSpPr>
          <p:nvPr>
            <p:ph idx="1"/>
          </p:nvPr>
        </p:nvSpPr>
        <p:spPr/>
        <p:txBody>
          <a:bodyPr/>
          <a:lstStyle/>
          <a:p>
            <a:r>
              <a:rPr lang="en-US" dirty="0" smtClean="0"/>
              <a:t>Geoscience’s future is global</a:t>
            </a:r>
          </a:p>
          <a:p>
            <a:r>
              <a:rPr lang="en-US" dirty="0" smtClean="0"/>
              <a:t>UNESCO’s presence is a mission in itself towards this ultimate end</a:t>
            </a:r>
          </a:p>
          <a:p>
            <a:r>
              <a:rPr lang="en-US" dirty="0" smtClean="0"/>
              <a:t>Geoscience engaging in local capacity building can be transformative given our relationship with base economic activity!</a:t>
            </a:r>
          </a:p>
          <a:p>
            <a:r>
              <a:rPr lang="en-US" dirty="0" smtClean="0"/>
              <a:t>Geoscience needs to find a role – and a profile -  in the 2030 Sustainable Development Goals</a:t>
            </a:r>
            <a:endParaRPr lang="en-US" dirty="0"/>
          </a:p>
        </p:txBody>
      </p:sp>
    </p:spTree>
    <p:extLst>
      <p:ext uri="{BB962C8B-B14F-4D97-AF65-F5344CB8AC3E}">
        <p14:creationId xmlns="" xmlns:p14="http://schemas.microsoft.com/office/powerpoint/2010/main" val="329587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066800"/>
            <a:ext cx="8686800" cy="762000"/>
          </a:xfrm>
        </p:spPr>
        <p:txBody>
          <a:bodyPr/>
          <a:lstStyle/>
          <a:p>
            <a:r>
              <a:rPr lang="en-US" sz="4400" dirty="0" smtClean="0"/>
              <a:t>UNESCO’s Capacity Building</a:t>
            </a:r>
            <a:endParaRPr lang="en-US" sz="4400" dirty="0"/>
          </a:p>
        </p:txBody>
      </p:sp>
      <p:sp>
        <p:nvSpPr>
          <p:cNvPr id="4" name="Content Placeholder 3"/>
          <p:cNvSpPr>
            <a:spLocks noGrp="1"/>
          </p:cNvSpPr>
          <p:nvPr>
            <p:ph idx="1"/>
          </p:nvPr>
        </p:nvSpPr>
        <p:spPr>
          <a:xfrm>
            <a:off x="228600" y="1905000"/>
            <a:ext cx="8686800" cy="3352800"/>
          </a:xfrm>
        </p:spPr>
        <p:txBody>
          <a:bodyPr/>
          <a:lstStyle/>
          <a:p>
            <a:r>
              <a:rPr lang="en-US" dirty="0" smtClean="0"/>
              <a:t>Current Themes</a:t>
            </a:r>
          </a:p>
          <a:p>
            <a:pPr lvl="1"/>
            <a:r>
              <a:rPr lang="en-US" dirty="0" smtClean="0"/>
              <a:t>Building Knowledge Societies</a:t>
            </a:r>
          </a:p>
          <a:p>
            <a:pPr lvl="1"/>
            <a:r>
              <a:rPr lang="en-US" dirty="0" smtClean="0"/>
              <a:t>Education for the 21</a:t>
            </a:r>
            <a:r>
              <a:rPr lang="en-US" baseline="30000" dirty="0" smtClean="0"/>
              <a:t>st</a:t>
            </a:r>
            <a:r>
              <a:rPr lang="en-US" dirty="0" smtClean="0"/>
              <a:t> Century</a:t>
            </a:r>
          </a:p>
          <a:p>
            <a:pPr lvl="1"/>
            <a:r>
              <a:rPr lang="en-US" dirty="0" smtClean="0"/>
              <a:t>Science for a Sustainable Future</a:t>
            </a:r>
          </a:p>
          <a:p>
            <a:r>
              <a:rPr lang="en-US" dirty="0" smtClean="0"/>
              <a:t>All lead towards improving the human condition through sustainable development – economic, environmental, political, cultural pillars</a:t>
            </a:r>
          </a:p>
          <a:p>
            <a:r>
              <a:rPr lang="en-US" dirty="0" smtClean="0"/>
              <a:t>Aligning with evolution in geoscience development and promoting complementary initiatives</a:t>
            </a:r>
            <a:endParaRPr lang="en-US" dirty="0"/>
          </a:p>
        </p:txBody>
      </p:sp>
    </p:spTree>
    <p:extLst>
      <p:ext uri="{BB962C8B-B14F-4D97-AF65-F5344CB8AC3E}">
        <p14:creationId xmlns="" xmlns:p14="http://schemas.microsoft.com/office/powerpoint/2010/main" val="360595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066800"/>
            <a:ext cx="8686800" cy="533400"/>
          </a:xfrm>
        </p:spPr>
        <p:txBody>
          <a:bodyPr/>
          <a:lstStyle/>
          <a:p>
            <a:r>
              <a:rPr lang="en-US" sz="3600" dirty="0" smtClean="0"/>
              <a:t>A Traditional Model of Talent Deployment</a:t>
            </a:r>
            <a:endParaRPr lang="en-US" sz="3600" dirty="0"/>
          </a:p>
        </p:txBody>
      </p:sp>
      <p:sp>
        <p:nvSpPr>
          <p:cNvPr id="4" name="Content Placeholder 3"/>
          <p:cNvSpPr>
            <a:spLocks noGrp="1"/>
          </p:cNvSpPr>
          <p:nvPr>
            <p:ph idx="1"/>
          </p:nvPr>
        </p:nvSpPr>
        <p:spPr>
          <a:xfrm>
            <a:off x="228600" y="1752600"/>
            <a:ext cx="8686800" cy="4038600"/>
          </a:xfrm>
        </p:spPr>
        <p:txBody>
          <a:bodyPr/>
          <a:lstStyle/>
          <a:p>
            <a:r>
              <a:rPr lang="en-US" dirty="0" smtClean="0"/>
              <a:t>Professional geoscientists and managers come from developed countries</a:t>
            </a:r>
          </a:p>
          <a:p>
            <a:r>
              <a:rPr lang="en-US" dirty="0" smtClean="0"/>
              <a:t>Labor usually is local</a:t>
            </a:r>
          </a:p>
          <a:p>
            <a:r>
              <a:rPr lang="en-US" dirty="0" smtClean="0"/>
              <a:t>Majority of revenue repatriated to operating company’s country</a:t>
            </a:r>
          </a:p>
        </p:txBody>
      </p:sp>
      <p:pic>
        <p:nvPicPr>
          <p:cNvPr id="1026" name="Picture 2" descr="http://2.bp.blogspot.com/-NlT7vMybLV8/TpzW79qBEnI/AAAAAAAAzXE/Epr8R4hXRZQ/s1600/caricature-african-colonialis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31713" y="3556000"/>
            <a:ext cx="3120698" cy="2235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609600"/>
          </a:xfrm>
        </p:spPr>
        <p:txBody>
          <a:bodyPr/>
          <a:lstStyle/>
          <a:p>
            <a:r>
              <a:rPr lang="en-US" sz="4400" dirty="0" smtClean="0"/>
              <a:t>Where are geoscientists sourced?</a:t>
            </a:r>
            <a:endParaRPr lang="en-US" sz="4400" dirty="0"/>
          </a:p>
        </p:txBody>
      </p:sp>
      <p:sp>
        <p:nvSpPr>
          <p:cNvPr id="3" name="Content Placeholder 2"/>
          <p:cNvSpPr>
            <a:spLocks noGrp="1"/>
          </p:cNvSpPr>
          <p:nvPr>
            <p:ph idx="1"/>
          </p:nvPr>
        </p:nvSpPr>
        <p:spPr>
          <a:xfrm>
            <a:off x="256903" y="1600200"/>
            <a:ext cx="8686800" cy="3352800"/>
          </a:xfrm>
        </p:spPr>
        <p:txBody>
          <a:bodyPr/>
          <a:lstStyle/>
          <a:p>
            <a:r>
              <a:rPr lang="en-US" altLang="en-US" sz="2400" dirty="0"/>
              <a:t>United States: </a:t>
            </a:r>
            <a:r>
              <a:rPr lang="en-US" altLang="en-US" sz="2400" dirty="0" smtClean="0"/>
              <a:t>300,000 </a:t>
            </a:r>
            <a:r>
              <a:rPr lang="en-US" altLang="en-US" sz="2400" dirty="0"/>
              <a:t>geoscientists</a:t>
            </a:r>
          </a:p>
          <a:p>
            <a:r>
              <a:rPr lang="en-US" altLang="en-US" sz="2400" dirty="0"/>
              <a:t>Russia: 80,000 geoscientists</a:t>
            </a:r>
          </a:p>
          <a:p>
            <a:r>
              <a:rPr lang="en-US" altLang="en-US" sz="2400" dirty="0"/>
              <a:t>Europe: 60,000 geoscientists</a:t>
            </a:r>
          </a:p>
          <a:p>
            <a:r>
              <a:rPr lang="en-US" altLang="en-US" sz="2400" dirty="0"/>
              <a:t>China: </a:t>
            </a:r>
            <a:r>
              <a:rPr lang="en-US" altLang="en-US" sz="2400" dirty="0" smtClean="0"/>
              <a:t>50,000 </a:t>
            </a:r>
            <a:r>
              <a:rPr lang="en-US" altLang="en-US" sz="2400" dirty="0"/>
              <a:t>geoscientists</a:t>
            </a:r>
          </a:p>
          <a:p>
            <a:r>
              <a:rPr lang="en-US" altLang="en-US" sz="2400" dirty="0"/>
              <a:t>Canada: 30,000 geoscientists</a:t>
            </a:r>
          </a:p>
          <a:p>
            <a:r>
              <a:rPr lang="en-US" altLang="en-US" sz="2400" dirty="0"/>
              <a:t>Africa: ~15,000 geoscientists</a:t>
            </a:r>
          </a:p>
          <a:p>
            <a:r>
              <a:rPr lang="en-US" altLang="en-US" sz="2400" dirty="0"/>
              <a:t>South America: Unknown</a:t>
            </a:r>
          </a:p>
          <a:p>
            <a:r>
              <a:rPr lang="en-US" altLang="en-US" sz="2400" dirty="0"/>
              <a:t>Middle East: Unknown</a:t>
            </a:r>
          </a:p>
          <a:p>
            <a:pPr lvl="1"/>
            <a:r>
              <a:rPr lang="en-US" altLang="en-US" sz="2000" dirty="0"/>
              <a:t>Iraq: 5,000</a:t>
            </a:r>
          </a:p>
          <a:p>
            <a:r>
              <a:rPr lang="en-US" altLang="en-US" sz="2400" dirty="0"/>
              <a:t>India: Unknown</a:t>
            </a:r>
          </a:p>
        </p:txBody>
      </p:sp>
      <p:sp>
        <p:nvSpPr>
          <p:cNvPr id="4" name="Right Brace 3"/>
          <p:cNvSpPr/>
          <p:nvPr/>
        </p:nvSpPr>
        <p:spPr>
          <a:xfrm>
            <a:off x="4419600" y="4419600"/>
            <a:ext cx="381000" cy="144780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029200" y="4800600"/>
            <a:ext cx="2895600" cy="646331"/>
          </a:xfrm>
          <a:prstGeom prst="rect">
            <a:avLst/>
          </a:prstGeom>
          <a:noFill/>
        </p:spPr>
        <p:txBody>
          <a:bodyPr wrap="square" rtlCol="0">
            <a:spAutoFit/>
          </a:bodyPr>
          <a:lstStyle/>
          <a:p>
            <a:r>
              <a:rPr lang="en-US" dirty="0" smtClean="0"/>
              <a:t>Not widely seen outside of their region</a:t>
            </a:r>
            <a:endParaRPr lang="en-US" dirty="0"/>
          </a:p>
        </p:txBody>
      </p:sp>
      <p:sp>
        <p:nvSpPr>
          <p:cNvPr id="7" name="TextBox 6"/>
          <p:cNvSpPr txBox="1"/>
          <p:nvPr/>
        </p:nvSpPr>
        <p:spPr>
          <a:xfrm>
            <a:off x="76200" y="6477000"/>
            <a:ext cx="4130233" cy="307777"/>
          </a:xfrm>
          <a:prstGeom prst="rect">
            <a:avLst/>
          </a:prstGeom>
          <a:noFill/>
        </p:spPr>
        <p:txBody>
          <a:bodyPr wrap="none" rtlCol="0">
            <a:spAutoFit/>
          </a:bodyPr>
          <a:lstStyle/>
          <a:p>
            <a:r>
              <a:rPr lang="en-US" sz="1400" dirty="0" smtClean="0"/>
              <a:t>Source: AGI/IUGS Taskforce on Global Workforce</a:t>
            </a:r>
            <a:endParaRPr lang="en-US" dirty="0"/>
          </a:p>
        </p:txBody>
      </p:sp>
    </p:spTree>
    <p:extLst>
      <p:ext uri="{BB962C8B-B14F-4D97-AF65-F5344CB8AC3E}">
        <p14:creationId xmlns="" xmlns:p14="http://schemas.microsoft.com/office/powerpoint/2010/main" val="885891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609600"/>
          </a:xfrm>
        </p:spPr>
        <p:txBody>
          <a:bodyPr/>
          <a:lstStyle/>
          <a:p>
            <a:r>
              <a:rPr lang="en-US" sz="4000" dirty="0" smtClean="0"/>
              <a:t>Rise of In-Country Development</a:t>
            </a:r>
            <a:endParaRPr lang="en-US" sz="4000" dirty="0"/>
          </a:p>
        </p:txBody>
      </p:sp>
      <p:sp>
        <p:nvSpPr>
          <p:cNvPr id="3" name="Content Placeholder 2"/>
          <p:cNvSpPr>
            <a:spLocks noGrp="1"/>
          </p:cNvSpPr>
          <p:nvPr>
            <p:ph idx="1"/>
          </p:nvPr>
        </p:nvSpPr>
        <p:spPr>
          <a:xfrm>
            <a:off x="228600" y="1676400"/>
            <a:ext cx="8686800" cy="4114800"/>
          </a:xfrm>
        </p:spPr>
        <p:txBody>
          <a:bodyPr/>
          <a:lstStyle/>
          <a:p>
            <a:r>
              <a:rPr lang="en-US" dirty="0" smtClean="0"/>
              <a:t>Post Cold War Trend</a:t>
            </a:r>
          </a:p>
          <a:p>
            <a:r>
              <a:rPr lang="en-US" dirty="0" smtClean="0"/>
              <a:t>Expats can be very expensive</a:t>
            </a:r>
          </a:p>
          <a:p>
            <a:r>
              <a:rPr lang="en-US" dirty="0" smtClean="0"/>
              <a:t>Local talent has local advantage</a:t>
            </a:r>
          </a:p>
          <a:p>
            <a:r>
              <a:rPr lang="en-US" dirty="0" smtClean="0"/>
              <a:t>Untapped intellectual potential</a:t>
            </a:r>
          </a:p>
          <a:p>
            <a:r>
              <a:rPr lang="en-US" dirty="0" smtClean="0"/>
              <a:t>More wealth stays local</a:t>
            </a:r>
            <a:endParaRPr lang="en-US" dirty="0"/>
          </a:p>
          <a:p>
            <a:r>
              <a:rPr lang="en-US" dirty="0" smtClean="0"/>
              <a:t>Examples</a:t>
            </a:r>
          </a:p>
          <a:p>
            <a:pPr lvl="1"/>
            <a:r>
              <a:rPr lang="en-US" dirty="0" smtClean="0"/>
              <a:t>Schlumberger globally</a:t>
            </a:r>
          </a:p>
          <a:p>
            <a:pPr lvl="1"/>
            <a:r>
              <a:rPr lang="en-US" dirty="0" smtClean="0"/>
              <a:t>Exxon in former Soviet republics</a:t>
            </a:r>
          </a:p>
          <a:p>
            <a:pPr lvl="1"/>
            <a:r>
              <a:rPr lang="en-US" dirty="0" smtClean="0"/>
              <a:t>USGS in Afghanistan</a:t>
            </a:r>
          </a:p>
        </p:txBody>
      </p:sp>
      <p:pic>
        <p:nvPicPr>
          <p:cNvPr id="4098" name="Picture 2" descr="USGS and AGS researchers install water monitoring networks in Aynak. Credit: Thomas J. Mack, Michael Chornack, USG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8800" y="1680754"/>
            <a:ext cx="3333750" cy="250507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685800"/>
          </a:xfrm>
        </p:spPr>
        <p:txBody>
          <a:bodyPr/>
          <a:lstStyle/>
          <a:p>
            <a:r>
              <a:rPr lang="en-US" dirty="0" smtClean="0"/>
              <a:t>Brain drain issues</a:t>
            </a:r>
            <a:endParaRPr lang="en-US" dirty="0"/>
          </a:p>
        </p:txBody>
      </p:sp>
      <p:sp>
        <p:nvSpPr>
          <p:cNvPr id="3" name="Content Placeholder 2"/>
          <p:cNvSpPr>
            <a:spLocks noGrp="1"/>
          </p:cNvSpPr>
          <p:nvPr>
            <p:ph idx="1"/>
          </p:nvPr>
        </p:nvSpPr>
        <p:spPr>
          <a:xfrm>
            <a:off x="6553200" y="1761309"/>
            <a:ext cx="2362200" cy="3352800"/>
          </a:xfrm>
        </p:spPr>
        <p:txBody>
          <a:bodyPr/>
          <a:lstStyle/>
          <a:p>
            <a:pPr marL="0" indent="0">
              <a:buNone/>
            </a:pPr>
            <a:r>
              <a:rPr lang="en-US" dirty="0" smtClean="0"/>
              <a:t>But sometimes there is not enough local work</a:t>
            </a:r>
            <a:endParaRPr lang="en-US" dirty="0"/>
          </a:p>
        </p:txBody>
      </p:sp>
      <p:pic>
        <p:nvPicPr>
          <p:cNvPr id="4" name="Picture 2718" descr="ImportExport.wm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600200"/>
            <a:ext cx="6324600" cy="4308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092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3.amazonaws.com/rapgenius/passport-stampe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4724400"/>
            <a:ext cx="2844799" cy="2133600"/>
          </a:xfrm>
          <a:prstGeom prst="rect">
            <a:avLst/>
          </a:prstGeom>
          <a:noFill/>
          <a:effectLst>
            <a:softEdge rad="114300"/>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28600" y="1066800"/>
            <a:ext cx="8686800" cy="685800"/>
          </a:xfrm>
        </p:spPr>
        <p:txBody>
          <a:bodyPr/>
          <a:lstStyle/>
          <a:p>
            <a:r>
              <a:rPr lang="en-US" dirty="0" smtClean="0"/>
              <a:t>The Journeyman Geoscientist</a:t>
            </a:r>
            <a:endParaRPr lang="en-US" dirty="0"/>
          </a:p>
        </p:txBody>
      </p:sp>
      <p:sp>
        <p:nvSpPr>
          <p:cNvPr id="3" name="Content Placeholder 2"/>
          <p:cNvSpPr>
            <a:spLocks noGrp="1"/>
          </p:cNvSpPr>
          <p:nvPr>
            <p:ph idx="1"/>
          </p:nvPr>
        </p:nvSpPr>
        <p:spPr>
          <a:xfrm>
            <a:off x="228600" y="1752600"/>
            <a:ext cx="8686800" cy="4038600"/>
          </a:xfrm>
        </p:spPr>
        <p:txBody>
          <a:bodyPr/>
          <a:lstStyle/>
          <a:p>
            <a:r>
              <a:rPr lang="en-US" dirty="0" smtClean="0"/>
              <a:t>What is a geoscientist’s citizenship?</a:t>
            </a:r>
          </a:p>
          <a:p>
            <a:pPr lvl="1"/>
            <a:r>
              <a:rPr lang="en-US" dirty="0" smtClean="0"/>
              <a:t>The education and career pathway can cross many nations</a:t>
            </a:r>
          </a:p>
          <a:p>
            <a:r>
              <a:rPr lang="en-US" dirty="0" smtClean="0"/>
              <a:t>Development of local talent brings opportunities for expert solutions to critical issues</a:t>
            </a:r>
          </a:p>
          <a:p>
            <a:r>
              <a:rPr lang="en-US" dirty="0" smtClean="0"/>
              <a:t>Development of local talent on a global level brings about mobility, economic and cultural exchange, and remittances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133600"/>
            <a:ext cx="8686800" cy="3352800"/>
          </a:xfrm>
        </p:spPr>
        <p:txBody>
          <a:bodyPr/>
          <a:lstStyle/>
          <a:p>
            <a:r>
              <a:rPr lang="en-US" dirty="0" smtClean="0"/>
              <a:t>Build local talent to solve African geoscience challenges</a:t>
            </a:r>
          </a:p>
          <a:p>
            <a:r>
              <a:rPr lang="en-US" dirty="0" smtClean="0"/>
              <a:t>Broaden recognition of the development role geoscience plays </a:t>
            </a:r>
          </a:p>
          <a:p>
            <a:r>
              <a:rPr lang="en-US" dirty="0" smtClean="0"/>
              <a:t>Improve connection between industry, government and academia to catalyze talent development</a:t>
            </a:r>
          </a:p>
          <a:p>
            <a:r>
              <a:rPr lang="en-US" dirty="0" smtClean="0"/>
              <a:t>Integrate </a:t>
            </a:r>
            <a:r>
              <a:rPr lang="en-US" dirty="0"/>
              <a:t>A</a:t>
            </a:r>
            <a:r>
              <a:rPr lang="en-US" dirty="0" smtClean="0"/>
              <a:t>frican geoscience globally</a:t>
            </a:r>
          </a:p>
          <a:p>
            <a:r>
              <a:rPr lang="en-US" dirty="0" smtClean="0"/>
              <a:t>Development of field mapping schools and a network of African geoscience programs</a:t>
            </a:r>
          </a:p>
          <a:p>
            <a:endParaRPr lang="en-US" dirty="0"/>
          </a:p>
        </p:txBody>
      </p:sp>
      <p:pic>
        <p:nvPicPr>
          <p:cNvPr id="5" name="Picture 8"/>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0" y="609600"/>
            <a:ext cx="3810000"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2000" y="685800"/>
            <a:ext cx="1321942" cy="12595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676400" y="304800"/>
            <a:ext cx="1600200" cy="1447800"/>
          </a:xfrm>
        </p:spPr>
      </p:pic>
      <p:sp>
        <p:nvSpPr>
          <p:cNvPr id="5" name="Rectangle 4"/>
          <p:cNvSpPr/>
          <p:nvPr/>
        </p:nvSpPr>
        <p:spPr>
          <a:xfrm>
            <a:off x="2286000" y="2713420"/>
            <a:ext cx="4572000" cy="369332"/>
          </a:xfrm>
          <a:prstGeom prst="rect">
            <a:avLst/>
          </a:prstGeom>
        </p:spPr>
        <p:txBody>
          <a:bodyPr>
            <a:spAutoFit/>
          </a:bodyPr>
          <a:lstStyle/>
          <a:p>
            <a:pPr eaLnBrk="1" hangingPunct="1">
              <a:spcBef>
                <a:spcPct val="50000"/>
              </a:spcBef>
            </a:pPr>
            <a:endParaRPr lang="en-US" b="1" dirty="0"/>
          </a:p>
        </p:txBody>
      </p:sp>
      <p:sp>
        <p:nvSpPr>
          <p:cNvPr id="6" name="Content Placeholder 3"/>
          <p:cNvSpPr txBox="1">
            <a:spLocks/>
          </p:cNvSpPr>
          <p:nvPr/>
        </p:nvSpPr>
        <p:spPr bwMode="auto">
          <a:xfrm>
            <a:off x="304800" y="1792856"/>
            <a:ext cx="8686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00853F"/>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0853F"/>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0055A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ct val="50000"/>
              </a:spcBef>
            </a:pPr>
            <a:r>
              <a:rPr lang="en-US" sz="2400" dirty="0" smtClean="0"/>
              <a:t>To </a:t>
            </a:r>
            <a:r>
              <a:rPr lang="en-US" sz="2400" dirty="0"/>
              <a:t>facilitate exchange and collaboration in research and education among member </a:t>
            </a:r>
            <a:r>
              <a:rPr lang="en-US" sz="2400" dirty="0" smtClean="0"/>
              <a:t>institutions</a:t>
            </a:r>
          </a:p>
          <a:p>
            <a:pPr>
              <a:spcBef>
                <a:spcPct val="50000"/>
              </a:spcBef>
            </a:pPr>
            <a:r>
              <a:rPr lang="en-US" sz="2400" dirty="0" smtClean="0"/>
              <a:t>To </a:t>
            </a:r>
            <a:r>
              <a:rPr lang="en-US" sz="2400" dirty="0"/>
              <a:t>promote the use of modern technology and system approach in Earth sciences research and </a:t>
            </a:r>
            <a:r>
              <a:rPr lang="en-US" sz="2400" dirty="0" smtClean="0"/>
              <a:t>education</a:t>
            </a:r>
          </a:p>
          <a:p>
            <a:r>
              <a:rPr lang="en-US" sz="2400" dirty="0" smtClean="0"/>
              <a:t>To </a:t>
            </a:r>
            <a:r>
              <a:rPr lang="en-US" sz="2400" dirty="0"/>
              <a:t>facilitate linkages </a:t>
            </a:r>
            <a:r>
              <a:rPr lang="en-US" sz="2400" dirty="0" smtClean="0"/>
              <a:t>between universities/research </a:t>
            </a:r>
            <a:r>
              <a:rPr lang="en-US" sz="2400" dirty="0"/>
              <a:t>institutions and </a:t>
            </a:r>
            <a:r>
              <a:rPr lang="en-US" sz="2400" dirty="0" smtClean="0"/>
              <a:t>Industries</a:t>
            </a:r>
          </a:p>
          <a:p>
            <a:r>
              <a:rPr lang="en-US" sz="2400" dirty="0" smtClean="0"/>
              <a:t>To </a:t>
            </a:r>
            <a:r>
              <a:rPr lang="en-US" sz="2400" dirty="0"/>
              <a:t>promote Earth sciences education in primary and secondary </a:t>
            </a:r>
            <a:r>
              <a:rPr lang="en-US" sz="2400" dirty="0" smtClean="0"/>
              <a:t>schools</a:t>
            </a:r>
          </a:p>
          <a:p>
            <a:pPr>
              <a:spcBef>
                <a:spcPct val="50000"/>
              </a:spcBef>
            </a:pPr>
            <a:r>
              <a:rPr lang="en-US" sz="2400" dirty="0" smtClean="0"/>
              <a:t>To </a:t>
            </a:r>
            <a:r>
              <a:rPr lang="en-US" sz="2400" dirty="0"/>
              <a:t>promote gender equity in access to Earth Science </a:t>
            </a:r>
            <a:r>
              <a:rPr lang="en-US" sz="2400" dirty="0" smtClean="0"/>
              <a:t>education</a:t>
            </a:r>
            <a:endParaRPr lang="en-US" sz="2400" dirty="0"/>
          </a:p>
          <a:p>
            <a:endParaRPr lang="en-US" sz="2400" b="1" dirty="0"/>
          </a:p>
          <a:p>
            <a:endParaRPr lang="en-US" sz="2400" b="1" dirty="0"/>
          </a:p>
          <a:p>
            <a:pPr>
              <a:spcBef>
                <a:spcPct val="50000"/>
              </a:spcBef>
            </a:pPr>
            <a:endParaRPr lang="en-US" sz="2400" b="1" dirty="0"/>
          </a:p>
          <a:p>
            <a:pPr>
              <a:spcBef>
                <a:spcPct val="50000"/>
              </a:spcBef>
            </a:pPr>
            <a:endParaRPr lang="en-US" sz="2400" b="1" dirty="0" smtClean="0"/>
          </a:p>
          <a:p>
            <a:pPr>
              <a:spcBef>
                <a:spcPct val="50000"/>
              </a:spcBef>
            </a:pPr>
            <a:endParaRPr lang="en-US" sz="2400" b="1" dirty="0"/>
          </a:p>
          <a:p>
            <a:endParaRPr lang="en-US" sz="2400" dirty="0"/>
          </a:p>
        </p:txBody>
      </p:sp>
      <p:sp>
        <p:nvSpPr>
          <p:cNvPr id="8" name="TextBox 7"/>
          <p:cNvSpPr txBox="1"/>
          <p:nvPr/>
        </p:nvSpPr>
        <p:spPr>
          <a:xfrm>
            <a:off x="2590800" y="6400800"/>
            <a:ext cx="1685141" cy="369332"/>
          </a:xfrm>
          <a:prstGeom prst="rect">
            <a:avLst/>
          </a:prstGeom>
          <a:noFill/>
        </p:spPr>
        <p:txBody>
          <a:bodyPr wrap="none" rtlCol="0">
            <a:spAutoFit/>
          </a:bodyPr>
          <a:lstStyle/>
          <a:p>
            <a:r>
              <a:rPr lang="en-US" dirty="0" smtClean="0"/>
              <a:t>www.anesi.org</a:t>
            </a:r>
            <a:endParaRPr lang="fr-FR" dirty="0"/>
          </a:p>
        </p:txBody>
      </p:sp>
    </p:spTree>
    <p:extLst>
      <p:ext uri="{BB962C8B-B14F-4D97-AF65-F5344CB8AC3E}">
        <p14:creationId xmlns="" xmlns:p14="http://schemas.microsoft.com/office/powerpoint/2010/main" val="836799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GI_GoldBack_091614">
  <a:themeElements>
    <a:clrScheme name="AGI_LogoColors">
      <a:dk1>
        <a:srgbClr val="231F20"/>
      </a:dk1>
      <a:lt1>
        <a:sysClr val="window" lastClr="FFFFFF"/>
      </a:lt1>
      <a:dk2>
        <a:srgbClr val="0055A4"/>
      </a:dk2>
      <a:lt2>
        <a:srgbClr val="FFD200"/>
      </a:lt2>
      <a:accent1>
        <a:srgbClr val="E31936"/>
      </a:accent1>
      <a:accent2>
        <a:srgbClr val="FFD200"/>
      </a:accent2>
      <a:accent3>
        <a:srgbClr val="00853F"/>
      </a:accent3>
      <a:accent4>
        <a:srgbClr val="0055A4"/>
      </a:accent4>
      <a:accent5>
        <a:srgbClr val="55BCEB"/>
      </a:accent5>
      <a:accent6>
        <a:srgbClr val="231F20"/>
      </a:accent6>
      <a:hlink>
        <a:srgbClr val="55BCEB"/>
      </a:hlink>
      <a:folHlink>
        <a:srgbClr val="5F7791"/>
      </a:folHlink>
    </a:clrScheme>
    <a:fontScheme name="AGI_071113">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GI_GoldBack_Medium">
  <a:themeElements>
    <a:clrScheme name="AGI_LogoColors">
      <a:dk1>
        <a:srgbClr val="231F20"/>
      </a:dk1>
      <a:lt1>
        <a:sysClr val="window" lastClr="FFFFFF"/>
      </a:lt1>
      <a:dk2>
        <a:srgbClr val="0055A4"/>
      </a:dk2>
      <a:lt2>
        <a:srgbClr val="FFD200"/>
      </a:lt2>
      <a:accent1>
        <a:srgbClr val="E31936"/>
      </a:accent1>
      <a:accent2>
        <a:srgbClr val="FFD200"/>
      </a:accent2>
      <a:accent3>
        <a:srgbClr val="00853F"/>
      </a:accent3>
      <a:accent4>
        <a:srgbClr val="0055A4"/>
      </a:accent4>
      <a:accent5>
        <a:srgbClr val="55BCEB"/>
      </a:accent5>
      <a:accent6>
        <a:srgbClr val="231F20"/>
      </a:accent6>
      <a:hlink>
        <a:srgbClr val="55BCEB"/>
      </a:hlink>
      <a:folHlink>
        <a:srgbClr val="5F7791"/>
      </a:folHlink>
    </a:clrScheme>
    <a:fontScheme name="AGI_071113">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GI_GoldBack_Plain">
  <a:themeElements>
    <a:clrScheme name="AGI_LogoColors">
      <a:dk1>
        <a:srgbClr val="231F20"/>
      </a:dk1>
      <a:lt1>
        <a:sysClr val="window" lastClr="FFFFFF"/>
      </a:lt1>
      <a:dk2>
        <a:srgbClr val="0055A4"/>
      </a:dk2>
      <a:lt2>
        <a:srgbClr val="FFD200"/>
      </a:lt2>
      <a:accent1>
        <a:srgbClr val="E31936"/>
      </a:accent1>
      <a:accent2>
        <a:srgbClr val="FFD200"/>
      </a:accent2>
      <a:accent3>
        <a:srgbClr val="00853F"/>
      </a:accent3>
      <a:accent4>
        <a:srgbClr val="0055A4"/>
      </a:accent4>
      <a:accent5>
        <a:srgbClr val="55BCEB"/>
      </a:accent5>
      <a:accent6>
        <a:srgbClr val="231F20"/>
      </a:accent6>
      <a:hlink>
        <a:srgbClr val="55BCEB"/>
      </a:hlink>
      <a:folHlink>
        <a:srgbClr val="5F7791"/>
      </a:folHlink>
    </a:clrScheme>
    <a:fontScheme name="AGI_071113">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GI_071113">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AGI_GoldBack_091614</Template>
  <TotalTime>322</TotalTime>
  <Words>798</Words>
  <Application>Microsoft Office PowerPoint</Application>
  <PresentationFormat>On-screen Show (4:3)</PresentationFormat>
  <Paragraphs>96</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AGI_GoldBack_091614</vt:lpstr>
      <vt:lpstr>AGI_GoldBack_Medium</vt:lpstr>
      <vt:lpstr>AGI_GoldBack_Plain</vt:lpstr>
      <vt:lpstr>Human Capacity Building UNESCO’s Inspiration, Geosciences’ Global Footprint</vt:lpstr>
      <vt:lpstr>UNESCO’s Capacity Building</vt:lpstr>
      <vt:lpstr>A Traditional Model of Talent Deployment</vt:lpstr>
      <vt:lpstr>Where are geoscientists sourced?</vt:lpstr>
      <vt:lpstr>Rise of In-Country Development</vt:lpstr>
      <vt:lpstr>Brain drain issues</vt:lpstr>
      <vt:lpstr>The Journeyman Geoscientist</vt:lpstr>
      <vt:lpstr>Slide 8</vt:lpstr>
      <vt:lpstr>Slide 9</vt:lpstr>
      <vt:lpstr>Slide 10</vt:lpstr>
      <vt:lpstr>INTRAW International Raw Materials Observatory</vt:lpstr>
      <vt:lpstr>The global footprint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Capacity Building UNESCO’s Inspiration, Geosciences’ Global Footprint</dc:title>
  <dc:creator>Christopher M. Keane</dc:creator>
  <cp:lastModifiedBy>Christopher M. Keane</cp:lastModifiedBy>
  <cp:revision>25</cp:revision>
  <dcterms:created xsi:type="dcterms:W3CDTF">2015-10-22T12:46:10Z</dcterms:created>
  <dcterms:modified xsi:type="dcterms:W3CDTF">2015-10-27T16:51:37Z</dcterms:modified>
</cp:coreProperties>
</file>