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24"/>
  </p:notesMasterIdLst>
  <p:handoutMasterIdLst>
    <p:handoutMasterId r:id="rId25"/>
  </p:handoutMasterIdLst>
  <p:sldIdLst>
    <p:sldId id="298" r:id="rId3"/>
    <p:sldId id="275" r:id="rId4"/>
    <p:sldId id="307" r:id="rId5"/>
    <p:sldId id="308" r:id="rId6"/>
    <p:sldId id="309" r:id="rId7"/>
    <p:sldId id="310" r:id="rId8"/>
    <p:sldId id="311" r:id="rId9"/>
    <p:sldId id="312" r:id="rId10"/>
    <p:sldId id="313" r:id="rId11"/>
    <p:sldId id="314" r:id="rId12"/>
    <p:sldId id="316" r:id="rId13"/>
    <p:sldId id="315" r:id="rId14"/>
    <p:sldId id="318" r:id="rId15"/>
    <p:sldId id="273" r:id="rId16"/>
    <p:sldId id="305" r:id="rId17"/>
    <p:sldId id="306" r:id="rId18"/>
    <p:sldId id="290" r:id="rId19"/>
    <p:sldId id="321" r:id="rId20"/>
    <p:sldId id="317" r:id="rId21"/>
    <p:sldId id="295" r:id="rId22"/>
    <p:sldId id="31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E25"/>
    <a:srgbClr val="122F5E"/>
    <a:srgbClr val="245DBA"/>
    <a:srgbClr val="4D4D4D"/>
    <a:srgbClr val="6A7DA0"/>
    <a:srgbClr val="698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72" y="3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4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0DAC6C-9032-BA42-A19F-77B9692F951F}" type="datetimeFigureOut">
              <a:rPr lang="en-US" smtClean="0"/>
              <a:t>9/28/2015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5B7FC8-66F5-714A-8509-D830667B257C}" type="slidenum">
              <a:rPr lang="en-US" smtClean="0"/>
              <a:t>‹#›</a:t>
            </a:fld>
            <a:endParaRPr lang="en-US"/>
          </a:p>
        </p:txBody>
      </p:sp>
    </p:spTree>
    <p:extLst>
      <p:ext uri="{BB962C8B-B14F-4D97-AF65-F5344CB8AC3E}">
        <p14:creationId xmlns:p14="http://schemas.microsoft.com/office/powerpoint/2010/main" val="1297448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D76937-4BE3-1D4B-A13E-B44C93A8312D}" type="datetimeFigureOut">
              <a:rPr lang="en-US" smtClean="0"/>
              <a:t>9/28/2015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20E71A-57C3-DD49-88EB-D7CC119C2EC0}" type="slidenum">
              <a:rPr lang="en-US" smtClean="0"/>
              <a:t>‹#›</a:t>
            </a:fld>
            <a:endParaRPr lang="en-US"/>
          </a:p>
        </p:txBody>
      </p:sp>
    </p:spTree>
    <p:extLst>
      <p:ext uri="{BB962C8B-B14F-4D97-AF65-F5344CB8AC3E}">
        <p14:creationId xmlns:p14="http://schemas.microsoft.com/office/powerpoint/2010/main" val="26178386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C6918-4F99-4519-B04F-573DEC248733}" type="slidenum">
              <a:rPr lang="en-US" smtClean="0"/>
              <a:t>1</a:t>
            </a:fld>
            <a:endParaRPr lang="en-US"/>
          </a:p>
        </p:txBody>
      </p:sp>
    </p:spTree>
    <p:extLst>
      <p:ext uri="{BB962C8B-B14F-4D97-AF65-F5344CB8AC3E}">
        <p14:creationId xmlns:p14="http://schemas.microsoft.com/office/powerpoint/2010/main" val="83732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talent pool part of the plan</a:t>
            </a:r>
            <a:r>
              <a:rPr lang="en-US" baseline="0" dirty="0" smtClean="0"/>
              <a:t> and opportunities for collaboration</a:t>
            </a:r>
            <a:endParaRPr lang="en-US" dirty="0"/>
          </a:p>
        </p:txBody>
      </p:sp>
      <p:sp>
        <p:nvSpPr>
          <p:cNvPr id="4" name="Slide Number Placeholder 3"/>
          <p:cNvSpPr>
            <a:spLocks noGrp="1"/>
          </p:cNvSpPr>
          <p:nvPr>
            <p:ph type="sldNum" sz="quarter" idx="10"/>
          </p:nvPr>
        </p:nvSpPr>
        <p:spPr/>
        <p:txBody>
          <a:bodyPr/>
          <a:lstStyle/>
          <a:p>
            <a:fld id="{5420E71A-57C3-DD49-88EB-D7CC119C2EC0}" type="slidenum">
              <a:rPr lang="en-US" smtClean="0"/>
              <a:t>2</a:t>
            </a:fld>
            <a:endParaRPr lang="en-US"/>
          </a:p>
        </p:txBody>
      </p:sp>
    </p:spTree>
    <p:extLst>
      <p:ext uri="{BB962C8B-B14F-4D97-AF65-F5344CB8AC3E}">
        <p14:creationId xmlns:p14="http://schemas.microsoft.com/office/powerpoint/2010/main" val="90669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smtClean="0">
                <a:solidFill>
                  <a:srgbClr val="002060"/>
                </a:solidFill>
              </a:rPr>
              <a:t>Reduces cost and time commitments</a:t>
            </a:r>
          </a:p>
          <a:p>
            <a:pPr marL="457200" indent="-457200">
              <a:buFont typeface="Arial" panose="020B0604020202020204" pitchFamily="34" charset="0"/>
              <a:buChar char="•"/>
            </a:pPr>
            <a:r>
              <a:rPr lang="en-US" dirty="0" smtClean="0">
                <a:solidFill>
                  <a:srgbClr val="002060"/>
                </a:solidFill>
              </a:rPr>
              <a:t>Makes the opportunity to present widely available</a:t>
            </a:r>
          </a:p>
          <a:p>
            <a:pPr marL="457200" indent="-457200">
              <a:buFont typeface="Arial" panose="020B0604020202020204" pitchFamily="34" charset="0"/>
              <a:buChar char="•"/>
            </a:pPr>
            <a:r>
              <a:rPr lang="en-US" dirty="0" smtClean="0">
                <a:solidFill>
                  <a:srgbClr val="002060"/>
                </a:solidFill>
              </a:rPr>
              <a:t>Develop skills in more students</a:t>
            </a:r>
          </a:p>
          <a:p>
            <a:pPr marL="457200" indent="-457200">
              <a:buFont typeface="Arial" panose="020B0604020202020204" pitchFamily="34" charset="0"/>
              <a:buChar char="•"/>
            </a:pPr>
            <a:r>
              <a:rPr lang="en-US" dirty="0" smtClean="0">
                <a:solidFill>
                  <a:srgbClr val="002060"/>
                </a:solidFill>
              </a:rPr>
              <a:t>Build broader engagement and retention</a:t>
            </a:r>
          </a:p>
          <a:p>
            <a:pPr marL="457200" indent="-457200">
              <a:buFont typeface="Arial" panose="020B0604020202020204" pitchFamily="34" charset="0"/>
              <a:buChar char="•"/>
            </a:pPr>
            <a:r>
              <a:rPr lang="en-US" dirty="0" smtClean="0">
                <a:solidFill>
                  <a:srgbClr val="002060"/>
                </a:solidFill>
              </a:rPr>
              <a:t>Help faculty leverage their time and effort</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5420E71A-57C3-DD49-88EB-D7CC119C2EC0}" type="slidenum">
              <a:rPr lang="en-US" smtClean="0"/>
              <a:t>14</a:t>
            </a:fld>
            <a:endParaRPr lang="en-US"/>
          </a:p>
        </p:txBody>
      </p:sp>
    </p:spTree>
    <p:extLst>
      <p:ext uri="{BB962C8B-B14F-4D97-AF65-F5344CB8AC3E}">
        <p14:creationId xmlns:p14="http://schemas.microsoft.com/office/powerpoint/2010/main" val="319482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smtClean="0"/>
              <a:t>The process to participate – from anywhere</a:t>
            </a:r>
          </a:p>
          <a:p>
            <a:pPr marL="285750" indent="-285750">
              <a:buFont typeface="Arial" panose="020B0604020202020204" pitchFamily="34" charset="0"/>
              <a:buChar char="•"/>
            </a:pPr>
            <a:r>
              <a:rPr lang="en-US" sz="1400" dirty="0" smtClean="0"/>
              <a:t>Abstract submission</a:t>
            </a:r>
          </a:p>
          <a:p>
            <a:pPr marL="285750" indent="-285750">
              <a:buFont typeface="Arial" panose="020B0604020202020204" pitchFamily="34" charset="0"/>
              <a:buChar char="•"/>
            </a:pPr>
            <a:r>
              <a:rPr lang="en-US" sz="1400" dirty="0" smtClean="0"/>
              <a:t>Upload e-poster and video (or video link)</a:t>
            </a:r>
          </a:p>
          <a:p>
            <a:pPr marL="285750" indent="-285750">
              <a:buFont typeface="Arial" panose="020B0604020202020204" pitchFamily="34" charset="0"/>
              <a:buChar char="•"/>
            </a:pPr>
            <a:r>
              <a:rPr lang="en-US" sz="1400" dirty="0" smtClean="0"/>
              <a:t>Peer evaluation</a:t>
            </a:r>
          </a:p>
          <a:p>
            <a:pPr marL="285750" indent="-285750">
              <a:buFont typeface="Arial" panose="020B0604020202020204" pitchFamily="34" charset="0"/>
              <a:buChar char="•"/>
            </a:pPr>
            <a:r>
              <a:rPr lang="en-US" sz="1400" dirty="0" smtClean="0"/>
              <a:t>Expert judging</a:t>
            </a:r>
            <a:endParaRPr lang="en-US" sz="1400" dirty="0"/>
          </a:p>
        </p:txBody>
      </p:sp>
      <p:sp>
        <p:nvSpPr>
          <p:cNvPr id="4" name="Slide Number Placeholder 3"/>
          <p:cNvSpPr>
            <a:spLocks noGrp="1"/>
          </p:cNvSpPr>
          <p:nvPr>
            <p:ph type="sldNum" sz="quarter" idx="10"/>
          </p:nvPr>
        </p:nvSpPr>
        <p:spPr/>
        <p:txBody>
          <a:bodyPr/>
          <a:lstStyle/>
          <a:p>
            <a:fld id="{4BDC6918-4F99-4519-B04F-573DEC248733}" type="slidenum">
              <a:rPr lang="en-US" smtClean="0"/>
              <a:t>15</a:t>
            </a:fld>
            <a:endParaRPr lang="en-US"/>
          </a:p>
        </p:txBody>
      </p:sp>
    </p:spTree>
    <p:extLst>
      <p:ext uri="{BB962C8B-B14F-4D97-AF65-F5344CB8AC3E}">
        <p14:creationId xmlns:p14="http://schemas.microsoft.com/office/powerpoint/2010/main" val="267226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governance diagram</a:t>
            </a:r>
            <a:endParaRPr lang="en-US" dirty="0"/>
          </a:p>
        </p:txBody>
      </p:sp>
      <p:sp>
        <p:nvSpPr>
          <p:cNvPr id="4" name="Slide Number Placeholder 3"/>
          <p:cNvSpPr>
            <a:spLocks noGrp="1"/>
          </p:cNvSpPr>
          <p:nvPr>
            <p:ph type="sldNum" sz="quarter" idx="10"/>
          </p:nvPr>
        </p:nvSpPr>
        <p:spPr/>
        <p:txBody>
          <a:bodyPr/>
          <a:lstStyle/>
          <a:p>
            <a:fld id="{5420E71A-57C3-DD49-88EB-D7CC119C2EC0}" type="slidenum">
              <a:rPr lang="en-US" smtClean="0"/>
              <a:t>17</a:t>
            </a:fld>
            <a:endParaRPr lang="en-US"/>
          </a:p>
        </p:txBody>
      </p:sp>
    </p:spTree>
    <p:extLst>
      <p:ext uri="{BB962C8B-B14F-4D97-AF65-F5344CB8AC3E}">
        <p14:creationId xmlns:p14="http://schemas.microsoft.com/office/powerpoint/2010/main" val="415503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governance philosophy</a:t>
            </a:r>
            <a:endParaRPr lang="en-US" dirty="0"/>
          </a:p>
        </p:txBody>
      </p:sp>
      <p:sp>
        <p:nvSpPr>
          <p:cNvPr id="4" name="Slide Number Placeholder 3"/>
          <p:cNvSpPr>
            <a:spLocks noGrp="1"/>
          </p:cNvSpPr>
          <p:nvPr>
            <p:ph type="sldNum" sz="quarter" idx="10"/>
          </p:nvPr>
        </p:nvSpPr>
        <p:spPr/>
        <p:txBody>
          <a:bodyPr/>
          <a:lstStyle/>
          <a:p>
            <a:fld id="{5420E71A-57C3-DD49-88EB-D7CC119C2EC0}" type="slidenum">
              <a:rPr lang="en-US" smtClean="0"/>
              <a:t>20</a:t>
            </a:fld>
            <a:endParaRPr lang="en-US"/>
          </a:p>
        </p:txBody>
      </p:sp>
    </p:spTree>
    <p:extLst>
      <p:ext uri="{BB962C8B-B14F-4D97-AF65-F5344CB8AC3E}">
        <p14:creationId xmlns:p14="http://schemas.microsoft.com/office/powerpoint/2010/main" val="1173341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101466_AGU_PPT_10x75_r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55BAF9B-B60E-6541-9020-6C6A5757D0B1}"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8567342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DD4F57-021A-044D-8B27-DAADD50CD7D5}" type="datetime1">
              <a:rPr lang="x-none"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186040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045DFE-7F47-F242-BA11-496F0E34DC02}" type="datetime1">
              <a:rPr lang="x-none" smtClean="0"/>
              <a:t>9/28/2015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291908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329DBA-10BD-0C40-A5DD-551A0D42D16B}" type="datetime1">
              <a:rPr lang="x-none" smtClean="0"/>
              <a:t>9/28/2015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72875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93337-844C-9F49-929F-C2B4EC362898}" type="datetime1">
              <a:rPr lang="x-none" smtClean="0"/>
              <a:t>9/28/2015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74299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BE3110-0412-B340-89EF-7B8C35C38894}" type="datetime1">
              <a:rPr lang="x-none"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804945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2621E-7BC5-1B45-BFA3-DA6D2BE94728}" type="datetime1">
              <a:rPr lang="x-none"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63057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C5BB0-11F2-9447-B08E-7A22ED16F9BC}"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1983111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C1314-021C-DA4F-A3A0-9D3AD903A449}"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719955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101466_AGU_PPT_10x75_r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55BAF9B-B60E-6541-9020-6C6A5757D0B1}"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089367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23F2365-2649-9441-9FEF-52173536B08E}"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616714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23F2365-2649-9441-9FEF-52173536B08E}"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38928326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5734024-F0C9-1D46-9C3E-9B024002F4A9}"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946361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430EB00-FECA-A043-9588-02E7EF373E20}"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5451983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DA301DA-0F36-914B-B233-E2C9A73F57E7}"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678558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8564" y="447524"/>
            <a:ext cx="7936895" cy="970114"/>
          </a:xfrm>
        </p:spPr>
        <p:txBody>
          <a:bodyPr>
            <a:normAutofit/>
          </a:bodyPr>
          <a:lstStyle>
            <a:lvl1pPr algn="l">
              <a:defRPr sz="4000">
                <a:solidFill>
                  <a:srgbClr val="122F5E"/>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88564" y="1417638"/>
            <a:ext cx="7936896" cy="4708525"/>
          </a:xfrm>
        </p:spPr>
        <p:txBody>
          <a:bodyPr>
            <a:normAutofit/>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420915" y="6356350"/>
            <a:ext cx="2133600" cy="365125"/>
          </a:xfrm>
        </p:spPr>
        <p:txBody>
          <a:bodyPr/>
          <a:lstStyle>
            <a:lvl1pPr algn="l">
              <a:defRPr/>
            </a:lvl1pPr>
          </a:lstStyle>
          <a:p>
            <a:fld id="{F44F923B-FC71-9144-8FBA-BE66D401AE12}"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194116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20916" y="447524"/>
            <a:ext cx="7936895" cy="970114"/>
          </a:xfrm>
        </p:spPr>
        <p:txBody>
          <a:bodyPr>
            <a:normAutofit/>
          </a:bodyPr>
          <a:lstStyle>
            <a:lvl1pPr algn="l">
              <a:defRPr sz="4000">
                <a:solidFill>
                  <a:srgbClr val="122F5E"/>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420916" y="1417638"/>
            <a:ext cx="7936896" cy="4708525"/>
          </a:xfrm>
        </p:spPr>
        <p:txBody>
          <a:bodyPr>
            <a:normAutofit/>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1038980" y="6150353"/>
            <a:ext cx="2133600" cy="365125"/>
          </a:xfrm>
        </p:spPr>
        <p:txBody>
          <a:bodyPr/>
          <a:lstStyle>
            <a:lvl1pPr algn="l">
              <a:defRPr/>
            </a:lvl1pPr>
          </a:lstStyle>
          <a:p>
            <a:fld id="{F44F923B-FC71-9144-8FBA-BE66D401AE12}"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1177116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44241" y="447524"/>
            <a:ext cx="7936895" cy="970114"/>
          </a:xfrm>
        </p:spPr>
        <p:txBody>
          <a:bodyPr>
            <a:normAutofit/>
          </a:bodyPr>
          <a:lstStyle>
            <a:lvl1pPr algn="l">
              <a:defRPr sz="4000">
                <a:solidFill>
                  <a:srgbClr val="122F5E"/>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844241" y="1417638"/>
            <a:ext cx="7936896" cy="4708525"/>
          </a:xfrm>
        </p:spPr>
        <p:txBody>
          <a:bodyPr>
            <a:normAutofit/>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530981" y="6374418"/>
            <a:ext cx="2133600" cy="365125"/>
          </a:xfrm>
        </p:spPr>
        <p:txBody>
          <a:bodyPr/>
          <a:lstStyle>
            <a:lvl1pPr algn="l">
              <a:defRPr/>
            </a:lvl1pPr>
          </a:lstStyle>
          <a:p>
            <a:fld id="{F44F923B-FC71-9144-8FBA-BE66D401AE12}"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07937829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53710B-76A2-4C49-A91E-6C2A5F494183}"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820149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DD4F57-021A-044D-8B27-DAADD50CD7D5}" type="datetime1">
              <a:rPr lang="x-none" smtClean="0">
                <a:solidFill>
                  <a:srgbClr val="000000">
                    <a:tint val="75000"/>
                  </a:srgbClr>
                </a:solidFill>
              </a:rPr>
              <a:pPr/>
              <a:t>9/28/2015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03733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045DFE-7F47-F242-BA11-496F0E34DC02}" type="datetime1">
              <a:rPr lang="x-none" smtClean="0">
                <a:solidFill>
                  <a:srgbClr val="000000">
                    <a:tint val="75000"/>
                  </a:srgbClr>
                </a:solidFill>
              </a:rPr>
              <a:pPr/>
              <a:t>9/28/2015</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96602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329DBA-10BD-0C40-A5DD-551A0D42D16B}" type="datetime1">
              <a:rPr lang="x-none" smtClean="0">
                <a:solidFill>
                  <a:srgbClr val="000000">
                    <a:tint val="75000"/>
                  </a:srgbClr>
                </a:solidFill>
              </a:rPr>
              <a:pPr/>
              <a:t>9/28/2015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4232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5734024-F0C9-1D46-9C3E-9B024002F4A9}"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301761430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93337-844C-9F49-929F-C2B4EC362898}" type="datetime1">
              <a:rPr lang="x-none" smtClean="0">
                <a:solidFill>
                  <a:srgbClr val="000000">
                    <a:tint val="75000"/>
                  </a:srgbClr>
                </a:solidFill>
              </a:rPr>
              <a:pPr/>
              <a:t>9/28/2015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74226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BE3110-0412-B340-89EF-7B8C35C38894}" type="datetime1">
              <a:rPr lang="x-none" smtClean="0">
                <a:solidFill>
                  <a:srgbClr val="000000">
                    <a:tint val="75000"/>
                  </a:srgbClr>
                </a:solidFill>
              </a:rPr>
              <a:pPr/>
              <a:t>9/28/2015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27332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2621E-7BC5-1B45-BFA3-DA6D2BE94728}" type="datetime1">
              <a:rPr lang="x-none" smtClean="0">
                <a:solidFill>
                  <a:srgbClr val="000000">
                    <a:tint val="75000"/>
                  </a:srgbClr>
                </a:solidFill>
              </a:rPr>
              <a:pPr/>
              <a:t>9/28/2015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00596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C5BB0-11F2-9447-B08E-7A22ED16F9BC}"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88210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C1314-021C-DA4F-A3A0-9D3AD903A449}"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7579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430EB00-FECA-A043-9588-02E7EF373E20}"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1949964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298094" y="2130425"/>
            <a:ext cx="6845906" cy="1470025"/>
          </a:xfrm>
        </p:spPr>
        <p:txBody>
          <a:bodyPr>
            <a:normAutofit/>
          </a:bodyPr>
          <a:lstStyle>
            <a:lvl1pPr>
              <a:defRPr sz="3200">
                <a:solidFill>
                  <a:schemeClr val="bg1">
                    <a:lumMod val="95000"/>
                  </a:schemeClr>
                </a:solidFill>
                <a:latin typeface="Franklin Gothic Medium"/>
                <a:cs typeface="Franklin Gothic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298094" y="3704772"/>
            <a:ext cx="6845906" cy="1752600"/>
          </a:xfrm>
        </p:spPr>
        <p:txBody>
          <a:bodyPr>
            <a:normAutofit/>
          </a:bodyPr>
          <a:lstStyle>
            <a:lvl1pPr marL="0" indent="0" algn="ctr">
              <a:buNone/>
              <a:defRPr sz="2000">
                <a:solidFill>
                  <a:schemeClr val="bg1">
                    <a:lumMod val="95000"/>
                  </a:schemeClr>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DA301DA-0F36-914B-B233-E2C9A73F57E7}"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38223560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8564" y="447524"/>
            <a:ext cx="7936895" cy="970114"/>
          </a:xfrm>
        </p:spPr>
        <p:txBody>
          <a:bodyPr>
            <a:normAutofit/>
          </a:bodyPr>
          <a:lstStyle>
            <a:lvl1pPr algn="l">
              <a:defRPr sz="4000">
                <a:solidFill>
                  <a:srgbClr val="122F5E"/>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88564" y="1417638"/>
            <a:ext cx="7936896" cy="4708525"/>
          </a:xfrm>
        </p:spPr>
        <p:txBody>
          <a:bodyPr>
            <a:normAutofit/>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20915" y="6356350"/>
            <a:ext cx="2133600" cy="365125"/>
          </a:xfrm>
        </p:spPr>
        <p:txBody>
          <a:bodyPr/>
          <a:lstStyle>
            <a:lvl1pPr algn="l">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5835075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20916" y="447524"/>
            <a:ext cx="7936895" cy="970114"/>
          </a:xfrm>
        </p:spPr>
        <p:txBody>
          <a:bodyPr>
            <a:normAutofit/>
          </a:bodyPr>
          <a:lstStyle>
            <a:lvl1pPr algn="l">
              <a:defRPr sz="4000">
                <a:solidFill>
                  <a:srgbClr val="122F5E"/>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420916" y="1417638"/>
            <a:ext cx="7936896" cy="4708525"/>
          </a:xfrm>
        </p:spPr>
        <p:txBody>
          <a:bodyPr>
            <a:normAutofit/>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8980" y="6150353"/>
            <a:ext cx="2133600" cy="365125"/>
          </a:xfrm>
        </p:spPr>
        <p:txBody>
          <a:bodyPr/>
          <a:lstStyle>
            <a:lvl1pPr algn="l">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26105762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44241" y="447524"/>
            <a:ext cx="7936895" cy="970114"/>
          </a:xfrm>
        </p:spPr>
        <p:txBody>
          <a:bodyPr>
            <a:normAutofit/>
          </a:bodyPr>
          <a:lstStyle>
            <a:lvl1pPr algn="l">
              <a:defRPr sz="4000">
                <a:solidFill>
                  <a:srgbClr val="122F5E"/>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844241" y="1417638"/>
            <a:ext cx="7936896" cy="4708525"/>
          </a:xfrm>
        </p:spPr>
        <p:txBody>
          <a:bodyPr>
            <a:normAutofit/>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30981" y="6374418"/>
            <a:ext cx="2133600" cy="365125"/>
          </a:xfrm>
        </p:spPr>
        <p:txBody>
          <a:bodyPr/>
          <a:lstStyle>
            <a:lvl1pPr algn="l">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613762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53710B-76A2-4C49-A91E-6C2A5F494183}" type="datetime1">
              <a:rPr lang="x-none"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F923B-FC71-9144-8FBA-BE66D401AE12}" type="slidenum">
              <a:rPr lang="en-US" smtClean="0"/>
              <a:t>‹#›</a:t>
            </a:fld>
            <a:endParaRPr lang="en-US"/>
          </a:p>
        </p:txBody>
      </p:sp>
    </p:spTree>
    <p:extLst>
      <p:ext uri="{BB962C8B-B14F-4D97-AF65-F5344CB8AC3E}">
        <p14:creationId xmlns:p14="http://schemas.microsoft.com/office/powerpoint/2010/main" val="20726210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61B85-93D3-564F-87C3-3392DEB2E498}" type="datetime1">
              <a:rPr lang="x-none" smtClean="0"/>
              <a:t>9/28/2015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F923B-FC71-9144-8FBA-BE66D401AE12}" type="slidenum">
              <a:rPr lang="en-US" smtClean="0"/>
              <a:t>‹#›</a:t>
            </a:fld>
            <a:endParaRPr lang="en-US"/>
          </a:p>
        </p:txBody>
      </p:sp>
    </p:spTree>
    <p:extLst>
      <p:ext uri="{BB962C8B-B14F-4D97-AF65-F5344CB8AC3E}">
        <p14:creationId xmlns:p14="http://schemas.microsoft.com/office/powerpoint/2010/main" val="16519191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61B85-93D3-564F-87C3-3392DEB2E498}" type="datetime1">
              <a:rPr lang="x-none" smtClean="0">
                <a:solidFill>
                  <a:srgbClr val="000000">
                    <a:tint val="75000"/>
                  </a:srgbClr>
                </a:solidFill>
              </a:rPr>
              <a:pPr/>
              <a:t>9/28/2015</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F923B-FC71-9144-8FBA-BE66D401AE1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102083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mailto:hfurukawa@agu.or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education.agu.org/undergraduate-students/virtual-poster-showcase/" TargetMode="External"/><Relationship Id="rId4" Type="http://schemas.openxmlformats.org/officeDocument/2006/relationships/hyperlink" Target="mailto:bwilliams@agu.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2298094" y="2178958"/>
            <a:ext cx="6845906" cy="2152650"/>
          </a:xfrm>
          <a:prstGeom prst="rect">
            <a:avLst/>
          </a:prstGeom>
        </p:spPr>
        <p:txBody>
          <a:bodyPr>
            <a:normAutofit fontScale="92500" lnSpcReduction="10000"/>
          </a:bodyPr>
          <a:lstStyle>
            <a:lvl1pPr algn="ctr" defTabSz="914400" rtl="0" eaLnBrk="1" latinLnBrk="0" hangingPunct="1">
              <a:spcBef>
                <a:spcPct val="0"/>
              </a:spcBef>
              <a:buNone/>
              <a:defRPr sz="3200" kern="1200">
                <a:solidFill>
                  <a:schemeClr val="bg1">
                    <a:lumMod val="95000"/>
                  </a:schemeClr>
                </a:solidFill>
                <a:latin typeface="Franklin Gothic Medium"/>
                <a:ea typeface="+mj-ea"/>
                <a:cs typeface="Franklin Gothic Medium"/>
              </a:defRPr>
            </a:lvl1pPr>
          </a:lstStyle>
          <a:p>
            <a:r>
              <a:rPr lang="en-US" dirty="0" smtClean="0"/>
              <a:t>Potential Future Member Services</a:t>
            </a:r>
          </a:p>
          <a:p>
            <a:r>
              <a:rPr lang="en-US" dirty="0" smtClean="0"/>
              <a:t>AGU Talent Development Initiatives</a:t>
            </a:r>
          </a:p>
          <a:p>
            <a:endParaRPr lang="en-US" dirty="0"/>
          </a:p>
          <a:p>
            <a:r>
              <a:rPr lang="en-US" dirty="0" smtClean="0"/>
              <a:t>Chris McEntee</a:t>
            </a:r>
          </a:p>
          <a:p>
            <a:r>
              <a:rPr lang="en-US" dirty="0" smtClean="0"/>
              <a:t>Executive Director</a:t>
            </a:r>
            <a:endParaRPr lang="en-US" dirty="0"/>
          </a:p>
        </p:txBody>
      </p:sp>
      <p:sp>
        <p:nvSpPr>
          <p:cNvPr id="4" name="Subtitle 2"/>
          <p:cNvSpPr txBox="1">
            <a:spLocks/>
          </p:cNvSpPr>
          <p:nvPr/>
        </p:nvSpPr>
        <p:spPr>
          <a:xfrm>
            <a:off x="2298094" y="3704772"/>
            <a:ext cx="6845906" cy="175260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2000" kern="1200">
                <a:solidFill>
                  <a:schemeClr val="bg1">
                    <a:lumMod val="95000"/>
                  </a:schemeClr>
                </a:solidFill>
                <a:latin typeface="Franklin Gothic Medium"/>
                <a:ea typeface="+mn-ea"/>
                <a:cs typeface="Franklin Gothic Medium"/>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t> </a:t>
            </a:r>
            <a:endParaRPr lang="en-US" dirty="0"/>
          </a:p>
        </p:txBody>
      </p:sp>
      <p:sp>
        <p:nvSpPr>
          <p:cNvPr id="5" name="Date Placeholder 3"/>
          <p:cNvSpPr>
            <a:spLocks noGrp="1"/>
          </p:cNvSpPr>
          <p:nvPr>
            <p:ph type="dt" sz="half" idx="10"/>
          </p:nvPr>
        </p:nvSpPr>
        <p:spPr>
          <a:xfrm>
            <a:off x="457200" y="6356350"/>
            <a:ext cx="2133600" cy="365125"/>
          </a:xfrm>
        </p:spPr>
        <p:txBody>
          <a:bodyPr/>
          <a:lstStyle/>
          <a:p>
            <a:fld id="{C5734024-F0C9-1D46-9C3E-9B024002F4A9}" type="datetime1">
              <a:rPr lang="x-none" smtClean="0"/>
              <a:t>9/28/2015</a:t>
            </a:fld>
            <a:endParaRPr lang="en-US"/>
          </a:p>
        </p:txBody>
      </p:sp>
      <p:sp>
        <p:nvSpPr>
          <p:cNvPr id="6" name="Footer Placeholder 4"/>
          <p:cNvSpPr>
            <a:spLocks noGrp="1"/>
          </p:cNvSpPr>
          <p:nvPr>
            <p:ph type="ftr" sz="quarter" idx="11"/>
          </p:nvPr>
        </p:nvSpPr>
        <p:spPr>
          <a:xfrm>
            <a:off x="3124200" y="6356350"/>
            <a:ext cx="2895600" cy="365125"/>
          </a:xfrm>
        </p:spPr>
        <p:txBody>
          <a:bodyPr/>
          <a:lstStyle/>
          <a:p>
            <a:endParaRPr lang="en-US"/>
          </a:p>
        </p:txBody>
      </p:sp>
      <p:sp>
        <p:nvSpPr>
          <p:cNvPr id="7" name="Slide Number Placeholder 5"/>
          <p:cNvSpPr>
            <a:spLocks noGrp="1"/>
          </p:cNvSpPr>
          <p:nvPr>
            <p:ph type="sldNum" sz="quarter" idx="12"/>
          </p:nvPr>
        </p:nvSpPr>
        <p:spPr>
          <a:xfrm>
            <a:off x="6746724" y="6356350"/>
            <a:ext cx="2133600" cy="365125"/>
          </a:xfrm>
        </p:spPr>
        <p:txBody>
          <a:bodyPr/>
          <a:lstStyle/>
          <a:p>
            <a:fld id="{F44F923B-FC71-9144-8FBA-BE66D401AE12}" type="slidenum">
              <a:rPr lang="en-US" smtClean="0"/>
              <a:t>1</a:t>
            </a:fld>
            <a:endParaRPr lang="en-US"/>
          </a:p>
        </p:txBody>
      </p:sp>
    </p:spTree>
    <p:extLst>
      <p:ext uri="{BB962C8B-B14F-4D97-AF65-F5344CB8AC3E}">
        <p14:creationId xmlns:p14="http://schemas.microsoft.com/office/powerpoint/2010/main" val="2197985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432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410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108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hfurukawa.AGU-NET\AppData\Local\Microsoft\Windows\Temporary Internet Files\Content.IE5\ZROJCDV7\MP9001778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 y="-1"/>
            <a:ext cx="9148572" cy="6778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49785" y="1755648"/>
            <a:ext cx="4293903" cy="1877437"/>
          </a:xfrm>
          <a:prstGeom prst="rect">
            <a:avLst/>
          </a:prstGeom>
          <a:noFill/>
        </p:spPr>
        <p:txBody>
          <a:bodyPr wrap="square" rtlCol="0">
            <a:spAutoFit/>
          </a:bodyPr>
          <a:lstStyle/>
          <a:p>
            <a:r>
              <a:rPr lang="en-US" sz="2800" dirty="0" smtClean="0">
                <a:solidFill>
                  <a:schemeClr val="tx2"/>
                </a:solidFill>
                <a:latin typeface="Comic Sans MS" panose="030F0702030302020204" pitchFamily="66" charset="0"/>
              </a:rPr>
              <a:t>Virtual Poster Showcase</a:t>
            </a:r>
          </a:p>
          <a:p>
            <a:endParaRPr lang="en-US" sz="2800" dirty="0" smtClean="0">
              <a:solidFill>
                <a:schemeClr val="tx2"/>
              </a:solidFill>
              <a:latin typeface="Comic Sans MS" panose="030F0702030302020204" pitchFamily="66" charset="0"/>
            </a:endParaRPr>
          </a:p>
          <a:p>
            <a:r>
              <a:rPr lang="en-US" sz="2800" dirty="0" smtClean="0">
                <a:solidFill>
                  <a:schemeClr val="tx2"/>
                </a:solidFill>
                <a:latin typeface="Comic Sans MS" panose="030F0702030302020204" pitchFamily="66" charset="0"/>
              </a:rPr>
              <a:t>GeoLEAD</a:t>
            </a:r>
          </a:p>
          <a:p>
            <a:endParaRPr lang="en-US" sz="3200" dirty="0">
              <a:solidFill>
                <a:schemeClr val="tx2"/>
              </a:solidFill>
              <a:latin typeface="Comic Sans MS" panose="030F0702030302020204" pitchFamily="66" charset="0"/>
            </a:endParaRPr>
          </a:p>
        </p:txBody>
      </p:sp>
      <p:sp>
        <p:nvSpPr>
          <p:cNvPr id="4" name="Rectangle 3"/>
          <p:cNvSpPr/>
          <p:nvPr/>
        </p:nvSpPr>
        <p:spPr>
          <a:xfrm>
            <a:off x="0" y="4340352"/>
            <a:ext cx="9144000" cy="114604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bg1"/>
                </a:solidFill>
              </a:rPr>
              <a:t>  New Talent Pool Engagement Opportunities</a:t>
            </a:r>
            <a:endParaRPr lang="en-US" sz="3600" dirty="0">
              <a:solidFill>
                <a:schemeClr val="bg1"/>
              </a:solidFill>
            </a:endParaRPr>
          </a:p>
        </p:txBody>
      </p:sp>
    </p:spTree>
    <p:extLst>
      <p:ext uri="{BB962C8B-B14F-4D97-AF65-F5344CB8AC3E}">
        <p14:creationId xmlns:p14="http://schemas.microsoft.com/office/powerpoint/2010/main" val="36404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4F923B-FC71-9144-8FBA-BE66D401AE12}" type="slidenum">
              <a:rPr lang="en-US" smtClean="0"/>
              <a:pPr/>
              <a:t>14</a:t>
            </a:fld>
            <a:endParaRPr lang="en-US" dirty="0"/>
          </a:p>
        </p:txBody>
      </p:sp>
      <p:sp>
        <p:nvSpPr>
          <p:cNvPr id="2" name="Rectangle 1"/>
          <p:cNvSpPr/>
          <p:nvPr/>
        </p:nvSpPr>
        <p:spPr>
          <a:xfrm>
            <a:off x="145474" y="192962"/>
            <a:ext cx="4572000" cy="584775"/>
          </a:xfrm>
          <a:prstGeom prst="rect">
            <a:avLst/>
          </a:prstGeom>
        </p:spPr>
        <p:txBody>
          <a:bodyPr>
            <a:spAutoFit/>
          </a:bodyPr>
          <a:lstStyle/>
          <a:p>
            <a:r>
              <a:rPr lang="en-US" sz="3200" dirty="0" smtClean="0">
                <a:solidFill>
                  <a:schemeClr val="accent5">
                    <a:lumMod val="50000"/>
                  </a:schemeClr>
                </a:solidFill>
                <a:latin typeface="Franklin Gothic Medium" panose="020B0603020102020204" pitchFamily="34" charset="0"/>
              </a:rPr>
              <a:t>Virtual Poster Showcase</a:t>
            </a:r>
            <a:endParaRPr lang="en-US" sz="3200" dirty="0">
              <a:solidFill>
                <a:schemeClr val="accent5">
                  <a:lumMod val="50000"/>
                </a:schemeClr>
              </a:solidFill>
              <a:latin typeface="Franklin Gothic Medium" panose="020B0603020102020204" pitchFamily="34" charset="0"/>
            </a:endParaRP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157" t="2720" b="2445"/>
          <a:stretch/>
        </p:blipFill>
        <p:spPr bwMode="auto">
          <a:xfrm>
            <a:off x="590219" y="3530560"/>
            <a:ext cx="3304117" cy="244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279" y="838200"/>
            <a:ext cx="3302058" cy="247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247" y="3106367"/>
            <a:ext cx="1828805" cy="121920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10815"/>
          <a:stretch/>
        </p:blipFill>
        <p:spPr>
          <a:xfrm>
            <a:off x="5201705" y="4481248"/>
            <a:ext cx="1865897" cy="1225033"/>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7575" b="14762"/>
          <a:stretch/>
        </p:blipFill>
        <p:spPr>
          <a:xfrm>
            <a:off x="5197593" y="1738243"/>
            <a:ext cx="1870009" cy="1217710"/>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b="11899"/>
          <a:stretch/>
        </p:blipFill>
        <p:spPr>
          <a:xfrm>
            <a:off x="5182830" y="427587"/>
            <a:ext cx="1895850" cy="122957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95650" y="3106333"/>
            <a:ext cx="1847183" cy="122566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94335" y="4475283"/>
            <a:ext cx="1828130" cy="1218456"/>
          </a:xfrm>
          <a:prstGeom prst="rect">
            <a:avLst/>
          </a:prstGeom>
        </p:spPr>
      </p:pic>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b="5341"/>
          <a:stretch/>
        </p:blipFill>
        <p:spPr>
          <a:xfrm flipH="1">
            <a:off x="6992119" y="1769383"/>
            <a:ext cx="1850714" cy="122715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005726" y="435366"/>
            <a:ext cx="1823499" cy="1197522"/>
          </a:xfrm>
          <a:prstGeom prst="rect">
            <a:avLst/>
          </a:prstGeom>
        </p:spPr>
      </p:pic>
    </p:spTree>
    <p:extLst>
      <p:ext uri="{BB962C8B-B14F-4D97-AF65-F5344CB8AC3E}">
        <p14:creationId xmlns:p14="http://schemas.microsoft.com/office/powerpoint/2010/main" val="243289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945" y="304800"/>
            <a:ext cx="7325723" cy="707886"/>
          </a:xfrm>
          <a:prstGeom prst="rect">
            <a:avLst/>
          </a:prstGeom>
          <a:noFill/>
        </p:spPr>
        <p:txBody>
          <a:bodyPr wrap="none" rtlCol="0">
            <a:spAutoFit/>
          </a:bodyPr>
          <a:lstStyle/>
          <a:p>
            <a:r>
              <a:rPr lang="en-US" sz="4000" dirty="0" smtClean="0">
                <a:latin typeface="Franklin Gothic Medium" panose="020B0603020102020204" pitchFamily="34" charset="0"/>
              </a:rPr>
              <a:t>Virtual Poster Showcase Process</a:t>
            </a:r>
            <a:endParaRPr lang="en-US" sz="4000" dirty="0">
              <a:latin typeface="Franklin Gothic Medium" panose="020B0603020102020204" pitchFamily="34" charset="0"/>
            </a:endParaRPr>
          </a:p>
        </p:txBody>
      </p:sp>
      <p:sp>
        <p:nvSpPr>
          <p:cNvPr id="3" name="Pentagon 2"/>
          <p:cNvSpPr/>
          <p:nvPr/>
        </p:nvSpPr>
        <p:spPr>
          <a:xfrm>
            <a:off x="467810" y="2107294"/>
            <a:ext cx="1866511" cy="133933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Submit an </a:t>
            </a:r>
            <a:r>
              <a:rPr lang="en-US" sz="1600" b="1" dirty="0" smtClean="0"/>
              <a:t>abstract</a:t>
            </a:r>
            <a:endParaRPr lang="en-US" sz="1600" b="1" dirty="0">
              <a:solidFill>
                <a:schemeClr val="bg1"/>
              </a:solidFill>
            </a:endParaRPr>
          </a:p>
        </p:txBody>
      </p:sp>
      <p:sp>
        <p:nvSpPr>
          <p:cNvPr id="8" name="Chevron 7"/>
          <p:cNvSpPr/>
          <p:nvPr/>
        </p:nvSpPr>
        <p:spPr>
          <a:xfrm>
            <a:off x="1915610" y="2107294"/>
            <a:ext cx="2253015" cy="13393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 name="Chevron 8"/>
          <p:cNvSpPr/>
          <p:nvPr/>
        </p:nvSpPr>
        <p:spPr>
          <a:xfrm>
            <a:off x="3820610" y="2107294"/>
            <a:ext cx="2253015" cy="13393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5725610" y="2107294"/>
            <a:ext cx="2253015" cy="13393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510742" y="2238350"/>
            <a:ext cx="1309868" cy="1077218"/>
          </a:xfrm>
          <a:prstGeom prst="rect">
            <a:avLst/>
          </a:prstGeom>
          <a:noFill/>
        </p:spPr>
        <p:txBody>
          <a:bodyPr wrap="square" rtlCol="0">
            <a:spAutoFit/>
          </a:bodyPr>
          <a:lstStyle/>
          <a:p>
            <a:pPr algn="ctr"/>
            <a:r>
              <a:rPr lang="en-US" sz="1600" b="1" dirty="0">
                <a:solidFill>
                  <a:schemeClr val="bg1"/>
                </a:solidFill>
              </a:rPr>
              <a:t>Upload a poster and presentation </a:t>
            </a:r>
            <a:r>
              <a:rPr lang="en-US" sz="1600" b="1" dirty="0" smtClean="0">
                <a:solidFill>
                  <a:schemeClr val="bg1"/>
                </a:solidFill>
              </a:rPr>
              <a:t>video</a:t>
            </a:r>
            <a:endParaRPr lang="en-US" sz="1600" b="1" dirty="0">
              <a:solidFill>
                <a:schemeClr val="bg1"/>
              </a:solidFill>
            </a:endParaRPr>
          </a:p>
        </p:txBody>
      </p:sp>
      <p:sp>
        <p:nvSpPr>
          <p:cNvPr id="12" name="TextBox 11"/>
          <p:cNvSpPr txBox="1"/>
          <p:nvPr/>
        </p:nvSpPr>
        <p:spPr>
          <a:xfrm>
            <a:off x="4465606" y="2361462"/>
            <a:ext cx="1423014" cy="830997"/>
          </a:xfrm>
          <a:prstGeom prst="rect">
            <a:avLst/>
          </a:prstGeom>
          <a:noFill/>
        </p:spPr>
        <p:txBody>
          <a:bodyPr wrap="square" rtlCol="0">
            <a:spAutoFit/>
          </a:bodyPr>
          <a:lstStyle/>
          <a:p>
            <a:r>
              <a:rPr lang="en-US" sz="1600" b="1" dirty="0">
                <a:solidFill>
                  <a:schemeClr val="bg1"/>
                </a:solidFill>
              </a:rPr>
              <a:t>Participate in peer </a:t>
            </a:r>
            <a:r>
              <a:rPr lang="en-US" sz="1600" b="1" dirty="0" smtClean="0">
                <a:solidFill>
                  <a:schemeClr val="bg1"/>
                </a:solidFill>
              </a:rPr>
              <a:t>evaluation</a:t>
            </a:r>
            <a:endParaRPr lang="en-US" sz="1600" b="1" dirty="0">
              <a:solidFill>
                <a:schemeClr val="bg1"/>
              </a:solidFill>
            </a:endParaRPr>
          </a:p>
        </p:txBody>
      </p:sp>
      <p:sp>
        <p:nvSpPr>
          <p:cNvPr id="14" name="TextBox 13"/>
          <p:cNvSpPr txBox="1"/>
          <p:nvPr/>
        </p:nvSpPr>
        <p:spPr>
          <a:xfrm>
            <a:off x="6271937" y="2238350"/>
            <a:ext cx="1524000" cy="1077218"/>
          </a:xfrm>
          <a:prstGeom prst="rect">
            <a:avLst/>
          </a:prstGeom>
          <a:noFill/>
        </p:spPr>
        <p:txBody>
          <a:bodyPr wrap="square" rtlCol="0">
            <a:spAutoFit/>
          </a:bodyPr>
          <a:lstStyle/>
          <a:p>
            <a:r>
              <a:rPr lang="en-US" sz="1600" b="1" dirty="0">
                <a:solidFill>
                  <a:schemeClr val="bg1"/>
                </a:solidFill>
              </a:rPr>
              <a:t>Top posters </a:t>
            </a:r>
            <a:r>
              <a:rPr lang="en-US" sz="1600" b="1" dirty="0" smtClean="0">
                <a:solidFill>
                  <a:schemeClr val="bg1"/>
                </a:solidFill>
              </a:rPr>
              <a:t>in each division reviewed </a:t>
            </a:r>
            <a:r>
              <a:rPr lang="en-US" sz="1600" b="1" dirty="0">
                <a:solidFill>
                  <a:schemeClr val="bg1"/>
                </a:solidFill>
              </a:rPr>
              <a:t>by expert </a:t>
            </a:r>
            <a:r>
              <a:rPr lang="en-US" sz="1600" b="1" dirty="0" smtClean="0">
                <a:solidFill>
                  <a:schemeClr val="bg1"/>
                </a:solidFill>
              </a:rPr>
              <a:t>judges</a:t>
            </a:r>
            <a:endParaRPr lang="en-US" sz="1600" b="1" dirty="0">
              <a:solidFill>
                <a:schemeClr val="bg1"/>
              </a:solidFill>
            </a:endParaRPr>
          </a:p>
        </p:txBody>
      </p:sp>
      <p:sp>
        <p:nvSpPr>
          <p:cNvPr id="16" name="TextBox 15"/>
          <p:cNvSpPr txBox="1"/>
          <p:nvPr/>
        </p:nvSpPr>
        <p:spPr>
          <a:xfrm>
            <a:off x="7969186" y="2484572"/>
            <a:ext cx="1168062" cy="584775"/>
          </a:xfrm>
          <a:prstGeom prst="rect">
            <a:avLst/>
          </a:prstGeom>
          <a:noFill/>
        </p:spPr>
        <p:txBody>
          <a:bodyPr wrap="square" rtlCol="0">
            <a:spAutoFit/>
          </a:bodyPr>
          <a:lstStyle/>
          <a:p>
            <a:r>
              <a:rPr lang="en-US" sz="1600" dirty="0" smtClean="0"/>
              <a:t>Top posters recognized</a:t>
            </a:r>
            <a:endParaRPr lang="en-US" sz="1600" dirty="0"/>
          </a:p>
        </p:txBody>
      </p:sp>
      <p:sp>
        <p:nvSpPr>
          <p:cNvPr id="17" name="TextBox 16"/>
          <p:cNvSpPr txBox="1"/>
          <p:nvPr/>
        </p:nvSpPr>
        <p:spPr>
          <a:xfrm>
            <a:off x="4049210" y="1522519"/>
            <a:ext cx="1138068" cy="584775"/>
          </a:xfrm>
          <a:prstGeom prst="rect">
            <a:avLst/>
          </a:prstGeom>
          <a:noFill/>
        </p:spPr>
        <p:txBody>
          <a:bodyPr wrap="none" rtlCol="0">
            <a:spAutoFit/>
          </a:bodyPr>
          <a:lstStyle/>
          <a:p>
            <a:r>
              <a:rPr lang="en-US" sz="1600" b="1" dirty="0" smtClean="0"/>
              <a:t>Evaluation:</a:t>
            </a:r>
          </a:p>
          <a:p>
            <a:r>
              <a:rPr lang="en-US" sz="1600" b="1" dirty="0" smtClean="0"/>
              <a:t>Round One</a:t>
            </a:r>
            <a:endParaRPr lang="en-US" sz="1600" b="1" dirty="0"/>
          </a:p>
        </p:txBody>
      </p:sp>
      <p:sp>
        <p:nvSpPr>
          <p:cNvPr id="18" name="TextBox 17"/>
          <p:cNvSpPr txBox="1"/>
          <p:nvPr/>
        </p:nvSpPr>
        <p:spPr>
          <a:xfrm>
            <a:off x="6073625" y="1522518"/>
            <a:ext cx="1141531" cy="584775"/>
          </a:xfrm>
          <a:prstGeom prst="rect">
            <a:avLst/>
          </a:prstGeom>
          <a:noFill/>
        </p:spPr>
        <p:txBody>
          <a:bodyPr wrap="none" rtlCol="0">
            <a:spAutoFit/>
          </a:bodyPr>
          <a:lstStyle/>
          <a:p>
            <a:r>
              <a:rPr lang="en-US" sz="1600" b="1" dirty="0" smtClean="0"/>
              <a:t>Evaluation:</a:t>
            </a:r>
          </a:p>
          <a:p>
            <a:r>
              <a:rPr lang="en-US" sz="1600" b="1" dirty="0" smtClean="0"/>
              <a:t>Round Two</a:t>
            </a:r>
            <a:endParaRPr lang="en-US" sz="1600" b="1" dirty="0"/>
          </a:p>
        </p:txBody>
      </p:sp>
      <p:sp>
        <p:nvSpPr>
          <p:cNvPr id="20" name="TextBox 19"/>
          <p:cNvSpPr txBox="1"/>
          <p:nvPr/>
        </p:nvSpPr>
        <p:spPr>
          <a:xfrm>
            <a:off x="2334321" y="3496268"/>
            <a:ext cx="1098570" cy="338554"/>
          </a:xfrm>
          <a:prstGeom prst="rect">
            <a:avLst/>
          </a:prstGeom>
          <a:noFill/>
        </p:spPr>
        <p:txBody>
          <a:bodyPr wrap="none" rtlCol="0">
            <a:spAutoFit/>
          </a:bodyPr>
          <a:lstStyle/>
          <a:p>
            <a:r>
              <a:rPr lang="en-US" sz="1600" dirty="0" smtClean="0"/>
              <a:t>Two weeks</a:t>
            </a:r>
            <a:endParaRPr lang="en-US" sz="1600" dirty="0"/>
          </a:p>
        </p:txBody>
      </p:sp>
      <p:sp>
        <p:nvSpPr>
          <p:cNvPr id="21" name="TextBox 20"/>
          <p:cNvSpPr txBox="1"/>
          <p:nvPr/>
        </p:nvSpPr>
        <p:spPr>
          <a:xfrm>
            <a:off x="4168625" y="3496268"/>
            <a:ext cx="1098570" cy="338554"/>
          </a:xfrm>
          <a:prstGeom prst="rect">
            <a:avLst/>
          </a:prstGeom>
          <a:noFill/>
        </p:spPr>
        <p:txBody>
          <a:bodyPr wrap="none" rtlCol="0">
            <a:spAutoFit/>
          </a:bodyPr>
          <a:lstStyle/>
          <a:p>
            <a:r>
              <a:rPr lang="en-US" sz="1600" dirty="0" smtClean="0"/>
              <a:t>Two weeks</a:t>
            </a:r>
            <a:endParaRPr lang="en-US" sz="1600" dirty="0"/>
          </a:p>
        </p:txBody>
      </p:sp>
      <p:sp>
        <p:nvSpPr>
          <p:cNvPr id="22" name="TextBox 21"/>
          <p:cNvSpPr txBox="1"/>
          <p:nvPr/>
        </p:nvSpPr>
        <p:spPr>
          <a:xfrm>
            <a:off x="6073625" y="3496268"/>
            <a:ext cx="1098570" cy="338554"/>
          </a:xfrm>
          <a:prstGeom prst="rect">
            <a:avLst/>
          </a:prstGeom>
          <a:noFill/>
        </p:spPr>
        <p:txBody>
          <a:bodyPr wrap="none" rtlCol="0">
            <a:spAutoFit/>
          </a:bodyPr>
          <a:lstStyle/>
          <a:p>
            <a:r>
              <a:rPr lang="en-US" sz="1600" dirty="0" smtClean="0"/>
              <a:t>Two weeks</a:t>
            </a:r>
            <a:endParaRPr lang="en-US" sz="1600" dirty="0"/>
          </a:p>
        </p:txBody>
      </p:sp>
      <p:sp>
        <p:nvSpPr>
          <p:cNvPr id="23" name="TextBox 22"/>
          <p:cNvSpPr txBox="1"/>
          <p:nvPr/>
        </p:nvSpPr>
        <p:spPr>
          <a:xfrm>
            <a:off x="467810" y="3496268"/>
            <a:ext cx="1236942" cy="338554"/>
          </a:xfrm>
          <a:prstGeom prst="rect">
            <a:avLst/>
          </a:prstGeom>
          <a:noFill/>
        </p:spPr>
        <p:txBody>
          <a:bodyPr wrap="none" rtlCol="0">
            <a:spAutoFit/>
          </a:bodyPr>
          <a:lstStyle/>
          <a:p>
            <a:r>
              <a:rPr lang="en-US" sz="1600" dirty="0" smtClean="0"/>
              <a:t>Time Period:</a:t>
            </a:r>
            <a:endParaRPr lang="en-US" sz="1600" dirty="0"/>
          </a:p>
        </p:txBody>
      </p:sp>
      <p:sp>
        <p:nvSpPr>
          <p:cNvPr id="24" name="Line Callout 1 23"/>
          <p:cNvSpPr/>
          <p:nvPr/>
        </p:nvSpPr>
        <p:spPr>
          <a:xfrm>
            <a:off x="3962400" y="4080299"/>
            <a:ext cx="1676400" cy="2133600"/>
          </a:xfrm>
          <a:prstGeom prst="borderCallout1">
            <a:avLst>
              <a:gd name="adj1" fmla="val -3180"/>
              <a:gd name="adj2" fmla="val 82807"/>
              <a:gd name="adj3" fmla="val -28128"/>
              <a:gd name="adj4" fmla="val 83017"/>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smtClean="0">
                <a:solidFill>
                  <a:schemeClr val="tx1"/>
                </a:solidFill>
              </a:rPr>
              <a:t>Each student will evaluate two to three of their peers’ posters. Students may ask questions and post responses. The highest ranked in each division will be evaluated by the expert panel.</a:t>
            </a:r>
            <a:endParaRPr lang="en-US" sz="1200" dirty="0">
              <a:solidFill>
                <a:schemeClr val="tx1"/>
              </a:solidFill>
            </a:endParaRPr>
          </a:p>
        </p:txBody>
      </p:sp>
      <p:sp>
        <p:nvSpPr>
          <p:cNvPr id="25" name="Line Callout 1 24"/>
          <p:cNvSpPr/>
          <p:nvPr/>
        </p:nvSpPr>
        <p:spPr>
          <a:xfrm>
            <a:off x="2045406" y="4080299"/>
            <a:ext cx="1676400" cy="2133600"/>
          </a:xfrm>
          <a:prstGeom prst="borderCallout1">
            <a:avLst>
              <a:gd name="adj1" fmla="val -3180"/>
              <a:gd name="adj2" fmla="val 82807"/>
              <a:gd name="adj3" fmla="val -30509"/>
              <a:gd name="adj4" fmla="val 82411"/>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smtClean="0">
                <a:solidFill>
                  <a:schemeClr val="tx1"/>
                </a:solidFill>
              </a:rPr>
              <a:t>Upon acceptance of their abstract, each undergraduate  student will upload an electronic version of their poster and a three to four minute video presentation (or link to a video).</a:t>
            </a:r>
            <a:endParaRPr lang="en-US" sz="1200" dirty="0">
              <a:solidFill>
                <a:schemeClr val="tx1"/>
              </a:solidFill>
            </a:endParaRPr>
          </a:p>
        </p:txBody>
      </p:sp>
      <p:sp>
        <p:nvSpPr>
          <p:cNvPr id="26" name="Line Callout 1 25"/>
          <p:cNvSpPr/>
          <p:nvPr/>
        </p:nvSpPr>
        <p:spPr>
          <a:xfrm>
            <a:off x="5888620" y="4097884"/>
            <a:ext cx="1676400" cy="2133600"/>
          </a:xfrm>
          <a:prstGeom prst="borderCallout1">
            <a:avLst>
              <a:gd name="adj1" fmla="val -3180"/>
              <a:gd name="adj2" fmla="val 82807"/>
              <a:gd name="adj3" fmla="val -29557"/>
              <a:gd name="adj4" fmla="val 81805"/>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smtClean="0">
                <a:solidFill>
                  <a:schemeClr val="tx1"/>
                </a:solidFill>
              </a:rPr>
              <a:t>A panel of expert judges will review the highest rated posters from round one. Judges may ask questions and discuss reactions. The number of posters evaluated in this round  depends on the number of judges.</a:t>
            </a:r>
            <a:endParaRPr lang="en-US" sz="1200" dirty="0">
              <a:solidFill>
                <a:schemeClr val="tx1"/>
              </a:solidFill>
            </a:endParaRPr>
          </a:p>
        </p:txBody>
      </p:sp>
    </p:spTree>
    <p:extLst>
      <p:ext uri="{BB962C8B-B14F-4D97-AF65-F5344CB8AC3E}">
        <p14:creationId xmlns:p14="http://schemas.microsoft.com/office/powerpoint/2010/main" val="280098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6" y="-81867"/>
            <a:ext cx="7936895" cy="970114"/>
          </a:xfrm>
        </p:spPr>
        <p:txBody>
          <a:bodyPr/>
          <a:lstStyle/>
          <a:p>
            <a:r>
              <a:rPr lang="en-US" dirty="0" smtClean="0"/>
              <a:t>Next Steps: Pilots</a:t>
            </a:r>
            <a:endParaRPr lang="en-US" dirty="0"/>
          </a:p>
        </p:txBody>
      </p:sp>
      <p:sp>
        <p:nvSpPr>
          <p:cNvPr id="3" name="Content Placeholder 2"/>
          <p:cNvSpPr>
            <a:spLocks noGrp="1"/>
          </p:cNvSpPr>
          <p:nvPr>
            <p:ph idx="1"/>
          </p:nvPr>
        </p:nvSpPr>
        <p:spPr>
          <a:xfrm>
            <a:off x="3936732" y="782371"/>
            <a:ext cx="4421079" cy="5252669"/>
          </a:xfrm>
        </p:spPr>
        <p:txBody>
          <a:bodyPr>
            <a:normAutofit fontScale="92500" lnSpcReduction="20000"/>
          </a:bodyPr>
          <a:lstStyle/>
          <a:p>
            <a:pPr>
              <a:buFont typeface="Arial" panose="020B0604020202020204" pitchFamily="34" charset="0"/>
              <a:buChar char="•"/>
            </a:pPr>
            <a:r>
              <a:rPr lang="en-US" sz="2400" dirty="0">
                <a:solidFill>
                  <a:srgbClr val="002060"/>
                </a:solidFill>
              </a:rPr>
              <a:t>Testing pilots this fall</a:t>
            </a:r>
          </a:p>
          <a:p>
            <a:pPr>
              <a:buFont typeface="Arial" panose="020B0604020202020204" pitchFamily="34" charset="0"/>
              <a:buChar char="•"/>
            </a:pPr>
            <a:endParaRPr lang="en-US" sz="2400" dirty="0">
              <a:solidFill>
                <a:srgbClr val="002060"/>
              </a:solidFill>
            </a:endParaRPr>
          </a:p>
          <a:p>
            <a:pPr>
              <a:buFont typeface="Arial" panose="020B0604020202020204" pitchFamily="34" charset="0"/>
              <a:buChar char="•"/>
            </a:pPr>
            <a:r>
              <a:rPr lang="en-US" sz="2400" dirty="0">
                <a:solidFill>
                  <a:srgbClr val="002060"/>
                </a:solidFill>
              </a:rPr>
              <a:t>Projected 2016 schedule:</a:t>
            </a:r>
          </a:p>
          <a:p>
            <a:pPr marL="800100" lvl="1" indent="-342900">
              <a:buFont typeface="Arial" panose="020B0604020202020204" pitchFamily="34" charset="0"/>
              <a:buChar char="•"/>
            </a:pPr>
            <a:r>
              <a:rPr lang="en-US" sz="2000" dirty="0">
                <a:solidFill>
                  <a:srgbClr val="002060"/>
                </a:solidFill>
              </a:rPr>
              <a:t>April: multi-organization poster showcase</a:t>
            </a:r>
          </a:p>
          <a:p>
            <a:pPr marL="800100" lvl="1" indent="-342900">
              <a:buFont typeface="Arial" panose="020B0604020202020204" pitchFamily="34" charset="0"/>
              <a:buChar char="•"/>
            </a:pPr>
            <a:r>
              <a:rPr lang="en-US" sz="2000" dirty="0">
                <a:solidFill>
                  <a:srgbClr val="002060"/>
                </a:solidFill>
              </a:rPr>
              <a:t>October: multi-organization virtual poster showcase</a:t>
            </a:r>
          </a:p>
          <a:p>
            <a:pPr marL="800100" lvl="1" indent="-342900">
              <a:buFont typeface="Arial" panose="020B0604020202020204" pitchFamily="34" charset="0"/>
              <a:buChar char="•"/>
            </a:pPr>
            <a:r>
              <a:rPr lang="en-US" sz="2000" dirty="0">
                <a:solidFill>
                  <a:srgbClr val="002060"/>
                </a:solidFill>
              </a:rPr>
              <a:t>November: AGU Fall Meeting virtual poster showcase</a:t>
            </a:r>
          </a:p>
          <a:p>
            <a:pPr>
              <a:buFont typeface="Arial" panose="020B0604020202020204" pitchFamily="34" charset="0"/>
              <a:buChar char="•"/>
            </a:pPr>
            <a:endParaRPr lang="en-US" sz="2400" dirty="0">
              <a:solidFill>
                <a:srgbClr val="002060"/>
              </a:solidFill>
            </a:endParaRPr>
          </a:p>
          <a:p>
            <a:pPr>
              <a:buFont typeface="Arial" panose="020B0604020202020204" pitchFamily="34" charset="0"/>
              <a:buChar char="•"/>
            </a:pPr>
            <a:r>
              <a:rPr lang="en-US" sz="2400" dirty="0">
                <a:solidFill>
                  <a:srgbClr val="002060"/>
                </a:solidFill>
              </a:rPr>
              <a:t>Develop virtual student conference capability as an optional phase, so that poster award recipients can discuss their posters in a live format, and to add additional features, such as career development webinars and virtual job fairs</a:t>
            </a:r>
          </a:p>
          <a:p>
            <a:endParaRPr lang="en-US" dirty="0">
              <a:solidFill>
                <a:srgbClr val="002060"/>
              </a:solidFill>
            </a:endParaRPr>
          </a:p>
        </p:txBody>
      </p:sp>
      <p:sp>
        <p:nvSpPr>
          <p:cNvPr id="4" name="Slide Number Placeholder 3"/>
          <p:cNvSpPr>
            <a:spLocks noGrp="1"/>
          </p:cNvSpPr>
          <p:nvPr>
            <p:ph type="sldNum" sz="quarter" idx="12"/>
          </p:nvPr>
        </p:nvSpPr>
        <p:spPr/>
        <p:txBody>
          <a:bodyPr/>
          <a:lstStyle/>
          <a:p>
            <a:fld id="{F44F923B-FC71-9144-8FBA-BE66D401AE12}" type="slidenum">
              <a:rPr lang="en-US" smtClean="0"/>
              <a:pPr/>
              <a:t>16</a:t>
            </a:fld>
            <a:endParaRPr lang="en-US" dirty="0"/>
          </a:p>
        </p:txBody>
      </p:sp>
      <p:pic>
        <p:nvPicPr>
          <p:cNvPr id="5" name="Picture 4" descr="C:\Users\hfurukawa.AGU-NET\AppData\Local\Microsoft\Windows\Temporary Internet Files\Content.IE5\IAC95JR0\steps[1].jpg"/>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888247"/>
            <a:ext cx="3657600" cy="596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4F923B-FC71-9144-8FBA-BE66D401AE12}" type="slidenum">
              <a:rPr lang="en-US" smtClean="0"/>
              <a:pPr/>
              <a:t>17</a:t>
            </a:fld>
            <a:endParaRPr lang="en-US" dirty="0"/>
          </a:p>
        </p:txBody>
      </p:sp>
      <p:sp>
        <p:nvSpPr>
          <p:cNvPr id="2" name="Rectangle 1"/>
          <p:cNvSpPr/>
          <p:nvPr/>
        </p:nvSpPr>
        <p:spPr>
          <a:xfrm>
            <a:off x="311726" y="233735"/>
            <a:ext cx="4572000" cy="677108"/>
          </a:xfrm>
          <a:prstGeom prst="rect">
            <a:avLst/>
          </a:prstGeom>
        </p:spPr>
        <p:txBody>
          <a:bodyPr>
            <a:spAutoFit/>
          </a:bodyPr>
          <a:lstStyle/>
          <a:p>
            <a:r>
              <a:rPr lang="en-US" sz="3800" dirty="0" err="1" smtClean="0">
                <a:solidFill>
                  <a:schemeClr val="accent5">
                    <a:lumMod val="50000"/>
                  </a:schemeClr>
                </a:solidFill>
                <a:latin typeface="Franklin Gothic Medium" panose="020B0603020102020204" pitchFamily="34" charset="0"/>
              </a:rPr>
              <a:t>GeoLEAD</a:t>
            </a:r>
            <a:endParaRPr lang="en-US" sz="3800" dirty="0">
              <a:solidFill>
                <a:schemeClr val="accent5">
                  <a:lumMod val="50000"/>
                </a:schemeClr>
              </a:solidFill>
              <a:latin typeface="Franklin Gothic Medium" panose="020B0603020102020204" pitchFamily="34" charset="0"/>
            </a:endParaRPr>
          </a:p>
        </p:txBody>
      </p:sp>
      <p:sp>
        <p:nvSpPr>
          <p:cNvPr id="3" name="Rectangle 2"/>
          <p:cNvSpPr/>
          <p:nvPr/>
        </p:nvSpPr>
        <p:spPr>
          <a:xfrm>
            <a:off x="363680" y="1003453"/>
            <a:ext cx="5049983" cy="5078313"/>
          </a:xfrm>
          <a:prstGeom prst="rect">
            <a:avLst/>
          </a:prstGeom>
        </p:spPr>
        <p:txBody>
          <a:bodyPr wrap="square">
            <a:spAutoFit/>
          </a:bodyPr>
          <a:lstStyle/>
          <a:p>
            <a:r>
              <a:rPr lang="en-US" sz="2700" dirty="0" smtClean="0">
                <a:solidFill>
                  <a:srgbClr val="002060"/>
                </a:solidFill>
              </a:rPr>
              <a:t>Opportunities</a:t>
            </a:r>
          </a:p>
          <a:p>
            <a:pPr marL="342900" indent="-342900">
              <a:buFont typeface="Arial" panose="020B0604020202020204" pitchFamily="34" charset="0"/>
              <a:buChar char="•"/>
            </a:pPr>
            <a:r>
              <a:rPr lang="en-US" sz="2700" dirty="0" smtClean="0">
                <a:solidFill>
                  <a:srgbClr val="002060"/>
                </a:solidFill>
              </a:rPr>
              <a:t>Attract </a:t>
            </a:r>
            <a:r>
              <a:rPr lang="en-US" sz="2700" dirty="0">
                <a:solidFill>
                  <a:srgbClr val="002060"/>
                </a:solidFill>
              </a:rPr>
              <a:t>more students</a:t>
            </a:r>
          </a:p>
          <a:p>
            <a:pPr marL="342900" indent="-342900">
              <a:buFont typeface="Arial" panose="020B0604020202020204" pitchFamily="34" charset="0"/>
              <a:buChar char="•"/>
            </a:pPr>
            <a:r>
              <a:rPr lang="en-US" sz="2700" dirty="0">
                <a:solidFill>
                  <a:srgbClr val="002060"/>
                </a:solidFill>
              </a:rPr>
              <a:t>Retain more students</a:t>
            </a:r>
          </a:p>
          <a:p>
            <a:pPr marL="342900" indent="-342900">
              <a:buFont typeface="Arial" panose="020B0604020202020204" pitchFamily="34" charset="0"/>
              <a:buChar char="•"/>
            </a:pPr>
            <a:r>
              <a:rPr lang="en-US" sz="2700" dirty="0">
                <a:solidFill>
                  <a:srgbClr val="002060"/>
                </a:solidFill>
              </a:rPr>
              <a:t>Get more students into </a:t>
            </a:r>
            <a:endParaRPr lang="en-US" sz="2700" dirty="0" smtClean="0">
              <a:solidFill>
                <a:srgbClr val="002060"/>
              </a:solidFill>
            </a:endParaRPr>
          </a:p>
          <a:p>
            <a:r>
              <a:rPr lang="en-US" sz="2700" dirty="0" smtClean="0">
                <a:solidFill>
                  <a:srgbClr val="002060"/>
                </a:solidFill>
              </a:rPr>
              <a:t>the workforce</a:t>
            </a:r>
          </a:p>
          <a:p>
            <a:r>
              <a:rPr lang="en-US" sz="2700" dirty="0" smtClean="0">
                <a:solidFill>
                  <a:srgbClr val="002060"/>
                </a:solidFill>
              </a:rPr>
              <a:t>Current status</a:t>
            </a:r>
          </a:p>
          <a:p>
            <a:pPr marL="342900" indent="-342900">
              <a:buFont typeface="Arial" panose="020B0604020202020204" pitchFamily="34" charset="0"/>
              <a:buChar char="•"/>
            </a:pPr>
            <a:r>
              <a:rPr lang="en-US" sz="2700" dirty="0" smtClean="0">
                <a:solidFill>
                  <a:srgbClr val="002060"/>
                </a:solidFill>
              </a:rPr>
              <a:t>Validated </a:t>
            </a:r>
            <a:r>
              <a:rPr lang="en-US" sz="2700" dirty="0">
                <a:solidFill>
                  <a:srgbClr val="002060"/>
                </a:solidFill>
              </a:rPr>
              <a:t>need and </a:t>
            </a:r>
            <a:endParaRPr lang="en-US" sz="2700" dirty="0" smtClean="0">
              <a:solidFill>
                <a:srgbClr val="002060"/>
              </a:solidFill>
            </a:endParaRPr>
          </a:p>
          <a:p>
            <a:r>
              <a:rPr lang="en-US" sz="2700" dirty="0" smtClean="0">
                <a:solidFill>
                  <a:srgbClr val="002060"/>
                </a:solidFill>
              </a:rPr>
              <a:t>opportunity </a:t>
            </a:r>
            <a:r>
              <a:rPr lang="en-US" sz="2700" dirty="0">
                <a:solidFill>
                  <a:srgbClr val="002060"/>
                </a:solidFill>
              </a:rPr>
              <a:t>with students, </a:t>
            </a:r>
            <a:endParaRPr lang="en-US" sz="2700" dirty="0" smtClean="0">
              <a:solidFill>
                <a:srgbClr val="002060"/>
              </a:solidFill>
            </a:endParaRPr>
          </a:p>
          <a:p>
            <a:r>
              <a:rPr lang="en-US" sz="2700" dirty="0" smtClean="0">
                <a:solidFill>
                  <a:srgbClr val="002060"/>
                </a:solidFill>
              </a:rPr>
              <a:t>faculty</a:t>
            </a:r>
            <a:r>
              <a:rPr lang="en-US" sz="2700" dirty="0">
                <a:solidFill>
                  <a:srgbClr val="002060"/>
                </a:solidFill>
              </a:rPr>
              <a:t>, employers</a:t>
            </a:r>
            <a:r>
              <a:rPr lang="en-US" sz="2700" dirty="0" smtClean="0">
                <a:solidFill>
                  <a:srgbClr val="002060"/>
                </a:solidFill>
              </a:rPr>
              <a:t>, </a:t>
            </a:r>
            <a:r>
              <a:rPr lang="en-US" sz="2700" dirty="0">
                <a:solidFill>
                  <a:srgbClr val="002060"/>
                </a:solidFill>
              </a:rPr>
              <a:t>societies</a:t>
            </a:r>
          </a:p>
          <a:p>
            <a:pPr marL="342900" indent="-342900">
              <a:buFont typeface="Arial" panose="020B0604020202020204" pitchFamily="34" charset="0"/>
              <a:buChar char="•"/>
            </a:pPr>
            <a:r>
              <a:rPr lang="en-US" sz="2700" dirty="0">
                <a:solidFill>
                  <a:srgbClr val="002060"/>
                </a:solidFill>
              </a:rPr>
              <a:t>Prototyped site design</a:t>
            </a:r>
          </a:p>
          <a:p>
            <a:pPr marL="342900" indent="-342900">
              <a:buFont typeface="Arial" panose="020B0604020202020204" pitchFamily="34" charset="0"/>
              <a:buChar char="•"/>
            </a:pPr>
            <a:r>
              <a:rPr lang="en-US" sz="2700" dirty="0">
                <a:solidFill>
                  <a:srgbClr val="002060"/>
                </a:solidFill>
              </a:rPr>
              <a:t>Conducted initial round of testing on </a:t>
            </a:r>
            <a:r>
              <a:rPr lang="en-US" sz="2700" dirty="0" smtClean="0">
                <a:solidFill>
                  <a:srgbClr val="002060"/>
                </a:solidFill>
              </a:rPr>
              <a:t>prototype</a:t>
            </a:r>
            <a:endParaRPr lang="en-US" sz="2700" dirty="0">
              <a:solidFill>
                <a:srgbClr val="002060"/>
              </a:solidFill>
            </a:endParaRPr>
          </a:p>
        </p:txBody>
      </p:sp>
      <p:pic>
        <p:nvPicPr>
          <p:cNvPr id="5" name="Picture 4"/>
          <p:cNvPicPr>
            <a:picLocks noChangeAspect="1"/>
          </p:cNvPicPr>
          <p:nvPr/>
        </p:nvPicPr>
        <p:blipFill>
          <a:blip r:embed="rId3"/>
          <a:stretch>
            <a:fillRect/>
          </a:stretch>
        </p:blipFill>
        <p:spPr>
          <a:xfrm>
            <a:off x="4608511" y="0"/>
            <a:ext cx="4535489" cy="3064627"/>
          </a:xfrm>
          <a:prstGeom prst="rect">
            <a:avLst/>
          </a:prstGeom>
        </p:spPr>
      </p:pic>
      <p:pic>
        <p:nvPicPr>
          <p:cNvPr id="6" name="Picture 5"/>
          <p:cNvPicPr>
            <a:picLocks noChangeAspect="1"/>
          </p:cNvPicPr>
          <p:nvPr/>
        </p:nvPicPr>
        <p:blipFill>
          <a:blip r:embed="rId4"/>
          <a:stretch>
            <a:fillRect/>
          </a:stretch>
        </p:blipFill>
        <p:spPr>
          <a:xfrm>
            <a:off x="4946075" y="3157237"/>
            <a:ext cx="4189381" cy="2805545"/>
          </a:xfrm>
          <a:prstGeom prst="rect">
            <a:avLst/>
          </a:prstGeom>
        </p:spPr>
      </p:pic>
    </p:spTree>
    <p:extLst>
      <p:ext uri="{BB962C8B-B14F-4D97-AF65-F5344CB8AC3E}">
        <p14:creationId xmlns:p14="http://schemas.microsoft.com/office/powerpoint/2010/main" val="289298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2">
            <a:extLst>
              <a:ext uri="{28A0092B-C50C-407E-A947-70E740481C1C}">
                <a14:useLocalDpi xmlns:a14="http://schemas.microsoft.com/office/drawing/2010/main" val="0"/>
              </a:ext>
            </a:extLst>
          </a:blip>
          <a:srcRect l="2762" t="1716" r="2719" b="1518"/>
          <a:stretch/>
        </p:blipFill>
        <p:spPr>
          <a:xfrm rot="16200000">
            <a:off x="1137845" y="-1159032"/>
            <a:ext cx="6868314" cy="9155147"/>
          </a:xfrm>
          <a:prstGeom prst="rect">
            <a:avLst/>
          </a:prstGeom>
          <a:solidFill>
            <a:srgbClr val="000000"/>
          </a:solidFill>
        </p:spPr>
      </p:pic>
      <p:sp>
        <p:nvSpPr>
          <p:cNvPr id="30" name="TextBox 29"/>
          <p:cNvSpPr txBox="1"/>
          <p:nvPr/>
        </p:nvSpPr>
        <p:spPr>
          <a:xfrm>
            <a:off x="4379213" y="2433206"/>
            <a:ext cx="1346844" cy="400110"/>
          </a:xfrm>
          <a:prstGeom prst="rect">
            <a:avLst/>
          </a:prstGeom>
          <a:noFill/>
        </p:spPr>
        <p:txBody>
          <a:bodyPr wrap="none" rtlCol="0">
            <a:spAutoFit/>
          </a:bodyPr>
          <a:lstStyle/>
          <a:p>
            <a:r>
              <a:rPr lang="en-US" sz="2000" dirty="0" smtClean="0">
                <a:solidFill>
                  <a:schemeClr val="bg1"/>
                </a:solidFill>
              </a:rPr>
              <a:t>Internships</a:t>
            </a:r>
            <a:endParaRPr lang="en-US" sz="2000" dirty="0">
              <a:solidFill>
                <a:schemeClr val="bg1"/>
              </a:solidFill>
            </a:endParaRPr>
          </a:p>
        </p:txBody>
      </p:sp>
      <p:sp>
        <p:nvSpPr>
          <p:cNvPr id="31" name="TextBox 30"/>
          <p:cNvSpPr txBox="1"/>
          <p:nvPr/>
        </p:nvSpPr>
        <p:spPr>
          <a:xfrm>
            <a:off x="3329785" y="1937634"/>
            <a:ext cx="1990225" cy="400110"/>
          </a:xfrm>
          <a:prstGeom prst="rect">
            <a:avLst/>
          </a:prstGeom>
          <a:noFill/>
        </p:spPr>
        <p:txBody>
          <a:bodyPr wrap="none" rtlCol="0">
            <a:spAutoFit/>
          </a:bodyPr>
          <a:lstStyle/>
          <a:p>
            <a:r>
              <a:rPr lang="en-US" sz="2000" dirty="0" smtClean="0">
                <a:solidFill>
                  <a:schemeClr val="bg1"/>
                </a:solidFill>
              </a:rPr>
              <a:t>Student Chapters</a:t>
            </a:r>
            <a:endParaRPr lang="en-US" sz="2000" dirty="0">
              <a:solidFill>
                <a:schemeClr val="bg1"/>
              </a:solidFill>
            </a:endParaRPr>
          </a:p>
        </p:txBody>
      </p:sp>
      <p:sp>
        <p:nvSpPr>
          <p:cNvPr id="32" name="TextBox 31"/>
          <p:cNvSpPr txBox="1"/>
          <p:nvPr/>
        </p:nvSpPr>
        <p:spPr>
          <a:xfrm>
            <a:off x="1867764" y="2140995"/>
            <a:ext cx="1069908" cy="400110"/>
          </a:xfrm>
          <a:prstGeom prst="rect">
            <a:avLst/>
          </a:prstGeom>
          <a:noFill/>
        </p:spPr>
        <p:txBody>
          <a:bodyPr wrap="none" rtlCol="0">
            <a:spAutoFit/>
          </a:bodyPr>
          <a:lstStyle/>
          <a:p>
            <a:r>
              <a:rPr lang="en-US" sz="2000" dirty="0" smtClean="0">
                <a:solidFill>
                  <a:schemeClr val="bg1"/>
                </a:solidFill>
              </a:rPr>
              <a:t>Mentors</a:t>
            </a:r>
            <a:endParaRPr lang="en-US" sz="2000" dirty="0">
              <a:solidFill>
                <a:schemeClr val="bg1"/>
              </a:solidFill>
            </a:endParaRPr>
          </a:p>
        </p:txBody>
      </p:sp>
      <p:sp>
        <p:nvSpPr>
          <p:cNvPr id="33" name="TextBox 32"/>
          <p:cNvSpPr txBox="1"/>
          <p:nvPr/>
        </p:nvSpPr>
        <p:spPr>
          <a:xfrm>
            <a:off x="4824741" y="2964686"/>
            <a:ext cx="635430" cy="400110"/>
          </a:xfrm>
          <a:prstGeom prst="rect">
            <a:avLst/>
          </a:prstGeom>
          <a:noFill/>
        </p:spPr>
        <p:txBody>
          <a:bodyPr wrap="none" rtlCol="0">
            <a:spAutoFit/>
          </a:bodyPr>
          <a:lstStyle/>
          <a:p>
            <a:r>
              <a:rPr lang="en-US" sz="2000" dirty="0" smtClean="0">
                <a:solidFill>
                  <a:schemeClr val="bg1"/>
                </a:solidFill>
              </a:rPr>
              <a:t>Jobs</a:t>
            </a:r>
            <a:endParaRPr lang="en-US" sz="2000" dirty="0">
              <a:solidFill>
                <a:schemeClr val="bg1"/>
              </a:solidFill>
            </a:endParaRPr>
          </a:p>
        </p:txBody>
      </p:sp>
      <p:sp>
        <p:nvSpPr>
          <p:cNvPr id="34" name="TextBox 33"/>
          <p:cNvSpPr txBox="1"/>
          <p:nvPr/>
        </p:nvSpPr>
        <p:spPr>
          <a:xfrm>
            <a:off x="2291311" y="1551589"/>
            <a:ext cx="1844608" cy="400110"/>
          </a:xfrm>
          <a:prstGeom prst="rect">
            <a:avLst/>
          </a:prstGeom>
          <a:noFill/>
        </p:spPr>
        <p:txBody>
          <a:bodyPr wrap="none" rtlCol="0">
            <a:spAutoFit/>
          </a:bodyPr>
          <a:lstStyle/>
          <a:p>
            <a:r>
              <a:rPr lang="en-US" sz="2000" dirty="0" smtClean="0">
                <a:solidFill>
                  <a:schemeClr val="bg1"/>
                </a:solidFill>
              </a:rPr>
              <a:t>Resume Writing</a:t>
            </a:r>
            <a:endParaRPr lang="en-US" sz="2000" dirty="0">
              <a:solidFill>
                <a:schemeClr val="bg1"/>
              </a:solidFill>
            </a:endParaRPr>
          </a:p>
        </p:txBody>
      </p:sp>
      <p:sp>
        <p:nvSpPr>
          <p:cNvPr id="35" name="TextBox 34"/>
          <p:cNvSpPr txBox="1"/>
          <p:nvPr/>
        </p:nvSpPr>
        <p:spPr>
          <a:xfrm>
            <a:off x="2203723" y="4735071"/>
            <a:ext cx="1009892" cy="400110"/>
          </a:xfrm>
          <a:prstGeom prst="rect">
            <a:avLst/>
          </a:prstGeom>
          <a:noFill/>
        </p:spPr>
        <p:txBody>
          <a:bodyPr wrap="none" rtlCol="0">
            <a:spAutoFit/>
          </a:bodyPr>
          <a:lstStyle/>
          <a:p>
            <a:r>
              <a:rPr lang="en-US" sz="2000" dirty="0" smtClean="0">
                <a:solidFill>
                  <a:schemeClr val="bg1"/>
                </a:solidFill>
              </a:rPr>
              <a:t>Training</a:t>
            </a:r>
            <a:endParaRPr lang="en-US" sz="2000" dirty="0">
              <a:solidFill>
                <a:schemeClr val="bg1"/>
              </a:solidFill>
            </a:endParaRPr>
          </a:p>
        </p:txBody>
      </p:sp>
      <p:pic>
        <p:nvPicPr>
          <p:cNvPr id="36" name="Picture 35"/>
          <p:cNvPicPr>
            <a:picLocks noChangeAspect="1"/>
          </p:cNvPicPr>
          <p:nvPr/>
        </p:nvPicPr>
        <p:blipFill rotWithShape="1">
          <a:blip r:embed="rId3"/>
          <a:srcRect l="-1" t="665" r="695" b="1218"/>
          <a:stretch/>
        </p:blipFill>
        <p:spPr>
          <a:xfrm>
            <a:off x="5816241" y="4647713"/>
            <a:ext cx="988002" cy="574825"/>
          </a:xfrm>
          <a:prstGeom prst="rect">
            <a:avLst/>
          </a:prstGeom>
        </p:spPr>
      </p:pic>
      <p:pic>
        <p:nvPicPr>
          <p:cNvPr id="37" name="Picture 36"/>
          <p:cNvPicPr>
            <a:picLocks noChangeAspect="1"/>
          </p:cNvPicPr>
          <p:nvPr/>
        </p:nvPicPr>
        <p:blipFill rotWithShape="1">
          <a:blip r:embed="rId4"/>
          <a:srcRect t="1615"/>
          <a:stretch/>
        </p:blipFill>
        <p:spPr>
          <a:xfrm>
            <a:off x="4684256" y="4058134"/>
            <a:ext cx="2554215" cy="448833"/>
          </a:xfrm>
          <a:prstGeom prst="rect">
            <a:avLst/>
          </a:prstGeom>
        </p:spPr>
      </p:pic>
      <p:pic>
        <p:nvPicPr>
          <p:cNvPr id="38" name="Picture 37"/>
          <p:cNvPicPr>
            <a:picLocks noChangeAspect="1"/>
          </p:cNvPicPr>
          <p:nvPr/>
        </p:nvPicPr>
        <p:blipFill>
          <a:blip r:embed="rId5"/>
          <a:stretch>
            <a:fillRect/>
          </a:stretch>
        </p:blipFill>
        <p:spPr>
          <a:xfrm>
            <a:off x="5651956" y="1750311"/>
            <a:ext cx="1547095" cy="530503"/>
          </a:xfrm>
          <a:prstGeom prst="rect">
            <a:avLst/>
          </a:prstGeom>
        </p:spPr>
      </p:pic>
      <p:pic>
        <p:nvPicPr>
          <p:cNvPr id="39" name="Picture 38"/>
          <p:cNvPicPr>
            <a:picLocks noChangeAspect="1"/>
          </p:cNvPicPr>
          <p:nvPr/>
        </p:nvPicPr>
        <p:blipFill rotWithShape="1">
          <a:blip r:embed="rId6"/>
          <a:srcRect t="5696" b="3578"/>
          <a:stretch/>
        </p:blipFill>
        <p:spPr>
          <a:xfrm>
            <a:off x="6146815" y="2796620"/>
            <a:ext cx="991591" cy="937115"/>
          </a:xfrm>
          <a:prstGeom prst="rect">
            <a:avLst/>
          </a:prstGeom>
        </p:spPr>
      </p:pic>
      <p:sp>
        <p:nvSpPr>
          <p:cNvPr id="40" name="TextBox 39"/>
          <p:cNvSpPr txBox="1"/>
          <p:nvPr/>
        </p:nvSpPr>
        <p:spPr>
          <a:xfrm>
            <a:off x="67743" y="52785"/>
            <a:ext cx="9112547" cy="1200329"/>
          </a:xfrm>
          <a:prstGeom prst="rect">
            <a:avLst/>
          </a:prstGeom>
          <a:noFill/>
        </p:spPr>
        <p:txBody>
          <a:bodyPr wrap="square" rtlCol="0">
            <a:spAutoFit/>
          </a:bodyPr>
          <a:lstStyle/>
          <a:p>
            <a:r>
              <a:rPr lang="en-US" sz="4000" b="1" dirty="0" smtClean="0">
                <a:solidFill>
                  <a:srgbClr val="66CCFF"/>
                </a:solidFill>
                <a:latin typeface="Franklin Gothic Medium" panose="020B0603020102020204" pitchFamily="34" charset="0"/>
              </a:rPr>
              <a:t>What is in GeoLEAD</a:t>
            </a:r>
            <a:r>
              <a:rPr lang="en-US" sz="4000" b="1" dirty="0">
                <a:solidFill>
                  <a:srgbClr val="66CCFF"/>
                </a:solidFill>
                <a:latin typeface="Franklin Gothic Medium" panose="020B0603020102020204" pitchFamily="34" charset="0"/>
              </a:rPr>
              <a:t> </a:t>
            </a:r>
            <a:r>
              <a:rPr lang="en-US" sz="4000" b="1" dirty="0" smtClean="0">
                <a:solidFill>
                  <a:srgbClr val="66CCFF"/>
                </a:solidFill>
                <a:latin typeface="Franklin Gothic Medium" panose="020B0603020102020204" pitchFamily="34" charset="0"/>
              </a:rPr>
              <a:t>For Students</a:t>
            </a:r>
          </a:p>
          <a:p>
            <a:r>
              <a:rPr lang="en-US" sz="3200" dirty="0" smtClean="0">
                <a:solidFill>
                  <a:schemeClr val="bg1"/>
                </a:solidFill>
                <a:latin typeface="Franklin Gothic Medium" panose="020B0603020102020204" pitchFamily="34" charset="0"/>
              </a:rPr>
              <a:t>1. Search for programs and services</a:t>
            </a:r>
            <a:endParaRPr lang="en-US" sz="3200" dirty="0">
              <a:solidFill>
                <a:schemeClr val="bg1"/>
              </a:solidFill>
              <a:latin typeface="Franklin Gothic Medium" panose="020B0603020102020204" pitchFamily="34" charset="0"/>
            </a:endParaRP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70262" y="1923277"/>
            <a:ext cx="4709270" cy="5289453"/>
          </a:xfrm>
          <a:prstGeom prst="rect">
            <a:avLst/>
          </a:prstGeom>
        </p:spPr>
      </p:pic>
      <p:sp>
        <p:nvSpPr>
          <p:cNvPr id="29" name="TextBox 28"/>
          <p:cNvSpPr txBox="1"/>
          <p:nvPr/>
        </p:nvSpPr>
        <p:spPr>
          <a:xfrm>
            <a:off x="2560400" y="3096490"/>
            <a:ext cx="1994649" cy="769441"/>
          </a:xfrm>
          <a:prstGeom prst="rect">
            <a:avLst/>
          </a:prstGeom>
          <a:noFill/>
        </p:spPr>
        <p:txBody>
          <a:bodyPr wrap="none" rtlCol="0">
            <a:spAutoFit/>
          </a:bodyPr>
          <a:lstStyle/>
          <a:p>
            <a:r>
              <a:rPr lang="en-US" sz="4400" dirty="0" smtClean="0"/>
              <a:t>SEARCH</a:t>
            </a:r>
            <a:endParaRPr lang="en-US" sz="4400" dirty="0"/>
          </a:p>
        </p:txBody>
      </p:sp>
      <p:sp>
        <p:nvSpPr>
          <p:cNvPr id="2" name="TextBox 1"/>
          <p:cNvSpPr txBox="1"/>
          <p:nvPr/>
        </p:nvSpPr>
        <p:spPr>
          <a:xfrm>
            <a:off x="228600" y="6059897"/>
            <a:ext cx="6522121" cy="584775"/>
          </a:xfrm>
          <a:prstGeom prst="rect">
            <a:avLst/>
          </a:prstGeom>
          <a:noFill/>
        </p:spPr>
        <p:txBody>
          <a:bodyPr wrap="square" rtlCol="0">
            <a:spAutoFit/>
          </a:bodyPr>
          <a:lstStyle/>
          <a:p>
            <a:pPr lvl="0"/>
            <a:r>
              <a:rPr lang="en-US" sz="3200" dirty="0" smtClean="0">
                <a:solidFill>
                  <a:prstClr val="white"/>
                </a:solidFill>
                <a:latin typeface="Franklin Gothic Medium" panose="020B0603020102020204" pitchFamily="34" charset="0"/>
              </a:rPr>
              <a:t>2. Search Plus Recommendations </a:t>
            </a:r>
            <a:endParaRPr lang="en-US" sz="3200" dirty="0">
              <a:solidFill>
                <a:prstClr val="white"/>
              </a:solidFill>
              <a:latin typeface="Franklin Gothic Medium" panose="020B0603020102020204" pitchFamily="34" charset="0"/>
            </a:endParaRPr>
          </a:p>
        </p:txBody>
      </p:sp>
    </p:spTree>
    <p:extLst>
      <p:ext uri="{BB962C8B-B14F-4D97-AF65-F5344CB8AC3E}">
        <p14:creationId xmlns:p14="http://schemas.microsoft.com/office/powerpoint/2010/main" val="28113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9013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4F923B-FC71-9144-8FBA-BE66D401AE12}" type="slidenum">
              <a:rPr lang="en-US" smtClean="0"/>
              <a:pPr/>
              <a:t>2</a:t>
            </a:fld>
            <a:endParaRPr lang="en-US" dirty="0"/>
          </a:p>
        </p:txBody>
      </p:sp>
      <p:pic>
        <p:nvPicPr>
          <p:cNvPr id="5" name="Picture 4"/>
          <p:cNvPicPr>
            <a:picLocks noChangeAspect="1"/>
          </p:cNvPicPr>
          <p:nvPr/>
        </p:nvPicPr>
        <p:blipFill>
          <a:blip r:embed="rId3"/>
          <a:stretch>
            <a:fillRect/>
          </a:stretch>
        </p:blipFill>
        <p:spPr>
          <a:xfrm>
            <a:off x="176403" y="24089"/>
            <a:ext cx="8791194" cy="6809822"/>
          </a:xfrm>
          <a:prstGeom prst="rect">
            <a:avLst/>
          </a:prstGeom>
        </p:spPr>
      </p:pic>
    </p:spTree>
    <p:extLst>
      <p:ext uri="{BB962C8B-B14F-4D97-AF65-F5344CB8AC3E}">
        <p14:creationId xmlns:p14="http://schemas.microsoft.com/office/powerpoint/2010/main" val="291017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4F923B-FC71-9144-8FBA-BE66D401AE12}" type="slidenum">
              <a:rPr lang="en-US" smtClean="0"/>
              <a:pPr/>
              <a:t>20</a:t>
            </a:fld>
            <a:endParaRPr lang="en-US" dirty="0"/>
          </a:p>
        </p:txBody>
      </p:sp>
      <p:sp>
        <p:nvSpPr>
          <p:cNvPr id="3" name="TextBox 2"/>
          <p:cNvSpPr txBox="1"/>
          <p:nvPr/>
        </p:nvSpPr>
        <p:spPr>
          <a:xfrm>
            <a:off x="208945" y="304800"/>
            <a:ext cx="3038011" cy="646331"/>
          </a:xfrm>
          <a:prstGeom prst="rect">
            <a:avLst/>
          </a:prstGeom>
          <a:noFill/>
        </p:spPr>
        <p:txBody>
          <a:bodyPr wrap="none" rtlCol="0">
            <a:spAutoFit/>
          </a:bodyPr>
          <a:lstStyle/>
          <a:p>
            <a:r>
              <a:rPr lang="en-US" sz="3600" b="1" dirty="0" smtClean="0">
                <a:solidFill>
                  <a:schemeClr val="accent5">
                    <a:lumMod val="50000"/>
                  </a:schemeClr>
                </a:solidFill>
                <a:latin typeface="Franklin Gothic Book" panose="020B0503020102020204" pitchFamily="34" charset="0"/>
              </a:rPr>
              <a:t>Learn more at</a:t>
            </a:r>
            <a:endParaRPr lang="en-US" sz="3600" b="1" dirty="0">
              <a:solidFill>
                <a:schemeClr val="accent5">
                  <a:lumMod val="50000"/>
                </a:schemeClr>
              </a:solidFill>
              <a:latin typeface="Franklin Gothic Book" panose="020B0503020102020204" pitchFamily="34" charset="0"/>
            </a:endParaRPr>
          </a:p>
        </p:txBody>
      </p:sp>
      <p:sp>
        <p:nvSpPr>
          <p:cNvPr id="7" name="TextBox 6"/>
          <p:cNvSpPr txBox="1"/>
          <p:nvPr/>
        </p:nvSpPr>
        <p:spPr>
          <a:xfrm>
            <a:off x="799987" y="4797012"/>
            <a:ext cx="6770011" cy="1323439"/>
          </a:xfrm>
          <a:prstGeom prst="rect">
            <a:avLst/>
          </a:prstGeom>
          <a:solidFill>
            <a:schemeClr val="bg1"/>
          </a:solidFill>
        </p:spPr>
        <p:txBody>
          <a:bodyPr wrap="square" rtlCol="0">
            <a:spAutoFit/>
          </a:bodyPr>
          <a:lstStyle/>
          <a:p>
            <a:r>
              <a:rPr lang="en-US" sz="3200" dirty="0" smtClean="0"/>
              <a:t>For more information:</a:t>
            </a:r>
            <a:endParaRPr lang="en-US" sz="2000" dirty="0"/>
          </a:p>
          <a:p>
            <a:r>
              <a:rPr lang="en-US" sz="2400" dirty="0" smtClean="0"/>
              <a:t>Harry </a:t>
            </a:r>
            <a:r>
              <a:rPr lang="en-US" sz="2400" dirty="0"/>
              <a:t>Furukawa					Billy Williams</a:t>
            </a:r>
            <a:endParaRPr lang="en-US" sz="2400" dirty="0" smtClean="0"/>
          </a:p>
          <a:p>
            <a:r>
              <a:rPr lang="en-US" sz="2400" dirty="0" smtClean="0">
                <a:hlinkClick r:id="rId3"/>
              </a:rPr>
              <a:t>hfurukawa@agu.org</a:t>
            </a:r>
            <a:r>
              <a:rPr lang="en-US" sz="2400" dirty="0" smtClean="0"/>
              <a:t>				</a:t>
            </a:r>
            <a:r>
              <a:rPr lang="en-US" sz="2400" dirty="0">
                <a:hlinkClick r:id="rId4"/>
              </a:rPr>
              <a:t>bwilliams@agu.org</a:t>
            </a:r>
            <a:r>
              <a:rPr lang="en-US" sz="2400" dirty="0"/>
              <a:t> </a:t>
            </a:r>
          </a:p>
        </p:txBody>
      </p:sp>
      <p:sp>
        <p:nvSpPr>
          <p:cNvPr id="8" name="TextBox 7"/>
          <p:cNvSpPr txBox="1"/>
          <p:nvPr/>
        </p:nvSpPr>
        <p:spPr>
          <a:xfrm>
            <a:off x="208945" y="938113"/>
            <a:ext cx="2881045" cy="400110"/>
          </a:xfrm>
          <a:prstGeom prst="rect">
            <a:avLst/>
          </a:prstGeom>
          <a:noFill/>
        </p:spPr>
        <p:txBody>
          <a:bodyPr wrap="none" rtlCol="0">
            <a:spAutoFit/>
          </a:bodyPr>
          <a:lstStyle/>
          <a:p>
            <a:r>
              <a:rPr lang="en-US" sz="2000" dirty="0">
                <a:hlinkClick r:id="rId5"/>
              </a:rPr>
              <a:t>http://education.agu.org</a:t>
            </a:r>
            <a:r>
              <a:rPr lang="en-US" sz="2000" dirty="0" smtClean="0">
                <a:hlinkClick r:id="rId5"/>
              </a:rPr>
              <a:t>/</a:t>
            </a:r>
            <a:endParaRPr lang="en-US" sz="2000" dirty="0"/>
          </a:p>
        </p:txBody>
      </p:sp>
      <p:pic>
        <p:nvPicPr>
          <p:cNvPr id="9" name="Picture 8"/>
          <p:cNvPicPr>
            <a:picLocks noChangeAspect="1"/>
          </p:cNvPicPr>
          <p:nvPr/>
        </p:nvPicPr>
        <p:blipFill>
          <a:blip r:embed="rId6"/>
          <a:stretch>
            <a:fillRect/>
          </a:stretch>
        </p:blipFill>
        <p:spPr>
          <a:xfrm>
            <a:off x="1447690" y="1496292"/>
            <a:ext cx="5870998" cy="3053932"/>
          </a:xfrm>
          <a:prstGeom prst="rect">
            <a:avLst/>
          </a:prstGeom>
        </p:spPr>
      </p:pic>
    </p:spTree>
    <p:extLst>
      <p:ext uri="{BB962C8B-B14F-4D97-AF65-F5344CB8AC3E}">
        <p14:creationId xmlns:p14="http://schemas.microsoft.com/office/powerpoint/2010/main" val="34072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extLst>
              <a:ext uri="{28A0092B-C50C-407E-A947-70E740481C1C}">
                <a14:useLocalDpi xmlns:a14="http://schemas.microsoft.com/office/drawing/2010/main" val="0"/>
              </a:ext>
            </a:extLst>
          </a:blip>
          <a:srcRect r="11611"/>
          <a:stretch/>
        </p:blipFill>
        <p:spPr>
          <a:xfrm>
            <a:off x="0" y="1075898"/>
            <a:ext cx="9144000" cy="4300694"/>
          </a:xfrm>
          <a:prstGeom prst="rect">
            <a:avLst/>
          </a:prstGeom>
        </p:spPr>
      </p:pic>
      <p:sp>
        <p:nvSpPr>
          <p:cNvPr id="3" name="TextBox 2"/>
          <p:cNvSpPr txBox="1"/>
          <p:nvPr/>
        </p:nvSpPr>
        <p:spPr>
          <a:xfrm>
            <a:off x="0" y="5376592"/>
            <a:ext cx="9368527" cy="1323439"/>
          </a:xfrm>
          <a:prstGeom prst="rect">
            <a:avLst/>
          </a:prstGeom>
          <a:noFill/>
        </p:spPr>
        <p:txBody>
          <a:bodyPr wrap="none" rtlCol="0">
            <a:spAutoFit/>
          </a:bodyPr>
          <a:lstStyle/>
          <a:p>
            <a:pPr algn="ctr"/>
            <a:r>
              <a:rPr lang="en-US" sz="4000" b="1" i="1" dirty="0" smtClean="0">
                <a:solidFill>
                  <a:schemeClr val="accent6">
                    <a:lumMod val="75000"/>
                  </a:schemeClr>
                </a:solidFill>
              </a:rPr>
              <a:t>What are other future services for offering </a:t>
            </a:r>
          </a:p>
          <a:p>
            <a:pPr algn="ctr"/>
            <a:r>
              <a:rPr lang="en-US" sz="4000" b="1" i="1" dirty="0" smtClean="0">
                <a:solidFill>
                  <a:schemeClr val="accent6">
                    <a:lumMod val="75000"/>
                  </a:schemeClr>
                </a:solidFill>
              </a:rPr>
              <a:t>by our Scientific Societies?  </a:t>
            </a:r>
            <a:endParaRPr lang="en-US" sz="4000" b="1" i="1" dirty="0">
              <a:solidFill>
                <a:schemeClr val="accent6">
                  <a:lumMod val="75000"/>
                </a:schemeClr>
              </a:solidFill>
            </a:endParaRPr>
          </a:p>
        </p:txBody>
      </p:sp>
      <p:sp>
        <p:nvSpPr>
          <p:cNvPr id="6" name="TextBox 5"/>
          <p:cNvSpPr txBox="1"/>
          <p:nvPr/>
        </p:nvSpPr>
        <p:spPr>
          <a:xfrm>
            <a:off x="3058160" y="244901"/>
            <a:ext cx="2858475" cy="830997"/>
          </a:xfrm>
          <a:prstGeom prst="rect">
            <a:avLst/>
          </a:prstGeom>
          <a:noFill/>
        </p:spPr>
        <p:txBody>
          <a:bodyPr wrap="none" rtlCol="0">
            <a:spAutoFit/>
          </a:bodyPr>
          <a:lstStyle/>
          <a:p>
            <a:r>
              <a:rPr lang="en-US" sz="4800" b="1" dirty="0" smtClean="0">
                <a:solidFill>
                  <a:schemeClr val="accent6">
                    <a:lumMod val="75000"/>
                  </a:schemeClr>
                </a:solidFill>
              </a:rPr>
              <a:t>Discussion</a:t>
            </a:r>
            <a:endParaRPr lang="en-US" sz="4800" b="1" dirty="0">
              <a:solidFill>
                <a:schemeClr val="accent6">
                  <a:lumMod val="75000"/>
                </a:schemeClr>
              </a:solidFill>
            </a:endParaRPr>
          </a:p>
        </p:txBody>
      </p:sp>
    </p:spTree>
    <p:extLst>
      <p:ext uri="{BB962C8B-B14F-4D97-AF65-F5344CB8AC3E}">
        <p14:creationId xmlns:p14="http://schemas.microsoft.com/office/powerpoint/2010/main" val="29763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79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229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16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429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74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29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426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AGU Custom revised so I can see green">
      <a:dk1>
        <a:srgbClr val="000000"/>
      </a:dk1>
      <a:lt1>
        <a:srgbClr val="FFFFFF"/>
      </a:lt1>
      <a:dk2>
        <a:srgbClr val="122F5E"/>
      </a:dk2>
      <a:lt2>
        <a:srgbClr val="A0A2A5"/>
      </a:lt2>
      <a:accent1>
        <a:srgbClr val="3D3B36"/>
      </a:accent1>
      <a:accent2>
        <a:srgbClr val="E36E25"/>
      </a:accent2>
      <a:accent3>
        <a:srgbClr val="851523"/>
      </a:accent3>
      <a:accent4>
        <a:srgbClr val="698839"/>
      </a:accent4>
      <a:accent5>
        <a:srgbClr val="6A7DA0"/>
      </a:accent5>
      <a:accent6>
        <a:srgbClr val="285FAC"/>
      </a:accent6>
      <a:hlink>
        <a:srgbClr val="64625E"/>
      </a:hlink>
      <a:folHlink>
        <a:srgbClr val="698F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1245</TotalTime>
  <Words>424</Words>
  <Application>Microsoft Office PowerPoint</Application>
  <PresentationFormat>On-screen Show (4:3)</PresentationFormat>
  <Paragraphs>93</Paragraphs>
  <Slides>21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Comic Sans MS</vt:lpstr>
      <vt:lpstr>Franklin Gothic Book</vt:lpstr>
      <vt:lpstr>Franklin Gothic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Pilots</vt:lpstr>
      <vt:lpstr>PowerPoint Presentation</vt:lpstr>
      <vt:lpstr>PowerPoint Presentation</vt:lpstr>
      <vt:lpstr>PowerPoint Presentation</vt:lpstr>
      <vt:lpstr>PowerPoint Presentation</vt:lpstr>
      <vt:lpstr>PowerPoint Presentation</vt:lpstr>
    </vt:vector>
  </TitlesOfParts>
  <Company>gmmb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Wilkes</dc:creator>
  <cp:lastModifiedBy>Billy M. Williams</cp:lastModifiedBy>
  <cp:revision>48</cp:revision>
  <dcterms:created xsi:type="dcterms:W3CDTF">2015-05-12T20:17:49Z</dcterms:created>
  <dcterms:modified xsi:type="dcterms:W3CDTF">2015-09-28T18:58:16Z</dcterms:modified>
</cp:coreProperties>
</file>