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1" r:id="rId3"/>
    <p:sldId id="257" r:id="rId4"/>
    <p:sldId id="258" r:id="rId5"/>
    <p:sldId id="260" r:id="rId6"/>
    <p:sldId id="262" r:id="rId7"/>
    <p:sldId id="264" r:id="rId8"/>
    <p:sldId id="263" r:id="rId9"/>
    <p:sldId id="265" r:id="rId10"/>
    <p:sldId id="259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Site Visits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7719</c:v>
                </c:pt>
                <c:pt idx="1">
                  <c:v>3099</c:v>
                </c:pt>
                <c:pt idx="2">
                  <c:v>2566</c:v>
                </c:pt>
                <c:pt idx="3">
                  <c:v>1836</c:v>
                </c:pt>
                <c:pt idx="4">
                  <c:v>1646</c:v>
                </c:pt>
                <c:pt idx="5">
                  <c:v>2157</c:v>
                </c:pt>
                <c:pt idx="6">
                  <c:v>1751</c:v>
                </c:pt>
                <c:pt idx="7">
                  <c:v>2728</c:v>
                </c:pt>
                <c:pt idx="8">
                  <c:v>3059</c:v>
                </c:pt>
                <c:pt idx="9">
                  <c:v>5137</c:v>
                </c:pt>
                <c:pt idx="10">
                  <c:v>4856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999168"/>
        <c:axId val="125000704"/>
      </c:barChart>
      <c:catAx>
        <c:axId val="124999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25000704"/>
        <c:crosses val="autoZero"/>
        <c:auto val="1"/>
        <c:lblAlgn val="ctr"/>
        <c:lblOffset val="100"/>
        <c:noMultiLvlLbl val="0"/>
      </c:catAx>
      <c:valAx>
        <c:axId val="12500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99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B97BA66-3E14-4A91-B690-EFCB102D5995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42E0EE8-D837-4E67-A415-D4E26D03B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9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BDSSG</a:t>
            </a:r>
            <a:r>
              <a:rPr lang="en-US" baseline="0" dirty="0" smtClean="0"/>
              <a:t>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E0EE8-D837-4E67-A415-D4E26D03B8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28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National Academy and NSF panel stories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E0EE8-D837-4E67-A415-D4E26D03B8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6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3B1-99B6-4A22-89BB-C0D7076C2C3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18C-6787-4732-9195-97B488E02A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3B1-99B6-4A22-89BB-C0D7076C2C3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18C-6787-4732-9195-97B488E02A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3B1-99B6-4A22-89BB-C0D7076C2C3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18C-6787-4732-9195-97B488E02A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3B1-99B6-4A22-89BB-C0D7076C2C3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18C-6787-4732-9195-97B488E02A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3B1-99B6-4A22-89BB-C0D7076C2C3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18C-6787-4732-9195-97B488E02A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3B1-99B6-4A22-89BB-C0D7076C2C3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18C-6787-4732-9195-97B488E02A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3B1-99B6-4A22-89BB-C0D7076C2C3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18C-6787-4732-9195-97B488E02A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3B1-99B6-4A22-89BB-C0D7076C2C3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18C-6787-4732-9195-97B488E02A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3B1-99B6-4A22-89BB-C0D7076C2C3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18C-6787-4732-9195-97B488E02A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3B1-99B6-4A22-89BB-C0D7076C2C3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318C-6787-4732-9195-97B488E02A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13B1-99B6-4A22-89BB-C0D7076C2C3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C5318C-6787-4732-9195-97B488E02A4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9D13B1-99B6-4A22-89BB-C0D7076C2C3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C5318C-6787-4732-9195-97B488E02A4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thisisstatistics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user/ThisIsStat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i="1" dirty="0" smtClean="0"/>
              <a:t>Getting our Message to the Public and Policymakers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 Pierson</a:t>
            </a:r>
          </a:p>
          <a:p>
            <a:r>
              <a:rPr lang="en-US" dirty="0" smtClean="0"/>
              <a:t>Director of Science Policy</a:t>
            </a:r>
          </a:p>
          <a:p>
            <a:r>
              <a:rPr lang="en-US" dirty="0" smtClean="0"/>
              <a:t>American Statistical Association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029200"/>
            <a:ext cx="3657600" cy="97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we’d like you to view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Independent scientific discipline</a:t>
            </a:r>
          </a:p>
          <a:p>
            <a:r>
              <a:rPr lang="en-US" sz="2800" dirty="0" smtClean="0"/>
              <a:t>Not a tool bag but a type of critical thinking</a:t>
            </a:r>
          </a:p>
          <a:p>
            <a:r>
              <a:rPr lang="en-US" sz="2800" dirty="0" smtClean="0"/>
              <a:t>Statistics improves science, business, policy …</a:t>
            </a:r>
          </a:p>
          <a:p>
            <a:r>
              <a:rPr lang="en-US" sz="2800" dirty="0" smtClean="0"/>
              <a:t>Statistical literacy helps everyday decisions whether personal (health, finance) or career</a:t>
            </a:r>
          </a:p>
          <a:p>
            <a:r>
              <a:rPr lang="en-US" sz="2800" dirty="0" smtClean="0"/>
              <a:t>Statistics prepares one</a:t>
            </a:r>
          </a:p>
          <a:p>
            <a:pPr marL="0" indent="0">
              <a:buNone/>
            </a:pPr>
            <a:r>
              <a:rPr lang="en-US" sz="2800" dirty="0" smtClean="0"/>
              <a:t>    for diversity of careers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67" y="4495800"/>
            <a:ext cx="3725333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Statistical Association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en-US" dirty="0" smtClean="0"/>
              <a:t>19,000 Members</a:t>
            </a:r>
          </a:p>
          <a:p>
            <a:pPr lvl="1"/>
            <a:r>
              <a:rPr lang="en-US" dirty="0" smtClean="0"/>
              <a:t>Membership a concern but not addressed by </a:t>
            </a:r>
            <a:r>
              <a:rPr lang="en-US" dirty="0" err="1" smtClean="0"/>
              <a:t>TiS</a:t>
            </a:r>
            <a:endParaRPr lang="en-US" dirty="0" smtClean="0"/>
          </a:p>
          <a:p>
            <a:r>
              <a:rPr lang="en-US" dirty="0" smtClean="0"/>
              <a:t>35 Staff Members (1.5 Statisticians, Three PhD’s)</a:t>
            </a:r>
          </a:p>
          <a:p>
            <a:r>
              <a:rPr lang="en-US" dirty="0" smtClean="0"/>
              <a:t>Annual Budget: $9.2 million</a:t>
            </a:r>
          </a:p>
          <a:p>
            <a:r>
              <a:rPr lang="en-US" dirty="0" smtClean="0"/>
              <a:t>Main Revenue: dues, journals, meetings</a:t>
            </a:r>
          </a:p>
          <a:p>
            <a:r>
              <a:rPr lang="en-US" dirty="0" smtClean="0"/>
              <a:t>One major meeting 6000-7000 attendees</a:t>
            </a:r>
          </a:p>
          <a:p>
            <a:r>
              <a:rPr lang="en-US" dirty="0" smtClean="0"/>
              <a:t>New positions in last 8 years</a:t>
            </a:r>
          </a:p>
          <a:p>
            <a:pPr lvl="1"/>
            <a:r>
              <a:rPr lang="en-US" dirty="0" smtClean="0"/>
              <a:t>Director of Science Policy 2008</a:t>
            </a:r>
          </a:p>
          <a:p>
            <a:pPr lvl="1"/>
            <a:r>
              <a:rPr lang="en-US" dirty="0" smtClean="0"/>
              <a:t>Public Relations Coordinator </a:t>
            </a:r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Director </a:t>
            </a:r>
            <a:r>
              <a:rPr lang="en-US" dirty="0" smtClean="0"/>
              <a:t>of Development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943258"/>
            <a:ext cx="3429000" cy="914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bedded image perma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45" y="2438400"/>
            <a:ext cx="3206513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This </a:t>
            </a:r>
            <a:r>
              <a:rPr lang="en-US" dirty="0" smtClean="0"/>
              <a:t>is Statistics Campaign	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9530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$200K/yr contract with DC communications firm</a:t>
            </a:r>
          </a:p>
          <a:p>
            <a:r>
              <a:rPr lang="en-US" dirty="0" smtClean="0"/>
              <a:t>Launched </a:t>
            </a:r>
            <a:r>
              <a:rPr lang="en-US" dirty="0" smtClean="0"/>
              <a:t>August 2014</a:t>
            </a:r>
          </a:p>
          <a:p>
            <a:r>
              <a:rPr lang="en-US" dirty="0" smtClean="0"/>
              <a:t>Primary Audience: HS and undergrad students</a:t>
            </a:r>
          </a:p>
          <a:p>
            <a:r>
              <a:rPr lang="en-US" dirty="0" smtClean="0"/>
              <a:t>Message: benefits of statistics knowledge/degree for career</a:t>
            </a:r>
          </a:p>
          <a:p>
            <a:r>
              <a:rPr lang="en-US" dirty="0" smtClean="0"/>
              <a:t>Contract covers: webpage content, media outreach, social media, outreach to teachers/counselors associations, content development (videos, profiles)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72545" y="5943600"/>
            <a:ext cx="3061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http://thisisstatistics.org</a:t>
            </a:r>
            <a:r>
              <a:rPr lang="en-US" sz="2000" dirty="0" smtClean="0"/>
              <a:t>/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This </a:t>
            </a:r>
            <a:r>
              <a:rPr lang="en-US" dirty="0" smtClean="0"/>
              <a:t>is Statistics</a:t>
            </a:r>
            <a:endParaRPr lang="en-US" i="1" dirty="0"/>
          </a:p>
        </p:txBody>
      </p:sp>
      <p:pic>
        <p:nvPicPr>
          <p:cNvPr id="4" name="Picture 3" descr="TiSHomePag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057400"/>
            <a:ext cx="7983065" cy="447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ASA Process and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board meeting discussions: 2013</a:t>
            </a:r>
          </a:p>
          <a:p>
            <a:pPr lvl="1"/>
            <a:r>
              <a:rPr lang="en-US" dirty="0" smtClean="0"/>
              <a:t>Subcommittee appointed</a:t>
            </a:r>
          </a:p>
          <a:p>
            <a:r>
              <a:rPr lang="en-US" dirty="0" smtClean="0"/>
              <a:t>RFP in Fall 2013</a:t>
            </a:r>
          </a:p>
          <a:p>
            <a:r>
              <a:rPr lang="en-US" dirty="0" smtClean="0"/>
              <a:t>Proposal review October 2013</a:t>
            </a:r>
          </a:p>
          <a:p>
            <a:r>
              <a:rPr lang="en-US" dirty="0" smtClean="0"/>
              <a:t>Interview/selection in November 2013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286250"/>
            <a:ext cx="4191000" cy="235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several times a week</a:t>
            </a:r>
          </a:p>
          <a:p>
            <a:r>
              <a:rPr lang="en-US" dirty="0" smtClean="0"/>
              <a:t>Monthly call to review progress and next steps</a:t>
            </a:r>
          </a:p>
          <a:p>
            <a:r>
              <a:rPr lang="en-US" dirty="0" smtClean="0"/>
              <a:t>Quarterly meeting of principals</a:t>
            </a:r>
          </a:p>
          <a:p>
            <a:r>
              <a:rPr lang="en-US" dirty="0" smtClean="0"/>
              <a:t>Annual contract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733800"/>
            <a:ext cx="4605867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Twitter Followers: 2,230; Facebook likes: 3,643</a:t>
            </a:r>
          </a:p>
          <a:p>
            <a:r>
              <a:rPr lang="en-US" dirty="0" smtClean="0"/>
              <a:t>Video views: 1,200 to 22,000</a:t>
            </a:r>
          </a:p>
          <a:p>
            <a:r>
              <a:rPr lang="en-US" dirty="0" smtClean="0"/>
              <a:t>Media outreach </a:t>
            </a:r>
            <a:endParaRPr lang="en-US" dirty="0"/>
          </a:p>
          <a:p>
            <a:r>
              <a:rPr lang="en-US" dirty="0" smtClean="0"/>
              <a:t>Website visits: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59577050"/>
              </p:ext>
            </p:extLst>
          </p:nvPr>
        </p:nvGraphicFramePr>
        <p:xfrm>
          <a:off x="3124200" y="3352800"/>
          <a:ext cx="5867400" cy="3363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to be done: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14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to leverage ASA resources</a:t>
            </a:r>
          </a:p>
          <a:p>
            <a:pPr lvl="1"/>
            <a:r>
              <a:rPr lang="en-US" dirty="0" smtClean="0"/>
              <a:t>Ongoing, expanding</a:t>
            </a:r>
          </a:p>
          <a:p>
            <a:pPr lvl="1"/>
            <a:r>
              <a:rPr lang="en-US" dirty="0" smtClean="0"/>
              <a:t>19,000 members</a:t>
            </a:r>
          </a:p>
          <a:p>
            <a:pPr lvl="1"/>
            <a:r>
              <a:rPr lang="en-US" dirty="0" smtClean="0"/>
              <a:t>Numerous communication channels</a:t>
            </a:r>
          </a:p>
          <a:p>
            <a:pPr lvl="1"/>
            <a:r>
              <a:rPr lang="en-US" dirty="0" smtClean="0"/>
              <a:t>100+ Statistics/Biostatistics departments</a:t>
            </a:r>
          </a:p>
          <a:p>
            <a:pPr lvl="1"/>
            <a:r>
              <a:rPr lang="en-US" dirty="0" smtClean="0"/>
              <a:t>Other partners (e.g., federal statistical agencies)</a:t>
            </a:r>
          </a:p>
          <a:p>
            <a:r>
              <a:rPr lang="en-US" dirty="0" smtClean="0"/>
              <a:t>Better reach students</a:t>
            </a:r>
          </a:p>
          <a:p>
            <a:r>
              <a:rPr lang="en-US" dirty="0" smtClean="0"/>
              <a:t>Next steps for campaign?</a:t>
            </a:r>
          </a:p>
          <a:p>
            <a:pPr lvl="1"/>
            <a:r>
              <a:rPr lang="en-US" dirty="0" smtClean="0"/>
              <a:t>Media pitches</a:t>
            </a:r>
          </a:p>
          <a:p>
            <a:pPr lvl="1"/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Advertising?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0" y="4419599"/>
            <a:ext cx="4066309" cy="2287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Increased activity spurred in 2012 </a:t>
            </a:r>
          </a:p>
          <a:p>
            <a:pPr lvl="1"/>
            <a:r>
              <a:rPr lang="en-US" dirty="0" smtClean="0"/>
              <a:t>rejected proposal to change NSF Division of Mathematical Sciences to Division of Mathematical and Statistical Sciences </a:t>
            </a:r>
          </a:p>
          <a:p>
            <a:r>
              <a:rPr lang="en-US" dirty="0" smtClean="0"/>
              <a:t>Whitepapers/one-pagers on how statisticians can advance OSTP Initiatives</a:t>
            </a:r>
          </a:p>
          <a:p>
            <a:r>
              <a:rPr lang="en-US" dirty="0" smtClean="0"/>
              <a:t>Meetings at NIH, NSF, OSTP</a:t>
            </a:r>
          </a:p>
          <a:p>
            <a:r>
              <a:rPr lang="en-US" dirty="0" smtClean="0"/>
              <a:t>ASA Board statement on Data Science: Foundation 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Database management + Statistics/Machine Learning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+ Parallel/Distributed computing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33" y="1219200"/>
            <a:ext cx="5283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ASA’s challenge: lack of visibility and understanding of statistics</a:t>
            </a:r>
          </a:p>
          <a:p>
            <a:r>
              <a:rPr lang="en-US" dirty="0" smtClean="0"/>
              <a:t>One prong of ASA response: </a:t>
            </a:r>
            <a:r>
              <a:rPr lang="en-US" i="1" dirty="0" smtClean="0"/>
              <a:t>This </a:t>
            </a:r>
            <a:r>
              <a:rPr lang="en-US" dirty="0" smtClean="0"/>
              <a:t>is Statistics</a:t>
            </a:r>
          </a:p>
          <a:p>
            <a:r>
              <a:rPr lang="en-US" dirty="0" smtClean="0"/>
              <a:t>Multi-faceted approach also includes PR, Policy</a:t>
            </a:r>
          </a:p>
          <a:p>
            <a:r>
              <a:rPr lang="en-US" dirty="0" smtClean="0"/>
              <a:t>Results? </a:t>
            </a:r>
          </a:p>
          <a:p>
            <a:pPr marL="1188720" lvl="4" indent="0">
              <a:buNone/>
            </a:pPr>
            <a:r>
              <a:rPr lang="en-US" sz="3000" dirty="0" smtClean="0"/>
              <a:t>TBD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799263"/>
            <a:ext cx="6705600" cy="2058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>This</a:t>
            </a:r>
            <a:r>
              <a:rPr lang="en-US" dirty="0" smtClean="0"/>
              <a:t> is Statistics</a:t>
            </a:r>
            <a:br>
              <a:rPr lang="en-US" dirty="0" smtClean="0"/>
            </a:br>
            <a:r>
              <a:rPr lang="en-US" dirty="0" smtClean="0"/>
              <a:t>ASA’s PR Campaign</a:t>
            </a:r>
            <a:endParaRPr lang="en-US" i="1" dirty="0"/>
          </a:p>
        </p:txBody>
      </p:sp>
      <p:pic>
        <p:nvPicPr>
          <p:cNvPr id="4" name="Content Placeholder 3" descr="TiS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2057400"/>
            <a:ext cx="7698096" cy="4364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8229600" cy="3392905"/>
          </a:xfrm>
        </p:spPr>
      </p:pic>
      <p:sp>
        <p:nvSpPr>
          <p:cNvPr id="5" name="TextBox 4"/>
          <p:cNvSpPr txBox="1"/>
          <p:nvPr/>
        </p:nvSpPr>
        <p:spPr>
          <a:xfrm>
            <a:off x="1279071" y="2057400"/>
            <a:ext cx="3750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pierson@amstat.org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11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Our challenges/goals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The American Statistical Association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Public Relations Campaign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Policy Efforts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Statisticians’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Statisticians are: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People consulted after  data collection to analyze data in support of desired result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Mathematicians who deal with probability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People who collect numbers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People who do surveys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None of the above</a:t>
            </a:r>
          </a:p>
          <a:p>
            <a:r>
              <a:rPr lang="en-US" dirty="0" smtClean="0"/>
              <a:t>Statistics: Singular or Plural?</a:t>
            </a:r>
          </a:p>
          <a:p>
            <a:pPr marL="850392" lvl="1" indent="-457200">
              <a:buNone/>
            </a:pPr>
            <a:r>
              <a:rPr lang="en-US" dirty="0" smtClean="0"/>
              <a:t>Plural: data , numbers</a:t>
            </a:r>
          </a:p>
          <a:p>
            <a:pPr marL="850392" lvl="1" indent="-457200">
              <a:buNone/>
            </a:pPr>
            <a:r>
              <a:rPr lang="en-US" dirty="0" smtClean="0"/>
              <a:t>Singular: science of learning from data and quantifying associated uncertainty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567545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Statisticians’ challenges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/>
          </a:bodyPr>
          <a:lstStyle/>
          <a:p>
            <a:r>
              <a:rPr lang="en-US" dirty="0" smtClean="0"/>
              <a:t>Google “Statistics Definition”: The branch of mathematics dealing with numerical data</a:t>
            </a:r>
          </a:p>
          <a:p>
            <a:r>
              <a:rPr lang="en-US" dirty="0" smtClean="0"/>
              <a:t>Big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% of HS Stats teacher with Stats degree &lt;10%</a:t>
            </a:r>
          </a:p>
          <a:p>
            <a:r>
              <a:rPr lang="en-US" dirty="0"/>
              <a:t>NAS and NSF Panels</a:t>
            </a:r>
          </a:p>
          <a:p>
            <a:r>
              <a:rPr lang="en-US" dirty="0" smtClean="0"/>
              <a:t>Data </a:t>
            </a:r>
            <a:r>
              <a:rPr lang="en-US" dirty="0" smtClean="0"/>
              <a:t>Science, Analytics, Machine Learning, econometrics, psychometrics, sabermetrics, </a:t>
            </a:r>
            <a:r>
              <a:rPr lang="en-US" dirty="0" smtClean="0"/>
              <a:t>…</a:t>
            </a:r>
            <a:endParaRPr lang="en-US" dirty="0" smtClean="0"/>
          </a:p>
        </p:txBody>
      </p:sp>
      <p:pic>
        <p:nvPicPr>
          <p:cNvPr id="4" name="Picture 3" descr="cover_na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9127" y="2840182"/>
            <a:ext cx="1428750" cy="1905000"/>
          </a:xfrm>
          <a:prstGeom prst="rect">
            <a:avLst/>
          </a:prstGeom>
        </p:spPr>
      </p:pic>
      <p:pic>
        <p:nvPicPr>
          <p:cNvPr id="5" name="Picture 4" descr="data-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7198" y="2833255"/>
            <a:ext cx="1490202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Research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 descr="NSFOrgCh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7600272" cy="4753187"/>
          </a:xfrm>
          <a:prstGeom prst="rect">
            <a:avLst/>
          </a:prstGeom>
        </p:spPr>
      </p:pic>
      <p:pic>
        <p:nvPicPr>
          <p:cNvPr id="4" name="Picture 3" descr="organizational_chart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905000"/>
            <a:ext cx="7336025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Statistics has going for it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1925951"/>
            <a:ext cx="6400801" cy="464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086600" y="60960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NCES IPEDS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Statistics has going for it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754" y="1935219"/>
            <a:ext cx="7434046" cy="446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40415" y="60198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NCES IPEDS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Statistics has going for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press and ratings</a:t>
            </a:r>
          </a:p>
          <a:p>
            <a:pPr lvl="1"/>
            <a:r>
              <a:rPr lang="en-US" dirty="0" smtClean="0"/>
              <a:t>For Today’s Graduate, Just One Word: Statistics, New York Times, August 5, 2009 </a:t>
            </a:r>
          </a:p>
          <a:p>
            <a:pPr lvl="1"/>
            <a:r>
              <a:rPr lang="en-US" dirty="0" smtClean="0"/>
              <a:t>Statistical Analysis and Data Mining top “The 25 Hottest Skills That Got People Hired in 2014”</a:t>
            </a:r>
          </a:p>
          <a:p>
            <a:pPr lvl="1"/>
            <a:r>
              <a:rPr lang="en-US" dirty="0" err="1" smtClean="0"/>
              <a:t>Careercast</a:t>
            </a:r>
            <a:r>
              <a:rPr lang="en-US" dirty="0" smtClean="0"/>
              <a:t> names Statistician one of 2015 top jobs for millennials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i="1" dirty="0" smtClean="0"/>
              <a:t>Nature’s </a:t>
            </a:r>
            <a:r>
              <a:rPr lang="en-US" dirty="0" smtClean="0"/>
              <a:t>100 most cited research articles ever: </a:t>
            </a:r>
          </a:p>
          <a:p>
            <a:pPr marL="393192" lvl="1" indent="0">
              <a:buNone/>
            </a:pPr>
            <a:r>
              <a:rPr lang="en-US" dirty="0"/>
              <a:t>	</a:t>
            </a:r>
            <a:r>
              <a:rPr lang="en-US" dirty="0" smtClean="0"/>
              <a:t>	Nine by statisticians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nature.com/nature/journal/v514/n7524/images/cover_n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88428"/>
            <a:ext cx="1724465" cy="226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4096</TotalTime>
  <Words>604</Words>
  <Application>Microsoft Office PowerPoint</Application>
  <PresentationFormat>On-screen Show (4:3)</PresentationFormat>
  <Paragraphs>116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Getting our Message to the Public and Policymakers</vt:lpstr>
      <vt:lpstr>This is Statistics ASA’s PR Campaign</vt:lpstr>
      <vt:lpstr>Outline</vt:lpstr>
      <vt:lpstr>Statisticians’ challenges</vt:lpstr>
      <vt:lpstr>Statisticians’ challenges (cont’d)</vt:lpstr>
      <vt:lpstr>Challenges: Research Funding</vt:lpstr>
      <vt:lpstr>What Statistics has going for it</vt:lpstr>
      <vt:lpstr>What Statistics has going for it</vt:lpstr>
      <vt:lpstr>What Statistics has going for it</vt:lpstr>
      <vt:lpstr>How we’d like you to view Statistics</vt:lpstr>
      <vt:lpstr>American Statistical Association </vt:lpstr>
      <vt:lpstr>This is Statistics Campaign </vt:lpstr>
      <vt:lpstr>This is Statistics</vt:lpstr>
      <vt:lpstr>ASA Process and Selection</vt:lpstr>
      <vt:lpstr>Management</vt:lpstr>
      <vt:lpstr>Metrics</vt:lpstr>
      <vt:lpstr>Work to be done:</vt:lpstr>
      <vt:lpstr>Policy Work</vt:lpstr>
      <vt:lpstr>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Caroline Alder Pierson</dc:creator>
  <cp:lastModifiedBy>Pierson, Steve</cp:lastModifiedBy>
  <cp:revision>78</cp:revision>
  <cp:lastPrinted>2015-09-25T15:56:18Z</cp:lastPrinted>
  <dcterms:created xsi:type="dcterms:W3CDTF">2015-09-22T00:45:33Z</dcterms:created>
  <dcterms:modified xsi:type="dcterms:W3CDTF">2015-09-25T19:49:50Z</dcterms:modified>
</cp:coreProperties>
</file>