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91" r:id="rId2"/>
    <p:sldId id="354" r:id="rId3"/>
    <p:sldId id="842" r:id="rId4"/>
    <p:sldId id="792" r:id="rId5"/>
    <p:sldId id="793" r:id="rId6"/>
    <p:sldId id="742" r:id="rId7"/>
    <p:sldId id="860" r:id="rId8"/>
    <p:sldId id="812" r:id="rId9"/>
    <p:sldId id="813" r:id="rId10"/>
    <p:sldId id="814" r:id="rId11"/>
    <p:sldId id="815" r:id="rId12"/>
    <p:sldId id="816" r:id="rId13"/>
    <p:sldId id="843" r:id="rId14"/>
    <p:sldId id="818" r:id="rId15"/>
    <p:sldId id="819" r:id="rId16"/>
    <p:sldId id="757" r:id="rId17"/>
    <p:sldId id="861" r:id="rId18"/>
    <p:sldId id="862" r:id="rId19"/>
    <p:sldId id="760" r:id="rId20"/>
    <p:sldId id="864" r:id="rId21"/>
    <p:sldId id="865" r:id="rId22"/>
    <p:sldId id="870" r:id="rId23"/>
    <p:sldId id="662" r:id="rId24"/>
    <p:sldId id="866" r:id="rId25"/>
    <p:sldId id="733" r:id="rId26"/>
    <p:sldId id="778" r:id="rId27"/>
    <p:sldId id="734" r:id="rId28"/>
    <p:sldId id="877" r:id="rId29"/>
    <p:sldId id="878" r:id="rId30"/>
    <p:sldId id="879" r:id="rId31"/>
    <p:sldId id="845" r:id="rId32"/>
    <p:sldId id="871" r:id="rId33"/>
    <p:sldId id="872" r:id="rId34"/>
    <p:sldId id="873" r:id="rId35"/>
    <p:sldId id="874" r:id="rId36"/>
    <p:sldId id="875" r:id="rId37"/>
    <p:sldId id="876" r:id="rId38"/>
    <p:sldId id="846" r:id="rId39"/>
    <p:sldId id="847" r:id="rId40"/>
    <p:sldId id="848" r:id="rId41"/>
    <p:sldId id="849" r:id="rId42"/>
    <p:sldId id="826" r:id="rId43"/>
    <p:sldId id="851" r:id="rId44"/>
    <p:sldId id="694" r:id="rId45"/>
    <p:sldId id="852" r:id="rId46"/>
    <p:sldId id="828" r:id="rId47"/>
    <p:sldId id="854" r:id="rId48"/>
    <p:sldId id="853" r:id="rId49"/>
    <p:sldId id="856" r:id="rId50"/>
    <p:sldId id="867" r:id="rId51"/>
    <p:sldId id="868" r:id="rId52"/>
    <p:sldId id="855" r:id="rId53"/>
    <p:sldId id="808" r:id="rId54"/>
    <p:sldId id="858" r:id="rId55"/>
    <p:sldId id="784" r:id="rId56"/>
    <p:sldId id="838" r:id="rId57"/>
    <p:sldId id="780" r:id="rId58"/>
    <p:sldId id="752" r:id="rId59"/>
    <p:sldId id="761" r:id="rId60"/>
    <p:sldId id="841" r:id="rId61"/>
    <p:sldId id="857" r:id="rId62"/>
    <p:sldId id="869" r:id="rId63"/>
    <p:sldId id="859" r:id="rId64"/>
    <p:sldId id="27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58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derso\Documents\Business%20Analysis\oa%20journal%20tren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derso\Documents\Business%20Analysis\oa%20journal%20tren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derson\Desktop\library%20and%20tui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derson\Desktop\library%20and%20tui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ersonkent:Desktop:reserv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Papers per Journal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Sheet1!$D$2:$D$9</c:f>
              <c:numCache>
                <c:formatCode>0</c:formatCode>
                <c:ptCount val="8"/>
                <c:pt idx="0">
                  <c:v>595.74468085106378</c:v>
                </c:pt>
                <c:pt idx="1">
                  <c:v>604.16666666666663</c:v>
                </c:pt>
                <c:pt idx="2">
                  <c:v>590</c:v>
                </c:pt>
                <c:pt idx="3">
                  <c:v>582.35294117647038</c:v>
                </c:pt>
                <c:pt idx="4">
                  <c:v>580.5825242718447</c:v>
                </c:pt>
                <c:pt idx="5">
                  <c:v>582.69230769230774</c:v>
                </c:pt>
                <c:pt idx="6">
                  <c:v>651.37614678899035</c:v>
                </c:pt>
                <c:pt idx="7">
                  <c:v>719.29824561403507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21664"/>
        <c:axId val="92323200"/>
      </c:barChart>
      <c:catAx>
        <c:axId val="9232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323200"/>
        <c:crosses val="autoZero"/>
        <c:auto val="1"/>
        <c:lblAlgn val="ctr"/>
        <c:lblOffset val="100"/>
        <c:noMultiLvlLbl val="0"/>
      </c:catAx>
      <c:valAx>
        <c:axId val="923232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232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Journal Subscriptions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Cost</c:v>
                </c:pt>
              </c:strCache>
            </c:strRef>
          </c:cat>
          <c:val>
            <c:numRef>
              <c:f>Sheet1!$B$2</c:f>
              <c:numCache>
                <c:formatCode>[$£-809]#,##0.00</c:formatCode>
                <c:ptCount val="1"/>
                <c:pt idx="0">
                  <c:v>163000000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Full Gold OA in the UK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Cost</c:v>
                </c:pt>
              </c:strCache>
            </c:strRef>
          </c:cat>
          <c:val>
            <c:numRef>
              <c:f>Sheet1!$C$2</c:f>
              <c:numCache>
                <c:formatCode>[$£-809]#,##0.00</c:formatCode>
                <c:ptCount val="1"/>
                <c:pt idx="0">
                  <c:v>245000000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87872"/>
        <c:axId val="100689408"/>
      </c:barChart>
      <c:catAx>
        <c:axId val="100687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689408"/>
        <c:crosses val="autoZero"/>
        <c:auto val="1"/>
        <c:lblAlgn val="ctr"/>
        <c:lblOffset val="100"/>
        <c:noMultiLvlLbl val="0"/>
      </c:catAx>
      <c:valAx>
        <c:axId val="100689408"/>
        <c:scaling>
          <c:orientation val="minMax"/>
        </c:scaling>
        <c:delete val="0"/>
        <c:axPos val="l"/>
        <c:majorGridlines/>
        <c:numFmt formatCode="[$£-809]#,##0.00" sourceLinked="1"/>
        <c:majorTickMark val="out"/>
        <c:minorTickMark val="none"/>
        <c:tickLblPos val="nextTo"/>
        <c:crossAx val="100687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 smtClean="0"/>
              <a:t>Reanalyses</a:t>
            </a:r>
            <a:r>
              <a:rPr lang="en-US" sz="2400" baseline="0" dirty="0" smtClean="0"/>
              <a:t> of 13 Null Results Medical Studies</a:t>
            </a:r>
            <a:endParaRPr lang="en-US" sz="2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Outcome</c:v>
                </c:pt>
              </c:strCache>
            </c:strRef>
          </c:tx>
          <c:dLbls>
            <c:dLbl>
              <c:idx val="0"/>
              <c:layout>
                <c:manualLayout>
                  <c:x val="-0.170028801709521"/>
                  <c:y val="-0.1934023872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974182983764193E-2"/>
                  <c:y val="-2.305539932508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601026641581"/>
                  <c:y val="5.097737782777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9987457320047"/>
                  <c:y val="0.16238923259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More patients treated</c:v>
                </c:pt>
                <c:pt idx="1">
                  <c:v>Fewer patients</c:v>
                </c:pt>
                <c:pt idx="2">
                  <c:v>Longer treatment time</c:v>
                </c:pt>
                <c:pt idx="3">
                  <c:v>Additional treatment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0.69230769230769196</c:v>
                </c:pt>
                <c:pt idx="1">
                  <c:v>7.69230769230769E-2</c:v>
                </c:pt>
                <c:pt idx="2">
                  <c:v>7.69230769230769E-2</c:v>
                </c:pt>
                <c:pt idx="3">
                  <c:v>0.15384615384615399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Journal Subscriptions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Cost</c:v>
                </c:pt>
              </c:strCache>
            </c:strRef>
          </c:cat>
          <c:val>
            <c:numRef>
              <c:f>Sheet1!$B$2</c:f>
              <c:numCache>
                <c:formatCode>[$£-809]#,##0.00</c:formatCode>
                <c:ptCount val="1"/>
                <c:pt idx="0">
                  <c:v>163000000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Full Gold OA in the UK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Cost</c:v>
                </c:pt>
              </c:strCache>
            </c:strRef>
          </c:cat>
          <c:val>
            <c:numRef>
              <c:f>Sheet1!$C$2</c:f>
              <c:numCache>
                <c:formatCode>[$£-809]#,##0.00</c:formatCode>
                <c:ptCount val="1"/>
                <c:pt idx="0">
                  <c:v>245000000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67456"/>
        <c:axId val="100468992"/>
      </c:barChart>
      <c:catAx>
        <c:axId val="100467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468992"/>
        <c:crosses val="autoZero"/>
        <c:auto val="1"/>
        <c:lblAlgn val="ctr"/>
        <c:lblOffset val="100"/>
        <c:noMultiLvlLbl val="0"/>
      </c:catAx>
      <c:valAx>
        <c:axId val="100468992"/>
        <c:scaling>
          <c:orientation val="minMax"/>
        </c:scaling>
        <c:delete val="0"/>
        <c:axPos val="l"/>
        <c:majorGridlines/>
        <c:numFmt formatCode="[$£-809]#,##0.00" sourceLinked="1"/>
        <c:majorTickMark val="out"/>
        <c:minorTickMark val="none"/>
        <c:tickLblPos val="nextTo"/>
        <c:crossAx val="100467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Sheet1!$C$24:$E$24</c:f>
              <c:numCache>
                <c:formatCode>0.0%</c:formatCode>
                <c:ptCount val="3"/>
                <c:pt idx="0">
                  <c:v>0.6374807197943444</c:v>
                </c:pt>
                <c:pt idx="1">
                  <c:v>0.16986452251367101</c:v>
                </c:pt>
                <c:pt idx="2">
                  <c:v>-2.4557319052947335E-2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49600"/>
        <c:axId val="122362880"/>
      </c:lineChart>
      <c:catAx>
        <c:axId val="11904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362880"/>
        <c:crosses val="autoZero"/>
        <c:auto val="1"/>
        <c:lblAlgn val="ctr"/>
        <c:lblOffset val="100"/>
        <c:noMultiLvlLbl val="0"/>
      </c:catAx>
      <c:valAx>
        <c:axId val="12236288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904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val>
            <c:numRef>
              <c:f>Sheet1!$B$23:$E$23</c:f>
              <c:numCache>
                <c:formatCode>_(* #,##0_);_(* \(#,##0\);_(* "-"??_);_(@_)</c:formatCode>
                <c:ptCount val="4"/>
                <c:pt idx="0">
                  <c:v>19450</c:v>
                </c:pt>
                <c:pt idx="1">
                  <c:v>31849</c:v>
                </c:pt>
                <c:pt idx="2">
                  <c:v>43588</c:v>
                </c:pt>
                <c:pt idx="3">
                  <c:v>40455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Total Without PLOS ONE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Sheet1!$B$25:$E$25</c:f>
              <c:numCache>
                <c:formatCode>_(* #,##0_);_(* \(#,##0\);_(* "-"??_);_(@_)</c:formatCode>
                <c:ptCount val="4"/>
                <c:pt idx="0">
                  <c:v>5653</c:v>
                </c:pt>
                <c:pt idx="1">
                  <c:v>8407</c:v>
                </c:pt>
                <c:pt idx="2">
                  <c:v>12348</c:v>
                </c:pt>
                <c:pt idx="3">
                  <c:v>13622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85888"/>
        <c:axId val="192887424"/>
      </c:barChart>
      <c:catAx>
        <c:axId val="19288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887424"/>
        <c:crosses val="autoZero"/>
        <c:auto val="1"/>
        <c:lblAlgn val="ctr"/>
        <c:lblOffset val="100"/>
        <c:noMultiLvlLbl val="0"/>
      </c:catAx>
      <c:valAx>
        <c:axId val="19288742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92885888"/>
        <c:crossesAt val="1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Total Library Budget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Sheet1!$D$2:$D$26</c:f>
              <c:numCache>
                <c:formatCode>_("$"* #,##0.00_);_("$"* \(#,##0.00\);_("$"* "-"??_);_(@_)</c:formatCode>
                <c:ptCount val="25"/>
                <c:pt idx="0">
                  <c:v>3.62</c:v>
                </c:pt>
                <c:pt idx="1">
                  <c:v>3.927</c:v>
                </c:pt>
                <c:pt idx="2">
                  <c:v>4.1159999999999846</c:v>
                </c:pt>
                <c:pt idx="3">
                  <c:v>4.4459999999999997</c:v>
                </c:pt>
                <c:pt idx="4">
                  <c:v>4.6199999999999957</c:v>
                </c:pt>
                <c:pt idx="5">
                  <c:v>4.9050000000000002</c:v>
                </c:pt>
                <c:pt idx="6">
                  <c:v>5.3129999999999846</c:v>
                </c:pt>
                <c:pt idx="7">
                  <c:v>3.8849999999999998</c:v>
                </c:pt>
                <c:pt idx="8">
                  <c:v>6.1</c:v>
                </c:pt>
                <c:pt idx="9">
                  <c:v>6.4714999999999998</c:v>
                </c:pt>
                <c:pt idx="10">
                  <c:v>6.7949999999999946</c:v>
                </c:pt>
                <c:pt idx="11">
                  <c:v>7.2960000000000003</c:v>
                </c:pt>
                <c:pt idx="12">
                  <c:v>7.4</c:v>
                </c:pt>
                <c:pt idx="13">
                  <c:v>7.54</c:v>
                </c:pt>
                <c:pt idx="14">
                  <c:v>7.83</c:v>
                </c:pt>
                <c:pt idx="15">
                  <c:v>8.120000000000001</c:v>
                </c:pt>
                <c:pt idx="16">
                  <c:v>8.120000000000001</c:v>
                </c:pt>
                <c:pt idx="17">
                  <c:v>7.26</c:v>
                </c:pt>
                <c:pt idx="18">
                  <c:v>7.8539999999999957</c:v>
                </c:pt>
                <c:pt idx="19">
                  <c:v>8.64</c:v>
                </c:pt>
                <c:pt idx="20">
                  <c:v>9.2000000000000011</c:v>
                </c:pt>
                <c:pt idx="21">
                  <c:v>9.4600000000000026</c:v>
                </c:pt>
                <c:pt idx="22">
                  <c:v>10.010999999999999</c:v>
                </c:pt>
                <c:pt idx="23">
                  <c:v>10.5</c:v>
                </c:pt>
                <c:pt idx="24">
                  <c:v>10.237500000000001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84800"/>
        <c:axId val="186152064"/>
      </c:lineChart>
      <c:catAx>
        <c:axId val="18388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6152064"/>
        <c:crosses val="autoZero"/>
        <c:auto val="1"/>
        <c:lblAlgn val="ctr"/>
        <c:lblOffset val="100"/>
        <c:noMultiLvlLbl val="0"/>
      </c:catAx>
      <c:valAx>
        <c:axId val="186152064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8388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Total Library Budget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Sheet1!$E$2:$E$26</c:f>
              <c:numCache>
                <c:formatCode>_("$"* #,##0.00_);_("$"* \(#,##0.00\);_("$"* "-"??_);_(@_)</c:formatCode>
                <c:ptCount val="25"/>
                <c:pt idx="0">
                  <c:v>3.62</c:v>
                </c:pt>
                <c:pt idx="1">
                  <c:v>3.927</c:v>
                </c:pt>
                <c:pt idx="2">
                  <c:v>4.1159999999999846</c:v>
                </c:pt>
                <c:pt idx="3">
                  <c:v>4.4459999999999997</c:v>
                </c:pt>
                <c:pt idx="4">
                  <c:v>4.6199999999999957</c:v>
                </c:pt>
                <c:pt idx="5">
                  <c:v>4.9050000000000002</c:v>
                </c:pt>
                <c:pt idx="6">
                  <c:v>5.3129999999999846</c:v>
                </c:pt>
                <c:pt idx="7">
                  <c:v>3.8849999999999998</c:v>
                </c:pt>
                <c:pt idx="8">
                  <c:v>6.1</c:v>
                </c:pt>
                <c:pt idx="9">
                  <c:v>6.4714999999999998</c:v>
                </c:pt>
                <c:pt idx="10">
                  <c:v>6.7949999999999946</c:v>
                </c:pt>
                <c:pt idx="11">
                  <c:v>7.2960000000000003</c:v>
                </c:pt>
                <c:pt idx="12">
                  <c:v>7.4</c:v>
                </c:pt>
                <c:pt idx="13">
                  <c:v>7.54</c:v>
                </c:pt>
                <c:pt idx="14">
                  <c:v>7.83</c:v>
                </c:pt>
                <c:pt idx="15">
                  <c:v>8.120000000000001</c:v>
                </c:pt>
                <c:pt idx="16">
                  <c:v>8.120000000000001</c:v>
                </c:pt>
                <c:pt idx="17">
                  <c:v>7.26</c:v>
                </c:pt>
                <c:pt idx="18">
                  <c:v>7.8539999999999957</c:v>
                </c:pt>
                <c:pt idx="19">
                  <c:v>8.64</c:v>
                </c:pt>
                <c:pt idx="20">
                  <c:v>9.2000000000000011</c:v>
                </c:pt>
                <c:pt idx="21">
                  <c:v>9.4600000000000026</c:v>
                </c:pt>
                <c:pt idx="22">
                  <c:v>10.010999999999999</c:v>
                </c:pt>
                <c:pt idx="23">
                  <c:v>10.5</c:v>
                </c:pt>
                <c:pt idx="24">
                  <c:v>10.237500000000001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If Same Share As 1985</c:v>
                </c:pt>
              </c:strCache>
            </c:strRef>
          </c:tx>
          <c:spPr>
            <a:ln w="63500">
              <a:solidFill>
                <a:srgbClr val="002060"/>
              </a:solidFill>
            </a:ln>
          </c:spPr>
          <c:marker>
            <c:symbol val="none"/>
          </c:marker>
          <c:val>
            <c:numRef>
              <c:f>Sheet1!$F$2:$F$26</c:f>
              <c:numCache>
                <c:formatCode>_("$"* #,##0.00_);_("$"* \(#,##0.00\);_("$"* "-"??_);_(@_)</c:formatCode>
                <c:ptCount val="25"/>
                <c:pt idx="0">
                  <c:v>3.62</c:v>
                </c:pt>
                <c:pt idx="1">
                  <c:v>3.9820000000000002</c:v>
                </c:pt>
                <c:pt idx="2">
                  <c:v>4.3439999999999976</c:v>
                </c:pt>
                <c:pt idx="3">
                  <c:v>4.7060000000000004</c:v>
                </c:pt>
                <c:pt idx="4">
                  <c:v>5.0679999999999996</c:v>
                </c:pt>
                <c:pt idx="5">
                  <c:v>5.4300000000000006</c:v>
                </c:pt>
                <c:pt idx="6">
                  <c:v>5.9730000000000008</c:v>
                </c:pt>
                <c:pt idx="7">
                  <c:v>6.6969999999999956</c:v>
                </c:pt>
                <c:pt idx="8">
                  <c:v>7.24</c:v>
                </c:pt>
                <c:pt idx="9">
                  <c:v>7.7830000000000004</c:v>
                </c:pt>
                <c:pt idx="10">
                  <c:v>8.1450000000000014</c:v>
                </c:pt>
                <c:pt idx="11">
                  <c:v>8.6880000000000006</c:v>
                </c:pt>
                <c:pt idx="12">
                  <c:v>9.0500000000000007</c:v>
                </c:pt>
                <c:pt idx="13">
                  <c:v>9.4120000000000008</c:v>
                </c:pt>
                <c:pt idx="14">
                  <c:v>9.7740000000000009</c:v>
                </c:pt>
                <c:pt idx="15">
                  <c:v>10.135999999999999</c:v>
                </c:pt>
                <c:pt idx="16">
                  <c:v>10.497999999999999</c:v>
                </c:pt>
                <c:pt idx="17">
                  <c:v>10.86</c:v>
                </c:pt>
                <c:pt idx="18">
                  <c:v>11.946</c:v>
                </c:pt>
                <c:pt idx="19">
                  <c:v>13.032</c:v>
                </c:pt>
                <c:pt idx="20">
                  <c:v>14.48</c:v>
                </c:pt>
                <c:pt idx="21">
                  <c:v>15.566000000000001</c:v>
                </c:pt>
                <c:pt idx="22">
                  <c:v>17.01400000000001</c:v>
                </c:pt>
                <c:pt idx="23">
                  <c:v>18.100000000000001</c:v>
                </c:pt>
                <c:pt idx="24">
                  <c:v>19.004999999999999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08832"/>
        <c:axId val="103210368"/>
      </c:lineChart>
      <c:catAx>
        <c:axId val="10320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10368"/>
        <c:crosses val="autoZero"/>
        <c:auto val="1"/>
        <c:lblAlgn val="ctr"/>
        <c:lblOffset val="100"/>
        <c:noMultiLvlLbl val="0"/>
      </c:catAx>
      <c:valAx>
        <c:axId val="10321036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03208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University Reserves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'[reserves.xlsx]Sheet1'!$B$15</c:f>
              <c:strCache>
                <c:ptCount val="1"/>
                <c:pt idx="0">
                  <c:v>Reserves</c:v>
                </c:pt>
              </c:strCache>
            </c:strRef>
          </c:tx>
          <c:invertIfNegative val="0"/>
          <c:cat>
            <c:strRef>
              <c:f>'[reserves.xlsx]Sheet1'!$A$16:$A$25</c:f>
              <c:strCache>
                <c:ptCount val="10"/>
                <c:pt idx="0">
                  <c:v>Harvard University</c:v>
                </c:pt>
                <c:pt idx="1">
                  <c:v>MIT</c:v>
                </c:pt>
                <c:pt idx="2">
                  <c:v>Princeton</c:v>
                </c:pt>
                <c:pt idx="3">
                  <c:v>Yale</c:v>
                </c:pt>
                <c:pt idx="4">
                  <c:v>Stanford</c:v>
                </c:pt>
                <c:pt idx="5">
                  <c:v>University of Texas System</c:v>
                </c:pt>
                <c:pt idx="6">
                  <c:v>University of Michigan</c:v>
                </c:pt>
                <c:pt idx="7">
                  <c:v>Columbia</c:v>
                </c:pt>
                <c:pt idx="8">
                  <c:v>Northwestern</c:v>
                </c:pt>
                <c:pt idx="9">
                  <c:v>University of Pennsylvania</c:v>
                </c:pt>
              </c:strCache>
            </c:strRef>
          </c:cat>
          <c:val>
            <c:numRef>
              <c:f>'[reserves.xlsx]Sheet1'!$B$16:$B$25</c:f>
              <c:numCache>
                <c:formatCode>\$#,##0.00</c:formatCode>
                <c:ptCount val="10"/>
                <c:pt idx="0">
                  <c:v>32000000000</c:v>
                </c:pt>
                <c:pt idx="1">
                  <c:v>11000000000</c:v>
                </c:pt>
                <c:pt idx="2">
                  <c:v>18000000000</c:v>
                </c:pt>
                <c:pt idx="3">
                  <c:v>20000000000</c:v>
                </c:pt>
                <c:pt idx="4">
                  <c:v>19000000000</c:v>
                </c:pt>
                <c:pt idx="5">
                  <c:v>20000000000</c:v>
                </c:pt>
                <c:pt idx="6">
                  <c:v>8400000000</c:v>
                </c:pt>
                <c:pt idx="7">
                  <c:v>8000000000</c:v>
                </c:pt>
                <c:pt idx="8">
                  <c:v>7800000000</c:v>
                </c:pt>
                <c:pt idx="9">
                  <c:v>7700000000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80576"/>
        <c:axId val="43552768"/>
      </c:barChart>
      <c:catAx>
        <c:axId val="4348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43552768"/>
        <c:crosses val="autoZero"/>
        <c:auto val="1"/>
        <c:lblAlgn val="ctr"/>
        <c:lblOffset val="100"/>
        <c:noMultiLvlLbl val="0"/>
      </c:catAx>
      <c:valAx>
        <c:axId val="43552768"/>
        <c:scaling>
          <c:orientation val="minMax"/>
        </c:scaling>
        <c:delete val="0"/>
        <c:axPos val="l"/>
        <c:majorGridlines/>
        <c:numFmt formatCode="\$#,##0.00" sourceLinked="1"/>
        <c:majorTickMark val="out"/>
        <c:minorTickMark val="none"/>
        <c:tickLblPos val="nextTo"/>
        <c:crossAx val="4348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Library Expenditures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cat>
          <c:val>
            <c:numRef>
              <c:f>Sheet1!$B$2</c:f>
              <c:numCache>
                <c:formatCode>_("$"* #,##0.00_);_("$"* \(#,##0.00\);_("$"* "-"??_);_(@_)</c:formatCode>
                <c:ptCount val="1"/>
                <c:pt idx="0">
                  <c:v>117316662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Salaries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cat>
          <c:val>
            <c:numRef>
              <c:f>Sheet1!$C$2</c:f>
              <c:numCache>
                <c:formatCode>_("$"* #,##0.00_);_("$"* \(#,##0.00\);_("$"* "-"??_);_(@_)</c:formatCode>
                <c:ptCount val="1"/>
                <c:pt idx="0">
                  <c:v>39049607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Materials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cat>
          <c:val>
            <c:numRef>
              <c:f>Sheet1!$D$2</c:f>
              <c:numCache>
                <c:formatCode>_("$"* #,##0.00_);_("$"* \(#,##0.00\);_("$"* "-"??_);_(@_)</c:formatCode>
                <c:ptCount val="1"/>
                <c:pt idx="0">
                  <c:v>42824113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Journals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cat>
          <c:val>
            <c:numRef>
              <c:f>Sheet1!$E$2</c:f>
              <c:numCache>
                <c:formatCode>_("$"* #,##0.00_);_("$"* \(#,##0.00\);_("$"* "-"??_);_(@_)</c:formatCode>
                <c:ptCount val="1"/>
                <c:pt idx="0">
                  <c:v>9300000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"Bundles"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cat>
          <c:val>
            <c:numRef>
              <c:f>Sheet1!$F$2</c:f>
              <c:numCache>
                <c:formatCode>_("$"* #,##0.00_);_("$"* \(#,##0.00\);_("$"* "-"??_);_(@_)</c:formatCode>
                <c:ptCount val="1"/>
                <c:pt idx="0">
                  <c:v>3750000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Unattributed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Harvard</c:v>
                </c:pt>
              </c:strCache>
            </c:strRef>
          </c:cat>
          <c:val>
            <c:numRef>
              <c:f>Sheet1!$G$2</c:f>
              <c:numCache>
                <c:formatCode>_("$"* #,##0.00_);_("$"* \(#,##0.00\);_("$"* "-"??_);_(@_)</c:formatCode>
                <c:ptCount val="1"/>
                <c:pt idx="0">
                  <c:v>26142942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03968"/>
        <c:axId val="92405760"/>
      </c:barChart>
      <c:catAx>
        <c:axId val="9240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92405760"/>
        <c:crosses val="autoZero"/>
        <c:auto val="1"/>
        <c:lblAlgn val="ctr"/>
        <c:lblOffset val="100"/>
        <c:noMultiLvlLbl val="0"/>
      </c:catAx>
      <c:valAx>
        <c:axId val="9240576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92403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dirty="0" smtClean="0"/>
              <a:t>RCUK OA </a:t>
            </a:r>
            <a:r>
              <a:rPr lang="en-US" dirty="0"/>
              <a:t>Funding from </a:t>
            </a:r>
            <a:r>
              <a:rPr lang="en-US" dirty="0" err="1"/>
              <a:t>Wellcome</a:t>
            </a:r>
            <a:r>
              <a:rPr lang="en-US" dirty="0"/>
              <a:t> Trust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OA Funding from Wellcome Trust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Elsevier</c:v>
                </c:pt>
                <c:pt idx="1">
                  <c:v>Wiley</c:v>
                </c:pt>
                <c:pt idx="2">
                  <c:v>PLOS</c:v>
                </c:pt>
                <c:pt idx="3">
                  <c:v>Springer/BMC</c:v>
                </c:pt>
                <c:pt idx="4">
                  <c:v>OUP</c:v>
                </c:pt>
                <c:pt idx="5">
                  <c:v>Nature Publishing Group</c:v>
                </c:pt>
                <c:pt idx="6">
                  <c:v>Remainder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1650000</c:v>
                </c:pt>
                <c:pt idx="1">
                  <c:v>806000</c:v>
                </c:pt>
                <c:pt idx="2">
                  <c:v>581000</c:v>
                </c:pt>
                <c:pt idx="3">
                  <c:v>528000</c:v>
                </c:pt>
                <c:pt idx="4">
                  <c:v>514000</c:v>
                </c:pt>
                <c:pt idx="5">
                  <c:v>330000</c:v>
                </c:pt>
                <c:pt idx="6">
                  <c:v>3567000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79232-DAAF-46D0-84FD-A70332A4A9DA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4153E-B40F-4A2B-850D-085920E6F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3593A-6EA7-4B1F-B1C6-1AC02519FF61}" type="slidenum">
              <a:rPr lang="en-US"/>
              <a:pPr/>
              <a:t>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5269" y="656413"/>
            <a:ext cx="5514588" cy="404768"/>
          </a:xfrm>
        </p:spPr>
        <p:txBody>
          <a:bodyPr/>
          <a:lstStyle>
            <a:lvl1pPr>
              <a:defRPr>
                <a:solidFill>
                  <a:srgbClr val="075B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268" y="1124413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00A3A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529918" y="1647644"/>
            <a:ext cx="6343650" cy="44229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wes-logo-0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-10327"/>
          <a:stretch/>
        </p:blipFill>
        <p:spPr>
          <a:xfrm>
            <a:off x="533400" y="6223001"/>
            <a:ext cx="2476500" cy="5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5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" r="1127"/>
          <a:stretch/>
        </p:blipFill>
        <p:spPr>
          <a:xfrm>
            <a:off x="1" y="0"/>
            <a:ext cx="9144000" cy="6857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075B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00A3A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14750" y="1552575"/>
            <a:ext cx="5429251" cy="4714875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54270 w 4904427"/>
              <a:gd name="connsiteY2" fmla="*/ 2663616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829101 w 4904427"/>
              <a:gd name="connsiteY2" fmla="*/ 2840681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891685 w 4904427"/>
              <a:gd name="connsiteY2" fmla="*/ 2747933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07331 w 4904427"/>
              <a:gd name="connsiteY2" fmla="*/ 2739502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30800 w 4904427"/>
              <a:gd name="connsiteY2" fmla="*/ 2688912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07331 w 4904427"/>
              <a:gd name="connsiteY2" fmla="*/ 2688912 h 4533568"/>
              <a:gd name="connsiteX3" fmla="*/ 1755055 w 4904427"/>
              <a:gd name="connsiteY3" fmla="*/ 1689772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07331 w 4904427"/>
              <a:gd name="connsiteY2" fmla="*/ 2688912 h 4533568"/>
              <a:gd name="connsiteX3" fmla="*/ 1763659 w 4904427"/>
              <a:gd name="connsiteY3" fmla="*/ 1662296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593006" y="3114362"/>
                  <a:pt x="907331" y="2688912"/>
                </a:cubicBezTo>
                <a:cubicBezTo>
                  <a:pt x="1259570" y="2190184"/>
                  <a:pt x="1420830" y="2027440"/>
                  <a:pt x="1763659" y="1662296"/>
                </a:cubicBezTo>
                <a:cubicBezTo>
                  <a:pt x="2282515" y="1194028"/>
                  <a:pt x="2642063" y="916974"/>
                  <a:pt x="3163767" y="639925"/>
                </a:cubicBezTo>
                <a:cubicBezTo>
                  <a:pt x="3685472" y="362876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0" name="Picture 9" descr="wes-logo-0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-10327"/>
          <a:stretch/>
        </p:blipFill>
        <p:spPr>
          <a:xfrm>
            <a:off x="533400" y="6223001"/>
            <a:ext cx="2476500" cy="5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2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9D70-F3A4-457D-8D72-BD8E6B867D52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CADD-79CD-498E-BB72-116E67AF9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oping-cough-passport-health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9" y="457200"/>
            <a:ext cx="875071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x_ch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36" y="0"/>
            <a:ext cx="64021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908105112-map-enterovirus-states-story-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5704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#2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Too Many Scientists,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Not Enough Funding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6.png"/>
          <p:cNvPicPr>
            <a:picLocks noChangeAspect="1"/>
          </p:cNvPicPr>
          <p:nvPr/>
        </p:nvPicPr>
        <p:blipFill>
          <a:blip r:embed="rId2"/>
          <a:srcRect l="8301" t="7778" r="52876" b="61111"/>
          <a:stretch>
            <a:fillRect/>
          </a:stretch>
        </p:blipFill>
        <p:spPr>
          <a:xfrm>
            <a:off x="1524000" y="290690"/>
            <a:ext cx="5891892" cy="611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4.png"/>
          <p:cNvPicPr>
            <a:picLocks noChangeAspect="1"/>
          </p:cNvPicPr>
          <p:nvPr/>
        </p:nvPicPr>
        <p:blipFill>
          <a:blip r:embed="rId2"/>
          <a:srcRect l="51438" t="7778" r="9739" b="60585"/>
          <a:stretch>
            <a:fillRect/>
          </a:stretch>
        </p:blipFill>
        <p:spPr>
          <a:xfrm>
            <a:off x="1478017" y="152400"/>
            <a:ext cx="6141983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16.13 NIH funding 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812"/>
            <a:ext cx="9144000" cy="615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513"/>
            <a:ext cx="6096000" cy="643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39881"/>
          <a:stretch/>
        </p:blipFill>
        <p:spPr>
          <a:xfrm>
            <a:off x="2481943" y="184568"/>
            <a:ext cx="4532227" cy="614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4569"/>
            <a:ext cx="1748064" cy="17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2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novation welfarewarf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652"/>
            <a:ext cx="9144000" cy="559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8686800" cy="1600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Some trends society leaders are facing</a:t>
            </a:r>
            <a:b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in the early 21</a:t>
            </a:r>
            <a:r>
              <a:rPr lang="en-US" baseline="30000" dirty="0" smtClean="0">
                <a:latin typeface="+mj-lt"/>
                <a:ea typeface="Segoe UI" pitchFamily="34" charset="0"/>
                <a:cs typeface="Segoe UI" pitchFamily="34" charset="0"/>
              </a:rPr>
              <a:t>st</a:t>
            </a:r>
            <a:r>
              <a:rPr lang="en-US" dirty="0" smtClean="0">
                <a:latin typeface="+mj-lt"/>
                <a:ea typeface="Segoe UI" pitchFamily="34" charset="0"/>
                <a:cs typeface="Segoe UI" pitchFamily="34" charset="0"/>
              </a:rPr>
              <a:t> Century</a:t>
            </a:r>
            <a:endParaRPr lang="en-US" sz="3200" b="0" i="1" cap="none" spc="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839200" cy="13716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dirty="0" smtClean="0">
                <a:latin typeface="Cambria" pitchFamily="18" charset="0"/>
                <a:ea typeface="Segoe UI" pitchFamily="34" charset="0"/>
                <a:cs typeface="Segoe UI" pitchFamily="34" charset="0"/>
              </a:rPr>
              <a:t>Technology and Social Trends</a:t>
            </a:r>
            <a:endParaRPr lang="en-US" sz="4800" dirty="0">
              <a:latin typeface="Cambria" pitchFamily="18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914400" y="5600700"/>
            <a:ext cx="7010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dirty="0">
                <a:latin typeface="+mj-lt"/>
                <a:ea typeface="Segoe UI" pitchFamily="34" charset="0"/>
                <a:cs typeface="Segoe UI" pitchFamily="34" charset="0"/>
              </a:rPr>
              <a:t>Kent R. </a:t>
            </a:r>
            <a:r>
              <a:rPr lang="en-US" sz="2400" b="1" dirty="0" smtClean="0">
                <a:latin typeface="+mj-lt"/>
                <a:ea typeface="Segoe UI" pitchFamily="34" charset="0"/>
                <a:cs typeface="Segoe UI" pitchFamily="34" charset="0"/>
              </a:rPr>
              <a:t>Anderson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dirty="0" smtClean="0">
                <a:latin typeface="+mj-lt"/>
                <a:ea typeface="Segoe UI" pitchFamily="34" charset="0"/>
                <a:cs typeface="Segoe UI" pitchFamily="34" charset="0"/>
              </a:rPr>
              <a:t>Publisher, AAAS/Science</a:t>
            </a:r>
            <a:endParaRPr lang="en-US" sz="2400" b="1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6200" y="1828798"/>
            <a:ext cx="9263064" cy="856824"/>
            <a:chOff x="-76200" y="1828798"/>
            <a:chExt cx="9263064" cy="856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828800"/>
              <a:ext cx="1142428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29" y="1828800"/>
              <a:ext cx="1677488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2743717" y="1828799"/>
              <a:ext cx="1285232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47"/>
            <a:stretch/>
          </p:blipFill>
          <p:spPr>
            <a:xfrm>
              <a:off x="4028950" y="1828801"/>
              <a:ext cx="1282140" cy="856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19206" r="7250" b="12381"/>
            <a:stretch/>
          </p:blipFill>
          <p:spPr>
            <a:xfrm>
              <a:off x="5278433" y="1828800"/>
              <a:ext cx="811097" cy="856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873" y="1828801"/>
              <a:ext cx="1142427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300" y="1828798"/>
              <a:ext cx="1142428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746" r="7061" b="15138"/>
            <a:stretch/>
          </p:blipFill>
          <p:spPr>
            <a:xfrm>
              <a:off x="8341727" y="1828798"/>
              <a:ext cx="845137" cy="856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71099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2" y="152400"/>
            <a:ext cx="7668135" cy="595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9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Talk to actual scientists, and . . .	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Top concern is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Younger scientists are checking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Glut of scientists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Older scientists hanging on too long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Top concern is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Careers are too uncertain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Contracts are unfair, research is serfdom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Top concern is funding</a:t>
            </a:r>
          </a:p>
        </p:txBody>
      </p:sp>
    </p:spTree>
    <p:extLst>
      <p:ext uri="{BB962C8B-B14F-4D97-AF65-F5344CB8AC3E}">
        <p14:creationId xmlns:p14="http://schemas.microsoft.com/office/powerpoint/2010/main" val="31281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</a:t>
            </a:r>
            <a:r>
              <a:rPr lang="en-US" sz="10700" b="1" dirty="0" smtClean="0">
                <a:latin typeface="Cambria" pitchFamily="18" charset="0"/>
              </a:rPr>
              <a:t>#3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“Publish or Perish”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Drive Quality vs. Quantity Tensions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line-articles-by-year-l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908" y="0"/>
            <a:ext cx="7294692" cy="6877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2133600"/>
            <a:ext cx="838200" cy="1371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3505200"/>
            <a:ext cx="2743200" cy="1371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0"/>
            <a:endCxn id="3" idx="2"/>
          </p:cNvCxnSpPr>
          <p:nvPr/>
        </p:nvCxnSpPr>
        <p:spPr>
          <a:xfrm>
            <a:off x="7124700" y="2133600"/>
            <a:ext cx="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3505200"/>
            <a:ext cx="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55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9"/>
          <a:stretch/>
        </p:blipFill>
        <p:spPr>
          <a:xfrm>
            <a:off x="571" y="428"/>
            <a:ext cx="8033086" cy="6857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9742" y="428"/>
            <a:ext cx="914400" cy="632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Papers per Journal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27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6200" y="179653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82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7_grap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9736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Retractions: On the Rise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84514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22679892"/>
              </p:ext>
            </p:extLst>
          </p:nvPr>
        </p:nvGraphicFramePr>
        <p:xfrm>
          <a:off x="381000" y="457200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5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8763000" cy="4048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Growth in OA Slowing Dramatically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9600" y="828675"/>
            <a:ext cx="5616575" cy="395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Publication rates of 20 major OA journals, 2012-2014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214678"/>
              </p:ext>
            </p:extLst>
          </p:nvPr>
        </p:nvGraphicFramePr>
        <p:xfrm>
          <a:off x="381000" y="12192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8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#1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Science Is Taken for Granted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0363"/>
            <a:ext cx="8458200" cy="4048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Growth Slowing Dramatically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66800" y="828675"/>
            <a:ext cx="6954838" cy="395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CAGR of article publication for 20 major OA journals, 2011-2014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68138"/>
              </p:ext>
            </p:extLst>
          </p:nvPr>
        </p:nvGraphicFramePr>
        <p:xfrm>
          <a:off x="381000" y="12954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1563469"/>
            <a:ext cx="77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CAGR </a:t>
            </a:r>
          </a:p>
          <a:p>
            <a:r>
              <a:rPr lang="en-US" b="1" dirty="0" smtClean="0"/>
              <a:t>-2.2%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265480"/>
            <a:ext cx="77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CAGR </a:t>
            </a:r>
          </a:p>
          <a:p>
            <a:r>
              <a:rPr lang="en-US" b="1" dirty="0" smtClean="0"/>
              <a:t>17.0%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362200"/>
            <a:ext cx="77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CAGR </a:t>
            </a:r>
          </a:p>
          <a:p>
            <a:r>
              <a:rPr lang="en-US" b="1" dirty="0" smtClean="0"/>
              <a:t>63.7%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32247" y="4001869"/>
            <a:ext cx="77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CAGR </a:t>
            </a:r>
          </a:p>
          <a:p>
            <a:r>
              <a:rPr lang="en-US" b="1" dirty="0" smtClean="0"/>
              <a:t>3.3%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154269"/>
            <a:ext cx="77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CAGR </a:t>
            </a:r>
          </a:p>
          <a:p>
            <a:r>
              <a:rPr lang="en-US" b="1" dirty="0" smtClean="0"/>
              <a:t>21.2%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611469"/>
            <a:ext cx="77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CAGR </a:t>
            </a:r>
          </a:p>
          <a:p>
            <a:r>
              <a:rPr lang="en-US" b="1" dirty="0" smtClean="0"/>
              <a:t>48.7%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3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#4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Inequities in Society Are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Reflected in Academia</a:t>
            </a:r>
          </a:p>
        </p:txBody>
      </p:sp>
    </p:spTree>
    <p:extLst>
      <p:ext uri="{BB962C8B-B14F-4D97-AF65-F5344CB8AC3E}">
        <p14:creationId xmlns:p14="http://schemas.microsoft.com/office/powerpoint/2010/main" val="2570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38189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4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_Shot_2014-08-18_at_6.15.10_AM.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92629"/>
            <a:ext cx="8609834" cy="474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3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152400"/>
            <a:ext cx="8026401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4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29" y="-1"/>
            <a:ext cx="4267771" cy="320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68040"/>
            <a:ext cx="4267200" cy="341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2819400"/>
            <a:ext cx="566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X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585" y="2438400"/>
            <a:ext cx="797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=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5639"/>
              </p:ext>
            </p:extLst>
          </p:nvPr>
        </p:nvGraphicFramePr>
        <p:xfrm>
          <a:off x="228600" y="3048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8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241942"/>
              </p:ext>
            </p:extLst>
          </p:nvPr>
        </p:nvGraphicFramePr>
        <p:xfrm>
          <a:off x="152400" y="228600"/>
          <a:ext cx="8839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9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1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“Stop Universities from </a:t>
            </a:r>
            <a:br>
              <a:rPr lang="en-US" b="1" dirty="0" smtClean="0"/>
            </a:br>
            <a:r>
              <a:rPr lang="en-US" b="1" dirty="0" smtClean="0"/>
              <a:t>Hoarding Money”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Last </a:t>
            </a:r>
            <a:r>
              <a:rPr lang="en-US" sz="2400" dirty="0"/>
              <a:t>year, </a:t>
            </a:r>
            <a:r>
              <a:rPr lang="en-US" sz="2400" b="1" dirty="0"/>
              <a:t>Yale paid about $480 million to private equity fund managers</a:t>
            </a:r>
            <a:r>
              <a:rPr lang="en-US" sz="2400" dirty="0"/>
              <a:t> as compensation — about $137 million in annual management fees, and another $343 million in performance fees, also known as carried interest — to manage about $8 billion, one-third of Yale’s endowment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contrast, of the $1 billion the endowment contributed to the university’s operating budget, </a:t>
            </a:r>
            <a:r>
              <a:rPr lang="en-US" sz="2400" b="1" dirty="0"/>
              <a:t>only $170 million was earmarked for tuition assistance, fellowships and prizes. </a:t>
            </a:r>
            <a:r>
              <a:rPr lang="en-US" sz="2400" dirty="0"/>
              <a:t>Private equity fund managers also received more than students at four other endowments I researched: Harvard, the University of Texas, Stanford and Princeton.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828800" y="5943600"/>
            <a:ext cx="7027863" cy="3952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August 19, 2015 – </a:t>
            </a:r>
            <a:r>
              <a:rPr lang="en-US" i="1" dirty="0" smtClean="0"/>
              <a:t>The New York Times </a:t>
            </a:r>
            <a:r>
              <a:rPr lang="en-US" dirty="0" smtClean="0"/>
              <a:t>– Victor Fleischer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_year_graphics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820"/>
            <a:ext cx="9144000" cy="523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Sitting on Piles of Money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35525" r="48214" b="43188"/>
          <a:stretch/>
        </p:blipFill>
        <p:spPr>
          <a:xfrm>
            <a:off x="259301" y="1676400"/>
            <a:ext cx="8666986" cy="325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7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Rich Schools, Poor Students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“. . . the highest-endowment colleges and universities, which need government subsidies the least, get the greatest subsidy per student.”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905000" y="6304085"/>
            <a:ext cx="7027863" cy="395288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January 2015 – American Institutes for Research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11270" r="7890" b="46032"/>
          <a:stretch/>
        </p:blipFill>
        <p:spPr>
          <a:xfrm>
            <a:off x="2590800" y="2209800"/>
            <a:ext cx="6096000" cy="394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1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Harvard’s “Journals Crisis”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79104"/>
              </p:ext>
            </p:extLst>
          </p:nvPr>
        </p:nvGraphicFramePr>
        <p:xfrm>
          <a:off x="457200" y="16002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4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0" t="26746" r="18236" b="42673"/>
          <a:stretch/>
        </p:blipFill>
        <p:spPr>
          <a:xfrm>
            <a:off x="2427513" y="76200"/>
            <a:ext cx="4201887" cy="6673025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>
            <a:off x="2209800" y="228600"/>
            <a:ext cx="609600" cy="3886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800" y="18485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71% </a:t>
            </a:r>
            <a:endParaRPr lang="en-US" sz="3600" b="1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6324600" y="228600"/>
            <a:ext cx="609600" cy="3886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84853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7.4% </a:t>
            </a:r>
            <a:endParaRPr lang="en-US" sz="3600" b="1" dirty="0"/>
          </a:p>
        </p:txBody>
      </p:sp>
      <p:sp>
        <p:nvSpPr>
          <p:cNvPr id="8" name="Left Brace 7"/>
          <p:cNvSpPr/>
          <p:nvPr/>
        </p:nvSpPr>
        <p:spPr>
          <a:xfrm>
            <a:off x="2209800" y="4190999"/>
            <a:ext cx="609600" cy="251459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508566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29% </a:t>
            </a:r>
            <a:endParaRPr lang="en-US" sz="3600" b="1" dirty="0"/>
          </a:p>
        </p:txBody>
      </p:sp>
      <p:sp>
        <p:nvSpPr>
          <p:cNvPr id="10" name="Left Brace 9"/>
          <p:cNvSpPr/>
          <p:nvPr/>
        </p:nvSpPr>
        <p:spPr>
          <a:xfrm rot="10800000">
            <a:off x="6324600" y="4190999"/>
            <a:ext cx="609600" cy="25146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08566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92.6%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Companies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2073" y="457200"/>
            <a:ext cx="110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Revenues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14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 animBg="1"/>
      <p:bldP spid="9" grpId="0"/>
      <p:bldP spid="10" grpId="0" animBg="1"/>
      <p:bldP spid="11" grpId="0"/>
      <p:bldP spid="4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55067790"/>
              </p:ext>
            </p:extLst>
          </p:nvPr>
        </p:nvGraphicFramePr>
        <p:xfrm>
          <a:off x="381000" y="152400"/>
          <a:ext cx="8534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5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#5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Hiring for the Future Means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More Analysts and Technologists</a:t>
            </a:r>
          </a:p>
        </p:txBody>
      </p:sp>
    </p:spTree>
    <p:extLst>
      <p:ext uri="{BB962C8B-B14F-4D97-AF65-F5344CB8AC3E}">
        <p14:creationId xmlns:p14="http://schemas.microsoft.com/office/powerpoint/2010/main" val="28691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page-vs-other-pages_may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796738" cy="4967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91019"/>
            <a:ext cx="5486400" cy="424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66437"/>
            <a:ext cx="5791200" cy="432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26250" r="25396" b="28931"/>
          <a:stretch/>
        </p:blipFill>
        <p:spPr>
          <a:xfrm>
            <a:off x="361361" y="1399839"/>
            <a:ext cx="8096839" cy="461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3634" t="10151" r="4460" b="18668"/>
          <a:stretch/>
        </p:blipFill>
        <p:spPr>
          <a:xfrm>
            <a:off x="838200" y="1371600"/>
            <a:ext cx="762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#6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Internet Sucks</a:t>
            </a:r>
          </a:p>
        </p:txBody>
      </p:sp>
    </p:spTree>
    <p:extLst>
      <p:ext uri="{BB962C8B-B14F-4D97-AF65-F5344CB8AC3E}">
        <p14:creationId xmlns:p14="http://schemas.microsoft.com/office/powerpoint/2010/main" val="23139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the Internet Sucks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creates bigger companies</a:t>
            </a:r>
          </a:p>
          <a:p>
            <a:r>
              <a:rPr lang="en-US" dirty="0" smtClean="0"/>
              <a:t>It has undercut the Fourth Estate</a:t>
            </a:r>
          </a:p>
          <a:p>
            <a:r>
              <a:rPr lang="en-US" dirty="0" smtClean="0"/>
              <a:t>It feeds income and societal inequities</a:t>
            </a:r>
          </a:p>
          <a:p>
            <a:r>
              <a:rPr lang="en-US" dirty="0" smtClean="0"/>
              <a:t>It’s not where we want it (</a:t>
            </a:r>
            <a:r>
              <a:rPr lang="en-US" dirty="0" err="1" smtClean="0"/>
              <a:t>wi-fi</a:t>
            </a:r>
            <a:r>
              <a:rPr lang="en-US" dirty="0" smtClean="0"/>
              <a:t> on planes)</a:t>
            </a:r>
          </a:p>
          <a:p>
            <a:r>
              <a:rPr lang="en-US" dirty="0" smtClean="0"/>
              <a:t>It’s where we don’t want it (tracking locations)</a:t>
            </a:r>
          </a:p>
          <a:p>
            <a:r>
              <a:rPr lang="en-US" dirty="0" smtClean="0"/>
              <a:t>It’s the location of today’s Cold War</a:t>
            </a:r>
          </a:p>
          <a:p>
            <a:r>
              <a:rPr lang="en-US" dirty="0" smtClean="0"/>
              <a:t>It’s more expensive to manage, but pays less</a:t>
            </a:r>
          </a:p>
          <a:p>
            <a:r>
              <a:rPr lang="en-US" dirty="0" smtClean="0"/>
              <a:t>Sexy sells – get used to it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9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" y="990600"/>
            <a:ext cx="9052254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705434"/>
            <a:ext cx="9144000" cy="56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375"/>
            <a:ext cx="9144000" cy="55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>
                <a:latin typeface="Cambria" pitchFamily="18" charset="0"/>
              </a:rPr>
              <a:t>Trend #7 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More Data, Less Analysis,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and Bad Ideas Echo Far Too Long</a:t>
            </a:r>
          </a:p>
        </p:txBody>
      </p:sp>
    </p:spTree>
    <p:extLst>
      <p:ext uri="{BB962C8B-B14F-4D97-AF65-F5344CB8AC3E}">
        <p14:creationId xmlns:p14="http://schemas.microsoft.com/office/powerpoint/2010/main" val="42387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/>
          <a:stretch>
            <a:fillRect/>
          </a:stretch>
        </p:blipFill>
        <p:spPr>
          <a:xfrm>
            <a:off x="0" y="10759"/>
            <a:ext cx="9144000" cy="69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3048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twise_140319_gft.jpg.CROP.promovar-medium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8" y="380999"/>
            <a:ext cx="9147878" cy="609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utah_yellowstoneseismic_borehole.png"/>
          <p:cNvPicPr>
            <a:picLocks noChangeAspect="1"/>
          </p:cNvPicPr>
          <p:nvPr/>
        </p:nvPicPr>
        <p:blipFill>
          <a:blip r:embed="rId2"/>
          <a:srcRect l="15000" t="22948" r="11667"/>
          <a:stretch>
            <a:fillRect/>
          </a:stretch>
        </p:blipFill>
        <p:spPr>
          <a:xfrm>
            <a:off x="381000" y="228600"/>
            <a:ext cx="847541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5 at 2.18.26 PM.png"/>
          <p:cNvPicPr>
            <a:picLocks noChangeAspect="1"/>
          </p:cNvPicPr>
          <p:nvPr/>
        </p:nvPicPr>
        <p:blipFill>
          <a:blip r:embed="rId2">
            <a:lum contrast="15000"/>
          </a:blip>
          <a:stretch>
            <a:fillRect/>
          </a:stretch>
        </p:blipFill>
        <p:spPr>
          <a:xfrm>
            <a:off x="40988" y="533400"/>
            <a:ext cx="9062024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eney_Article.png"/>
          <p:cNvPicPr>
            <a:picLocks noChangeAspect="1"/>
          </p:cNvPicPr>
          <p:nvPr/>
        </p:nvPicPr>
        <p:blipFill>
          <a:blip r:embed="rId2"/>
          <a:srcRect l="31307" t="27778" r="31307" b="53333"/>
          <a:stretch>
            <a:fillRect/>
          </a:stretch>
        </p:blipFill>
        <p:spPr>
          <a:xfrm>
            <a:off x="762000" y="609600"/>
            <a:ext cx="7763436" cy="5076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0"/>
            <a:ext cx="7464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Ideas Have Become Politics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“Trickle down” economics is 35 years old, completely disproven, yet still persists</a:t>
            </a:r>
          </a:p>
          <a:p>
            <a:r>
              <a:rPr lang="en-US" dirty="0" smtClean="0"/>
              <a:t>Anti-vaccination worries are bunk, yet the notion persists, even in educated ranks</a:t>
            </a:r>
          </a:p>
          <a:p>
            <a:r>
              <a:rPr lang="en-US" dirty="0" smtClean="0"/>
              <a:t>Climate change is upon us, yet large swaths of the public believe it is a hoax</a:t>
            </a:r>
          </a:p>
          <a:p>
            <a:r>
              <a:rPr lang="en-US" dirty="0" smtClean="0"/>
              <a:t>Bad ideas hide behind the “I’m not a scientist” shield, which completes as, “I’m a politician”</a:t>
            </a:r>
          </a:p>
        </p:txBody>
      </p:sp>
    </p:spTree>
    <p:extLst>
      <p:ext uri="{BB962C8B-B14F-4D97-AF65-F5344CB8AC3E}">
        <p14:creationId xmlns:p14="http://schemas.microsoft.com/office/powerpoint/2010/main" val="41930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It All Mean?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Until the funding of education and science improves, margins and growth are throttled</a:t>
            </a:r>
          </a:p>
          <a:p>
            <a:r>
              <a:rPr lang="en-US" dirty="0" smtClean="0"/>
              <a:t>Technology costs will continue to increase</a:t>
            </a:r>
          </a:p>
          <a:p>
            <a:r>
              <a:rPr lang="en-US" dirty="0" smtClean="0"/>
              <a:t>“Big data” and related efforts will be more difficult to realize, can be treacherous</a:t>
            </a:r>
          </a:p>
          <a:p>
            <a:r>
              <a:rPr lang="en-US" dirty="0" smtClean="0"/>
              <a:t>Quality and quantity tensions will grow</a:t>
            </a:r>
          </a:p>
          <a:p>
            <a:r>
              <a:rPr lang="en-US" dirty="0" smtClean="0"/>
              <a:t>The “Higher Ed Bubble” will leak or pop</a:t>
            </a:r>
          </a:p>
          <a:p>
            <a:r>
              <a:rPr lang="en-US" dirty="0" smtClean="0"/>
              <a:t>The culture wars will continue to demand blood and treasure from scientific societies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6000" b="1" i="1" dirty="0" smtClean="0">
                <a:solidFill>
                  <a:schemeClr val="accent1"/>
                </a:solidFill>
              </a:rPr>
              <a:t>“The </a:t>
            </a:r>
            <a:r>
              <a:rPr lang="en-US" sz="6000" b="1" i="1" dirty="0">
                <a:solidFill>
                  <a:schemeClr val="accent1"/>
                </a:solidFill>
              </a:rPr>
              <a:t>#1 issue in public access is the public funding of science</a:t>
            </a:r>
            <a:r>
              <a:rPr lang="en-US" sz="6000" b="1" i="1" dirty="0" smtClean="0">
                <a:solidFill>
                  <a:schemeClr val="accent1"/>
                </a:solidFill>
              </a:rPr>
              <a:t>.”</a:t>
            </a:r>
          </a:p>
          <a:p>
            <a:pPr lvl="1" algn="r"/>
            <a:r>
              <a:rPr lang="en-US" i="1" dirty="0" smtClean="0"/>
              <a:t>Fred Dylla, AIP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520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5888"/>
            <a:ext cx="9144000" cy="115411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76200" y="1828798"/>
            <a:ext cx="9263064" cy="856824"/>
            <a:chOff x="-76200" y="1828798"/>
            <a:chExt cx="9263064" cy="856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828800"/>
              <a:ext cx="1142428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29" y="1828800"/>
              <a:ext cx="1677488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2743717" y="1828799"/>
              <a:ext cx="1285232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47"/>
            <a:stretch/>
          </p:blipFill>
          <p:spPr>
            <a:xfrm>
              <a:off x="4028950" y="1828801"/>
              <a:ext cx="1282140" cy="856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19206" r="7250" b="12381"/>
            <a:stretch/>
          </p:blipFill>
          <p:spPr>
            <a:xfrm>
              <a:off x="5278433" y="1828800"/>
              <a:ext cx="811097" cy="856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873" y="1828801"/>
              <a:ext cx="1142427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300" y="1828798"/>
              <a:ext cx="1142428" cy="856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746" r="7061" b="15138"/>
            <a:stretch/>
          </p:blipFill>
          <p:spPr>
            <a:xfrm>
              <a:off x="8341727" y="1828798"/>
              <a:ext cx="845137" cy="856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14400" y="5600700"/>
            <a:ext cx="7010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dirty="0">
                <a:latin typeface="+mj-lt"/>
                <a:ea typeface="Segoe UI" pitchFamily="34" charset="0"/>
                <a:cs typeface="Segoe UI" pitchFamily="34" charset="0"/>
              </a:rPr>
              <a:t>Kent R. </a:t>
            </a:r>
            <a:r>
              <a:rPr lang="en-US" sz="2400" b="1" dirty="0" smtClean="0">
                <a:latin typeface="+mj-lt"/>
                <a:ea typeface="Segoe UI" pitchFamily="34" charset="0"/>
                <a:cs typeface="Segoe UI" pitchFamily="34" charset="0"/>
              </a:rPr>
              <a:t>Anderson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 dirty="0" smtClean="0">
                <a:latin typeface="+mj-lt"/>
                <a:ea typeface="Segoe UI" pitchFamily="34" charset="0"/>
                <a:cs typeface="Segoe UI" pitchFamily="34" charset="0"/>
              </a:rPr>
              <a:t>@</a:t>
            </a:r>
            <a:r>
              <a:rPr lang="en-US" sz="2400" b="1" dirty="0" err="1" smtClean="0">
                <a:latin typeface="+mj-lt"/>
                <a:ea typeface="Segoe UI" pitchFamily="34" charset="0"/>
                <a:cs typeface="Segoe UI" pitchFamily="34" charset="0"/>
              </a:rPr>
              <a:t>kanderson</a:t>
            </a:r>
            <a:endParaRPr lang="en-US" sz="2400" b="1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8063" r="32381" b="29138"/>
          <a:stretch/>
        </p:blipFill>
        <p:spPr>
          <a:xfrm>
            <a:off x="1067724" y="219284"/>
            <a:ext cx="6552276" cy="648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81000"/>
            <a:ext cx="8564016" cy="60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6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67218108_measles_4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-19707"/>
            <a:ext cx="7598229" cy="687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614</Words>
  <Application>Microsoft Office PowerPoint</Application>
  <PresentationFormat>On-screen Show (4:3)</PresentationFormat>
  <Paragraphs>95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Technology and Social Trends</vt:lpstr>
      <vt:lpstr>Trend #1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 #2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 to actual scientists, and . . . </vt:lpstr>
      <vt:lpstr>Trend #3  </vt:lpstr>
      <vt:lpstr>PowerPoint Presentation</vt:lpstr>
      <vt:lpstr>PowerPoint Presentation</vt:lpstr>
      <vt:lpstr>More Papers per Journal</vt:lpstr>
      <vt:lpstr>PowerPoint Presentation</vt:lpstr>
      <vt:lpstr>Retractions: On the Rise</vt:lpstr>
      <vt:lpstr>PowerPoint Presentation</vt:lpstr>
      <vt:lpstr>Growth in OA Slowing Dramatically</vt:lpstr>
      <vt:lpstr>Growth Slowing Dramatically</vt:lpstr>
      <vt:lpstr>Trend #4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“Stop Universities from  Hoarding Money”</vt:lpstr>
      <vt:lpstr>Sitting on Piles of Money</vt:lpstr>
      <vt:lpstr>Rich Schools, Poor Students</vt:lpstr>
      <vt:lpstr>Harvard’s “Journals Crisis”</vt:lpstr>
      <vt:lpstr>PowerPoint Presentation</vt:lpstr>
      <vt:lpstr>PowerPoint Presentation</vt:lpstr>
      <vt:lpstr>Trend #5  </vt:lpstr>
      <vt:lpstr>PowerPoint Presentation</vt:lpstr>
      <vt:lpstr>PowerPoint Presentation</vt:lpstr>
      <vt:lpstr>Trend #6  </vt:lpstr>
      <vt:lpstr>Why the Internet Sucks</vt:lpstr>
      <vt:lpstr>PowerPoint Presentation</vt:lpstr>
      <vt:lpstr>PowerPoint Presentation</vt:lpstr>
      <vt:lpstr>Trend #7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Have Become Politics</vt:lpstr>
      <vt:lpstr>What Does It All Mean?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Customer-Informed Agility</dc:title>
  <dc:creator>kanderson</dc:creator>
  <cp:lastModifiedBy>Kent Anderson</cp:lastModifiedBy>
  <cp:revision>490</cp:revision>
  <dcterms:created xsi:type="dcterms:W3CDTF">2014-11-12T00:42:28Z</dcterms:created>
  <dcterms:modified xsi:type="dcterms:W3CDTF">2015-09-28T14:08:12Z</dcterms:modified>
</cp:coreProperties>
</file>