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66" r:id="rId7"/>
    <p:sldId id="257" r:id="rId8"/>
    <p:sldId id="259" r:id="rId9"/>
    <p:sldId id="261" r:id="rId10"/>
    <p:sldId id="263" r:id="rId11"/>
    <p:sldId id="264" r:id="rId12"/>
    <p:sldId id="265"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BFA6D-FFAB-416A-A761-5A3B6DC9A049}" v="96" dt="2025-09-30T18:30:19.045"/>
    <p1510:client id="{D0648B23-012B-7DF3-77AC-CA211DFAC7A2}" v="36" dt="2025-09-30T19:40:14.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7" d="100"/>
          <a:sy n="87" d="100"/>
        </p:scale>
        <p:origin x="142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Brase" userId="S::lbrase@americangeosciences.org::45fbf108-2b62-4c9b-89bf-0c6c6245426e" providerId="AD" clId="Web-{D0648B23-012B-7DF3-77AC-CA211DFAC7A2}"/>
    <pc:docChg chg="modSld">
      <pc:chgData name="Lauren Brase" userId="S::lbrase@americangeosciences.org::45fbf108-2b62-4c9b-89bf-0c6c6245426e" providerId="AD" clId="Web-{D0648B23-012B-7DF3-77AC-CA211DFAC7A2}" dt="2025-09-30T19:40:14.562" v="37" actId="1076"/>
      <pc:docMkLst>
        <pc:docMk/>
      </pc:docMkLst>
      <pc:sldChg chg="modSp">
        <pc:chgData name="Lauren Brase" userId="S::lbrase@americangeosciences.org::45fbf108-2b62-4c9b-89bf-0c6c6245426e" providerId="AD" clId="Web-{D0648B23-012B-7DF3-77AC-CA211DFAC7A2}" dt="2025-09-30T19:40:14.562" v="37" actId="1076"/>
        <pc:sldMkLst>
          <pc:docMk/>
          <pc:sldMk cId="1388120297" sldId="256"/>
        </pc:sldMkLst>
        <pc:spChg chg="mod">
          <ac:chgData name="Lauren Brase" userId="S::lbrase@americangeosciences.org::45fbf108-2b62-4c9b-89bf-0c6c6245426e" providerId="AD" clId="Web-{D0648B23-012B-7DF3-77AC-CA211DFAC7A2}" dt="2025-09-30T19:40:14.562" v="37" actId="1076"/>
          <ac:spMkLst>
            <pc:docMk/>
            <pc:sldMk cId="1388120297" sldId="256"/>
            <ac:spMk id="3" creationId="{152C541A-DC67-2D41-83B9-4D8721E74F8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094B-EB0C-FD2C-31B6-B8F24DCE3E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D999E4-D329-D697-4F2B-BD690B4E37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22D6C8-C827-AFBA-5028-92FB73A45C57}"/>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5" name="Footer Placeholder 4">
            <a:extLst>
              <a:ext uri="{FF2B5EF4-FFF2-40B4-BE49-F238E27FC236}">
                <a16:creationId xmlns:a16="http://schemas.microsoft.com/office/drawing/2014/main" id="{776BD0EA-1336-85D4-46CE-7B5590234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92664-0D27-801C-7D06-7032845B1469}"/>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24786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3994-5157-D99E-71ED-B397C49523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6147E-6BFC-774A-374F-2AFA8AB46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44423-AB73-FD23-397B-02DD92E28FAB}"/>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5" name="Footer Placeholder 4">
            <a:extLst>
              <a:ext uri="{FF2B5EF4-FFF2-40B4-BE49-F238E27FC236}">
                <a16:creationId xmlns:a16="http://schemas.microsoft.com/office/drawing/2014/main" id="{E4C8CE6D-7D46-ECE4-7F51-C20CC14B8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5B539-8FA5-B24D-73DA-2E87D3BC1E50}"/>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65190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6ADE1-B545-B552-429E-32A4617D57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66547C-991C-3891-C6FE-E3D027BC2B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D17B2-2B76-687E-57C0-F38E5D9921B4}"/>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5" name="Footer Placeholder 4">
            <a:extLst>
              <a:ext uri="{FF2B5EF4-FFF2-40B4-BE49-F238E27FC236}">
                <a16:creationId xmlns:a16="http://schemas.microsoft.com/office/drawing/2014/main" id="{99C2B018-FC41-6A06-1140-968024DF4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A6E0C-4620-E1C9-80A0-9AC9FAE6F6C5}"/>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87726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4C18-79C8-6F24-76E5-10DE1B0D3A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BA43D-C722-7BCC-A85A-4F963319D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4FC84-2A00-B089-2D02-6F15FCC3274A}"/>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5" name="Footer Placeholder 4">
            <a:extLst>
              <a:ext uri="{FF2B5EF4-FFF2-40B4-BE49-F238E27FC236}">
                <a16:creationId xmlns:a16="http://schemas.microsoft.com/office/drawing/2014/main" id="{7406E92C-F7EA-BE7E-C393-916739FE9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51C88-EB42-4874-C912-C6B546813B6C}"/>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92618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8539-5D52-2E8A-0479-82386F9B2E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3A6167-79F4-918C-0167-0615A9D2C2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D4DB6D-DD83-D724-73A2-F64EC77D19BC}"/>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5" name="Footer Placeholder 4">
            <a:extLst>
              <a:ext uri="{FF2B5EF4-FFF2-40B4-BE49-F238E27FC236}">
                <a16:creationId xmlns:a16="http://schemas.microsoft.com/office/drawing/2014/main" id="{0DDEC0E5-4D29-8072-BBA1-CF5F060A1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15B54-38B3-F6A5-4D77-BFDE6E608CAA}"/>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21882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C1AD-EE1D-675B-8E44-79188205E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61DFD-D209-A32D-ABAA-E21789060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D7F38D-D440-6338-B9A2-FED961651B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CF0A6-62E0-42D1-B4FE-D8209AC7549B}"/>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6" name="Footer Placeholder 5">
            <a:extLst>
              <a:ext uri="{FF2B5EF4-FFF2-40B4-BE49-F238E27FC236}">
                <a16:creationId xmlns:a16="http://schemas.microsoft.com/office/drawing/2014/main" id="{5AE0A566-AC92-24A9-F2D6-6CF5A3A07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FB7B1-D22A-EECC-F89B-32441E478695}"/>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192366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9212-C5DF-18AC-DFED-BFEAC24E2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65CE6-8931-E7DE-9F3C-93F7204BB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29934B-DBCC-27B1-B8DA-28C0E6083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9211F7-4348-ED72-7707-6895C79FC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1E4B28-2B10-4E90-937C-35979CF666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812EB-9182-B0AD-1B57-625BA3C44CCC}"/>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8" name="Footer Placeholder 7">
            <a:extLst>
              <a:ext uri="{FF2B5EF4-FFF2-40B4-BE49-F238E27FC236}">
                <a16:creationId xmlns:a16="http://schemas.microsoft.com/office/drawing/2014/main" id="{ACFD53D8-4502-FA09-E20C-ABD0D5CA5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95F7D-8831-0FDA-1311-ED2D56897A60}"/>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41931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E655-A7EF-5E50-AD3F-8004D53F5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021BC-8CA5-B24D-0D28-734FCDF55D77}"/>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4" name="Footer Placeholder 3">
            <a:extLst>
              <a:ext uri="{FF2B5EF4-FFF2-40B4-BE49-F238E27FC236}">
                <a16:creationId xmlns:a16="http://schemas.microsoft.com/office/drawing/2014/main" id="{9456D7E7-3E93-7D2D-2DC8-C83F47E52B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7910E-3E21-061F-2BF2-0D8CBB75F07E}"/>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147204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1E3FD-A32A-9692-A318-671EDD50A4A9}"/>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3" name="Footer Placeholder 2">
            <a:extLst>
              <a:ext uri="{FF2B5EF4-FFF2-40B4-BE49-F238E27FC236}">
                <a16:creationId xmlns:a16="http://schemas.microsoft.com/office/drawing/2014/main" id="{C3B222A1-DFB3-6B65-3EA2-681FE23592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80260E-BCC0-1168-322C-D134F81F00A5}"/>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350219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8279-DA46-7BA2-1274-16CBEE0B6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33DCB4-925D-5C5B-8055-6685D0A75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B91CB1-3EEF-29F8-C585-1EFDDB891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7B205-B73E-EC1B-C66E-5E22315A98CC}"/>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6" name="Footer Placeholder 5">
            <a:extLst>
              <a:ext uri="{FF2B5EF4-FFF2-40B4-BE49-F238E27FC236}">
                <a16:creationId xmlns:a16="http://schemas.microsoft.com/office/drawing/2014/main" id="{B0F5DC00-BEA8-947F-BE6D-2EAE9C5FBD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50A72-CD3D-779F-11FB-065E72BFA8E6}"/>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1821532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6FC9-5832-6AD0-4B57-7A586D5C4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C89B3-8501-50D8-D001-353600A84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044063-822C-CE36-28B6-5A3A3CA8A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088D9-12A0-5EB2-6E12-CAF07B2FE818}"/>
              </a:ext>
            </a:extLst>
          </p:cNvPr>
          <p:cNvSpPr>
            <a:spLocks noGrp="1"/>
          </p:cNvSpPr>
          <p:nvPr>
            <p:ph type="dt" sz="half" idx="10"/>
          </p:nvPr>
        </p:nvSpPr>
        <p:spPr/>
        <p:txBody>
          <a:bodyPr/>
          <a:lstStyle/>
          <a:p>
            <a:fld id="{B2E7C116-359D-44C2-9E45-DEE31927213A}" type="datetimeFigureOut">
              <a:rPr lang="en-US" smtClean="0"/>
              <a:t>9/30/2025</a:t>
            </a:fld>
            <a:endParaRPr lang="en-US"/>
          </a:p>
        </p:txBody>
      </p:sp>
      <p:sp>
        <p:nvSpPr>
          <p:cNvPr id="6" name="Footer Placeholder 5">
            <a:extLst>
              <a:ext uri="{FF2B5EF4-FFF2-40B4-BE49-F238E27FC236}">
                <a16:creationId xmlns:a16="http://schemas.microsoft.com/office/drawing/2014/main" id="{B09F7733-CEA2-970B-A309-346C92C10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179F3-59CD-F91A-A288-86383AD10FD0}"/>
              </a:ext>
            </a:extLst>
          </p:cNvPr>
          <p:cNvSpPr>
            <a:spLocks noGrp="1"/>
          </p:cNvSpPr>
          <p:nvPr>
            <p:ph type="sldNum" sz="quarter" idx="12"/>
          </p:nvPr>
        </p:nvSpPr>
        <p:spPr/>
        <p:txBody>
          <a:bodyPr/>
          <a:lstStyle/>
          <a:p>
            <a:fld id="{4971761B-6EF4-4AD3-8C5D-05678F550386}" type="slidenum">
              <a:rPr lang="en-US" smtClean="0"/>
              <a:t>‹#›</a:t>
            </a:fld>
            <a:endParaRPr lang="en-US"/>
          </a:p>
        </p:txBody>
      </p:sp>
    </p:spTree>
    <p:extLst>
      <p:ext uri="{BB962C8B-B14F-4D97-AF65-F5344CB8AC3E}">
        <p14:creationId xmlns:p14="http://schemas.microsoft.com/office/powerpoint/2010/main" val="396200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65D70-6869-E6F3-0ED9-CAB8A6318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A9CD5F-1BB1-07B0-7C8C-F30A15C21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E4BA9-19EB-0AF8-27E6-E2D86DEB5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E7C116-359D-44C2-9E45-DEE31927213A}" type="datetimeFigureOut">
              <a:rPr lang="en-US" smtClean="0"/>
              <a:t>9/30/2025</a:t>
            </a:fld>
            <a:endParaRPr lang="en-US"/>
          </a:p>
        </p:txBody>
      </p:sp>
      <p:sp>
        <p:nvSpPr>
          <p:cNvPr id="5" name="Footer Placeholder 4">
            <a:extLst>
              <a:ext uri="{FF2B5EF4-FFF2-40B4-BE49-F238E27FC236}">
                <a16:creationId xmlns:a16="http://schemas.microsoft.com/office/drawing/2014/main" id="{B6C195F3-3CB5-DE1E-B40C-B1DEF8898F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C292F9-933B-941C-6576-1E6CE2D65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71761B-6EF4-4AD3-8C5D-05678F550386}" type="slidenum">
              <a:rPr lang="en-US" smtClean="0"/>
              <a:t>‹#›</a:t>
            </a:fld>
            <a:endParaRPr lang="en-US"/>
          </a:p>
        </p:txBody>
      </p:sp>
    </p:spTree>
    <p:extLst>
      <p:ext uri="{BB962C8B-B14F-4D97-AF65-F5344CB8AC3E}">
        <p14:creationId xmlns:p14="http://schemas.microsoft.com/office/powerpoint/2010/main" val="1996780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ngmdb.usgs.gov/nationalgeology/#lat=37.0000&amp;lng=-97.5000&amp;zoom=4&amp;theme=esurf&amp;symbology=synthesis" TargetMode="External"/><Relationship Id="rId2" Type="http://schemas.openxmlformats.org/officeDocument/2006/relationships/hyperlink" Target="https://www.americangeosciences.org/static/files/earthsciweek/toolkit-materials/GMDPoster2025_Front.pdf" TargetMode="External"/><Relationship Id="rId1" Type="http://schemas.openxmlformats.org/officeDocument/2006/relationships/slideLayout" Target="../slideLayouts/slideLayout2.xml"/><Relationship Id="rId5" Type="http://schemas.openxmlformats.org/officeDocument/2006/relationships/hyperlink" Target="https://pubs.usgs.gov/publication/dr1210/full" TargetMode="External"/><Relationship Id="rId4" Type="http://schemas.openxmlformats.org/officeDocument/2006/relationships/hyperlink" Target="https://www.earthsciweek.org/webina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A344-CA7B-F5B6-2D3E-EE5A97B81E75}"/>
              </a:ext>
            </a:extLst>
          </p:cNvPr>
          <p:cNvSpPr>
            <a:spLocks noGrp="1"/>
          </p:cNvSpPr>
          <p:nvPr>
            <p:ph type="ctrTitle"/>
          </p:nvPr>
        </p:nvSpPr>
        <p:spPr/>
        <p:txBody>
          <a:bodyPr/>
          <a:lstStyle/>
          <a:p>
            <a:r>
              <a:rPr lang="en-US" dirty="0"/>
              <a:t>Rock Types in the Contiguous U.S. </a:t>
            </a:r>
          </a:p>
        </p:txBody>
      </p:sp>
      <p:sp>
        <p:nvSpPr>
          <p:cNvPr id="3" name="Subtitle 2">
            <a:extLst>
              <a:ext uri="{FF2B5EF4-FFF2-40B4-BE49-F238E27FC236}">
                <a16:creationId xmlns:a16="http://schemas.microsoft.com/office/drawing/2014/main" id="{152C541A-DC67-2D41-83B9-4D8721E74F8F}"/>
              </a:ext>
            </a:extLst>
          </p:cNvPr>
          <p:cNvSpPr>
            <a:spLocks noGrp="1"/>
          </p:cNvSpPr>
          <p:nvPr>
            <p:ph type="subTitle" idx="1"/>
          </p:nvPr>
        </p:nvSpPr>
        <p:spPr>
          <a:xfrm>
            <a:off x="1006230" y="3811563"/>
            <a:ext cx="10179538" cy="1407160"/>
          </a:xfrm>
        </p:spPr>
        <p:txBody>
          <a:bodyPr vert="horz" lIns="91440" tIns="45720" rIns="91440" bIns="45720" rtlCol="0" anchor="t">
            <a:normAutofit fontScale="92500"/>
          </a:bodyPr>
          <a:lstStyle/>
          <a:p>
            <a:r>
              <a:rPr lang="en-US" dirty="0"/>
              <a:t>Put together by the American Geosciences Institute utilizing </a:t>
            </a:r>
          </a:p>
          <a:p>
            <a:r>
              <a:rPr lang="en-US" dirty="0"/>
              <a:t>The Cooperative National Geologic Map</a:t>
            </a:r>
          </a:p>
          <a:p>
            <a:r>
              <a:rPr lang="en-US" dirty="0"/>
              <a:t>by the U.S. Geological Survey and the Association of American State Geologists </a:t>
            </a:r>
          </a:p>
        </p:txBody>
      </p:sp>
      <p:sp>
        <p:nvSpPr>
          <p:cNvPr id="4" name="TextBox 3">
            <a:extLst>
              <a:ext uri="{FF2B5EF4-FFF2-40B4-BE49-F238E27FC236}">
                <a16:creationId xmlns:a16="http://schemas.microsoft.com/office/drawing/2014/main" id="{BC184FE3-FD0F-E377-8F95-D16839C2EEA9}"/>
              </a:ext>
            </a:extLst>
          </p:cNvPr>
          <p:cNvSpPr txBox="1"/>
          <p:nvPr/>
        </p:nvSpPr>
        <p:spPr>
          <a:xfrm>
            <a:off x="7557571" y="6058485"/>
            <a:ext cx="4634430" cy="646331"/>
          </a:xfrm>
          <a:prstGeom prst="rect">
            <a:avLst/>
          </a:prstGeom>
          <a:noFill/>
        </p:spPr>
        <p:txBody>
          <a:bodyPr wrap="square" rtlCol="0">
            <a:spAutoFit/>
          </a:bodyPr>
          <a:lstStyle/>
          <a:p>
            <a:r>
              <a:rPr lang="en-US" dirty="0"/>
              <a:t>Thank you to Sam Johnstone and Joe Colgan, USGS, for creating and sharing the maps.</a:t>
            </a:r>
          </a:p>
        </p:txBody>
      </p:sp>
      <p:pic>
        <p:nvPicPr>
          <p:cNvPr id="8" name="Picture 7" descr="A yellow and black logo&#10;&#10;AI-generated content may be incorrect.">
            <a:extLst>
              <a:ext uri="{FF2B5EF4-FFF2-40B4-BE49-F238E27FC236}">
                <a16:creationId xmlns:a16="http://schemas.microsoft.com/office/drawing/2014/main" id="{128B5CF6-A24A-E061-6694-1AF4603C4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76" y="159287"/>
            <a:ext cx="2869773" cy="963076"/>
          </a:xfrm>
          <a:prstGeom prst="rect">
            <a:avLst/>
          </a:prstGeom>
        </p:spPr>
      </p:pic>
      <p:pic>
        <p:nvPicPr>
          <p:cNvPr id="10" name="Picture 9" descr="A colorful logo on a black background&#10;&#10;AI-generated content may be incorrect.">
            <a:extLst>
              <a:ext uri="{FF2B5EF4-FFF2-40B4-BE49-F238E27FC236}">
                <a16:creationId xmlns:a16="http://schemas.microsoft.com/office/drawing/2014/main" id="{21D33C0B-5296-34EF-38B8-3C7FB555C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944" y="153184"/>
            <a:ext cx="2290379" cy="958523"/>
          </a:xfrm>
          <a:prstGeom prst="rect">
            <a:avLst/>
          </a:prstGeom>
        </p:spPr>
      </p:pic>
    </p:spTree>
    <p:extLst>
      <p:ext uri="{BB962C8B-B14F-4D97-AF65-F5344CB8AC3E}">
        <p14:creationId xmlns:p14="http://schemas.microsoft.com/office/powerpoint/2010/main" val="1388120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F48EB64-6F80-9C2E-B7A1-4C8CB2FAB914}"/>
              </a:ext>
            </a:extLst>
          </p:cNvPr>
          <p:cNvGraphicFramePr>
            <a:graphicFrameLocks noChangeAspect="1"/>
          </p:cNvGraphicFramePr>
          <p:nvPr>
            <p:extLst>
              <p:ext uri="{D42A27DB-BD31-4B8C-83A1-F6EECF244321}">
                <p14:modId xmlns:p14="http://schemas.microsoft.com/office/powerpoint/2010/main" val="74671136"/>
              </p:ext>
            </p:extLst>
          </p:nvPr>
        </p:nvGraphicFramePr>
        <p:xfrm>
          <a:off x="1658608" y="0"/>
          <a:ext cx="8874784" cy="6858000"/>
        </p:xfrm>
        <a:graphic>
          <a:graphicData uri="http://schemas.openxmlformats.org/presentationml/2006/ole">
            <mc:AlternateContent xmlns:mc="http://schemas.openxmlformats.org/markup-compatibility/2006">
              <mc:Choice xmlns:v="urn:schemas-microsoft-com:vml" Requires="v">
                <p:oleObj name="Acrobat Document" r:id="rId2" imgW="6034915" imgH="4663440" progId="Acrobat.Document.DC">
                  <p:embed/>
                </p:oleObj>
              </mc:Choice>
              <mc:Fallback>
                <p:oleObj name="Acrobat Document" r:id="rId2" imgW="6034915" imgH="4663440" progId="Acrobat.Document.DC">
                  <p:embed/>
                  <p:pic>
                    <p:nvPicPr>
                      <p:cNvPr id="2" name="Object 1">
                        <a:extLst>
                          <a:ext uri="{FF2B5EF4-FFF2-40B4-BE49-F238E27FC236}">
                            <a16:creationId xmlns:a16="http://schemas.microsoft.com/office/drawing/2014/main" id="{9F48EB64-6F80-9C2E-B7A1-4C8CB2FAB914}"/>
                          </a:ext>
                        </a:extLst>
                      </p:cNvPr>
                      <p:cNvPicPr/>
                      <p:nvPr/>
                    </p:nvPicPr>
                    <p:blipFill>
                      <a:blip r:embed="rId3"/>
                      <a:stretch>
                        <a:fillRect/>
                      </a:stretch>
                    </p:blipFill>
                    <p:spPr>
                      <a:xfrm>
                        <a:off x="1658608" y="0"/>
                        <a:ext cx="8874784" cy="6858000"/>
                      </a:xfrm>
                      <a:prstGeom prst="rect">
                        <a:avLst/>
                      </a:prstGeom>
                    </p:spPr>
                  </p:pic>
                </p:oleObj>
              </mc:Fallback>
            </mc:AlternateContent>
          </a:graphicData>
        </a:graphic>
      </p:graphicFrame>
    </p:spTree>
    <p:extLst>
      <p:ext uri="{BB962C8B-B14F-4D97-AF65-F5344CB8AC3E}">
        <p14:creationId xmlns:p14="http://schemas.microsoft.com/office/powerpoint/2010/main" val="143550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E2BD-45A3-DEBF-24D3-252BD6E5EDAA}"/>
              </a:ext>
            </a:extLst>
          </p:cNvPr>
          <p:cNvSpPr>
            <a:spLocks noGrp="1"/>
          </p:cNvSpPr>
          <p:nvPr>
            <p:ph type="title"/>
          </p:nvPr>
        </p:nvSpPr>
        <p:spPr/>
        <p:txBody>
          <a:bodyPr/>
          <a:lstStyle/>
          <a:p>
            <a:r>
              <a:rPr lang="en-US" dirty="0"/>
              <a:t>Details and Directions</a:t>
            </a:r>
          </a:p>
        </p:txBody>
      </p:sp>
      <p:sp>
        <p:nvSpPr>
          <p:cNvPr id="3" name="Content Placeholder 2">
            <a:extLst>
              <a:ext uri="{FF2B5EF4-FFF2-40B4-BE49-F238E27FC236}">
                <a16:creationId xmlns:a16="http://schemas.microsoft.com/office/drawing/2014/main" id="{214AD1E8-A44D-09B4-AB36-392A1C7DCB52}"/>
              </a:ext>
            </a:extLst>
          </p:cNvPr>
          <p:cNvSpPr>
            <a:spLocks noGrp="1"/>
          </p:cNvSpPr>
          <p:nvPr>
            <p:ph idx="1"/>
          </p:nvPr>
        </p:nvSpPr>
        <p:spPr>
          <a:xfrm>
            <a:off x="838200" y="1825624"/>
            <a:ext cx="10674428" cy="4667251"/>
          </a:xfrm>
        </p:spPr>
        <p:txBody>
          <a:bodyPr>
            <a:normAutofit fontScale="92500" lnSpcReduction="20000"/>
          </a:bodyPr>
          <a:lstStyle/>
          <a:p>
            <a:pPr>
              <a:lnSpc>
                <a:spcPct val="100000"/>
              </a:lnSpc>
            </a:pPr>
            <a:r>
              <a:rPr lang="en-US" sz="2400" dirty="0"/>
              <a:t>On slide 4 is a build of map layers of igneous rocks, metamorphic rocks, sedimentary rocks, unconsolidated sediment, and glacial till. These maps can be viewed in any combination you like utilizing the “Selection” tool on power point.</a:t>
            </a:r>
          </a:p>
          <a:p>
            <a:pPr lvl="1">
              <a:lnSpc>
                <a:spcPct val="100000"/>
              </a:lnSpc>
            </a:pPr>
            <a:r>
              <a:rPr lang="en-US" sz="2000" dirty="0"/>
              <a:t>Click on an image.</a:t>
            </a:r>
          </a:p>
          <a:p>
            <a:pPr lvl="1">
              <a:lnSpc>
                <a:spcPct val="100000"/>
              </a:lnSpc>
            </a:pPr>
            <a:r>
              <a:rPr lang="en-US" sz="2000" dirty="0"/>
              <a:t>Select “Picture Format” from the top tool bar.</a:t>
            </a:r>
          </a:p>
          <a:p>
            <a:pPr lvl="1">
              <a:lnSpc>
                <a:spcPct val="100000"/>
              </a:lnSpc>
            </a:pPr>
            <a:r>
              <a:rPr lang="en-US" sz="2000" dirty="0"/>
              <a:t>On the right pane, select the eyeball icon to turn a layer on/off.</a:t>
            </a:r>
          </a:p>
          <a:p>
            <a:pPr marL="457200" lvl="1" indent="0">
              <a:lnSpc>
                <a:spcPct val="100000"/>
              </a:lnSpc>
              <a:buNone/>
            </a:pPr>
            <a:endParaRPr lang="en-US" sz="2000" dirty="0"/>
          </a:p>
          <a:p>
            <a:pPr>
              <a:lnSpc>
                <a:spcPct val="100000"/>
              </a:lnSpc>
            </a:pPr>
            <a:r>
              <a:rPr lang="en-US" sz="2400" dirty="0"/>
              <a:t>Feel free to use the map build, pull pieces from it, and/or utilize individual maps (slides 6-10). </a:t>
            </a:r>
          </a:p>
          <a:p>
            <a:pPr>
              <a:lnSpc>
                <a:spcPct val="100000"/>
              </a:lnSpc>
            </a:pPr>
            <a:endParaRPr lang="en-US" sz="2400" dirty="0"/>
          </a:p>
          <a:p>
            <a:pPr>
              <a:lnSpc>
                <a:spcPct val="100000"/>
              </a:lnSpc>
            </a:pPr>
            <a:r>
              <a:rPr lang="en-US" sz="2400" dirty="0"/>
              <a:t>These maps were created from the Cooperative National Geologic Map, which is available on </a:t>
            </a:r>
            <a:r>
              <a:rPr lang="en-US" sz="2400" dirty="0">
                <a:hlinkClick r:id="rId2"/>
              </a:rPr>
              <a:t>an Earth Science Week poster </a:t>
            </a:r>
            <a:r>
              <a:rPr lang="en-US" sz="2400" dirty="0"/>
              <a:t>and a USGS </a:t>
            </a:r>
            <a:r>
              <a:rPr lang="en-US" sz="2400" dirty="0">
                <a:hlinkClick r:id="rId3"/>
              </a:rPr>
              <a:t>interactive database</a:t>
            </a:r>
            <a:r>
              <a:rPr lang="en-US" sz="2400" dirty="0"/>
              <a:t>. For more information about how this map was created, watch this Earth Science Week </a:t>
            </a:r>
            <a:r>
              <a:rPr lang="en-US" sz="2400" dirty="0">
                <a:hlinkClick r:id="rId4"/>
              </a:rPr>
              <a:t>Geologic Mapping and Modeling webinar </a:t>
            </a:r>
            <a:r>
              <a:rPr lang="en-US" sz="2400" dirty="0"/>
              <a:t>and/or read this </a:t>
            </a:r>
            <a:r>
              <a:rPr lang="en-US" sz="2400" dirty="0">
                <a:hlinkClick r:id="rId5"/>
              </a:rPr>
              <a:t>USGS report</a:t>
            </a:r>
            <a:r>
              <a:rPr lang="en-US" sz="2400" dirty="0"/>
              <a:t>.</a:t>
            </a:r>
          </a:p>
        </p:txBody>
      </p:sp>
    </p:spTree>
    <p:extLst>
      <p:ext uri="{BB962C8B-B14F-4D97-AF65-F5344CB8AC3E}">
        <p14:creationId xmlns:p14="http://schemas.microsoft.com/office/powerpoint/2010/main" val="349779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A027-A33E-84FD-DDD0-5582586C3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2E936-F8B4-CEF7-918D-A7294EAD8745}"/>
              </a:ext>
            </a:extLst>
          </p:cNvPr>
          <p:cNvSpPr>
            <a:spLocks noGrp="1"/>
          </p:cNvSpPr>
          <p:nvPr>
            <p:ph type="ctrTitle"/>
          </p:nvPr>
        </p:nvSpPr>
        <p:spPr/>
        <p:txBody>
          <a:bodyPr/>
          <a:lstStyle/>
          <a:p>
            <a:r>
              <a:rPr lang="en-US" dirty="0"/>
              <a:t>Map Build</a:t>
            </a:r>
          </a:p>
        </p:txBody>
      </p:sp>
      <p:sp>
        <p:nvSpPr>
          <p:cNvPr id="3" name="Subtitle 2">
            <a:extLst>
              <a:ext uri="{FF2B5EF4-FFF2-40B4-BE49-F238E27FC236}">
                <a16:creationId xmlns:a16="http://schemas.microsoft.com/office/drawing/2014/main" id="{24FC252E-E1EC-E138-FE06-C38D5000B4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9444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se map" descr="A map of the united states&#10;&#10;AI-generated content may be incorrect.">
            <a:extLst>
              <a:ext uri="{FF2B5EF4-FFF2-40B4-BE49-F238E27FC236}">
                <a16:creationId xmlns:a16="http://schemas.microsoft.com/office/drawing/2014/main" id="{660C79B3-F3BB-F4DB-EE64-4560E4C4F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13" name="Unconsolidated sediments" descr="A map of the united states&#10;&#10;AI-generated content may be incorrect." hidden="1">
            <a:extLst>
              <a:ext uri="{FF2B5EF4-FFF2-40B4-BE49-F238E27FC236}">
                <a16:creationId xmlns:a16="http://schemas.microsoft.com/office/drawing/2014/main" id="{8FFD144E-04DE-50A3-1DC6-E939CEB91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5" name="Glacial till" descr="A map of the united states&#10;&#10;AI-generated content may be incorrect." hidden="1">
            <a:extLst>
              <a:ext uri="{FF2B5EF4-FFF2-40B4-BE49-F238E27FC236}">
                <a16:creationId xmlns:a16="http://schemas.microsoft.com/office/drawing/2014/main" id="{9E70EF9D-6C36-90E7-8D60-413F35060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7" name="Igneous rocks" descr="A map of the united states&#10;&#10;AI-generated content may be incorrect.">
            <a:extLst>
              <a:ext uri="{FF2B5EF4-FFF2-40B4-BE49-F238E27FC236}">
                <a16:creationId xmlns:a16="http://schemas.microsoft.com/office/drawing/2014/main" id="{AFF4A979-8825-0076-B2F8-224E8E364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9" name="Metamorphic rocks" descr="A map of the united states&#10;&#10;AI-generated content may be incorrect." hidden="1">
            <a:extLst>
              <a:ext uri="{FF2B5EF4-FFF2-40B4-BE49-F238E27FC236}">
                <a16:creationId xmlns:a16="http://schemas.microsoft.com/office/drawing/2014/main" id="{1F4076C9-9DD5-03FE-FB02-2425FF94FC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11" name="Sedimentary rocks" descr="A map of the united states&#10;&#10;AI-generated content may be incorrect." hidden="1">
            <a:extLst>
              <a:ext uri="{FF2B5EF4-FFF2-40B4-BE49-F238E27FC236}">
                <a16:creationId xmlns:a16="http://schemas.microsoft.com/office/drawing/2014/main" id="{32CDA8B1-51D7-A3D5-5F39-027EC5CE2D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2778060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AC20-9971-AC5E-8761-74F9EC05EE97}"/>
              </a:ext>
            </a:extLst>
          </p:cNvPr>
          <p:cNvSpPr>
            <a:spLocks noGrp="1"/>
          </p:cNvSpPr>
          <p:nvPr>
            <p:ph type="ctrTitle"/>
          </p:nvPr>
        </p:nvSpPr>
        <p:spPr/>
        <p:txBody>
          <a:bodyPr/>
          <a:lstStyle/>
          <a:p>
            <a:r>
              <a:rPr lang="en-US" dirty="0"/>
              <a:t>Individual Maps</a:t>
            </a:r>
          </a:p>
        </p:txBody>
      </p:sp>
      <p:sp>
        <p:nvSpPr>
          <p:cNvPr id="3" name="Subtitle 2">
            <a:extLst>
              <a:ext uri="{FF2B5EF4-FFF2-40B4-BE49-F238E27FC236}">
                <a16:creationId xmlns:a16="http://schemas.microsoft.com/office/drawing/2014/main" id="{92FBC98A-4692-0425-4EC6-98F7122FF8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4955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89921CE-08CA-59B4-6E54-B7DE02C8D895}"/>
              </a:ext>
            </a:extLst>
          </p:cNvPr>
          <p:cNvGraphicFramePr>
            <a:graphicFrameLocks noChangeAspect="1"/>
          </p:cNvGraphicFramePr>
          <p:nvPr>
            <p:extLst>
              <p:ext uri="{D42A27DB-BD31-4B8C-83A1-F6EECF244321}">
                <p14:modId xmlns:p14="http://schemas.microsoft.com/office/powerpoint/2010/main" val="1789877139"/>
              </p:ext>
            </p:extLst>
          </p:nvPr>
        </p:nvGraphicFramePr>
        <p:xfrm>
          <a:off x="1468094" y="0"/>
          <a:ext cx="8874785" cy="6858000"/>
        </p:xfrm>
        <a:graphic>
          <a:graphicData uri="http://schemas.openxmlformats.org/presentationml/2006/ole">
            <mc:AlternateContent xmlns:mc="http://schemas.openxmlformats.org/markup-compatibility/2006">
              <mc:Choice xmlns:v="urn:schemas-microsoft-com:vml" Requires="v">
                <p:oleObj name="Acrobat Document" r:id="rId2" imgW="6034915" imgH="4663440" progId="Acrobat.Document.DC">
                  <p:embed/>
                </p:oleObj>
              </mc:Choice>
              <mc:Fallback>
                <p:oleObj name="Acrobat Document" r:id="rId2" imgW="6034915" imgH="4663440" progId="Acrobat.Document.DC">
                  <p:embed/>
                  <p:pic>
                    <p:nvPicPr>
                      <p:cNvPr id="3" name="Object 2">
                        <a:extLst>
                          <a:ext uri="{FF2B5EF4-FFF2-40B4-BE49-F238E27FC236}">
                            <a16:creationId xmlns:a16="http://schemas.microsoft.com/office/drawing/2014/main" id="{D89921CE-08CA-59B4-6E54-B7DE02C8D895}"/>
                          </a:ext>
                        </a:extLst>
                      </p:cNvPr>
                      <p:cNvPicPr/>
                      <p:nvPr/>
                    </p:nvPicPr>
                    <p:blipFill>
                      <a:blip r:embed="rId3"/>
                      <a:stretch>
                        <a:fillRect/>
                      </a:stretch>
                    </p:blipFill>
                    <p:spPr>
                      <a:xfrm>
                        <a:off x="1468094" y="0"/>
                        <a:ext cx="8874785" cy="6858000"/>
                      </a:xfrm>
                      <a:prstGeom prst="rect">
                        <a:avLst/>
                      </a:prstGeom>
                    </p:spPr>
                  </p:pic>
                </p:oleObj>
              </mc:Fallback>
            </mc:AlternateContent>
          </a:graphicData>
        </a:graphic>
      </p:graphicFrame>
    </p:spTree>
    <p:extLst>
      <p:ext uri="{BB962C8B-B14F-4D97-AF65-F5344CB8AC3E}">
        <p14:creationId xmlns:p14="http://schemas.microsoft.com/office/powerpoint/2010/main" val="272061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FF6906C-2596-30E5-996B-2DB1593E84C1}"/>
              </a:ext>
            </a:extLst>
          </p:cNvPr>
          <p:cNvGraphicFramePr>
            <a:graphicFrameLocks noChangeAspect="1"/>
          </p:cNvGraphicFramePr>
          <p:nvPr>
            <p:extLst>
              <p:ext uri="{D42A27DB-BD31-4B8C-83A1-F6EECF244321}">
                <p14:modId xmlns:p14="http://schemas.microsoft.com/office/powerpoint/2010/main" val="3651309174"/>
              </p:ext>
            </p:extLst>
          </p:nvPr>
        </p:nvGraphicFramePr>
        <p:xfrm>
          <a:off x="1656164" y="-3777"/>
          <a:ext cx="8879672" cy="6861777"/>
        </p:xfrm>
        <a:graphic>
          <a:graphicData uri="http://schemas.openxmlformats.org/presentationml/2006/ole">
            <mc:AlternateContent xmlns:mc="http://schemas.openxmlformats.org/markup-compatibility/2006">
              <mc:Choice xmlns:v="urn:schemas-microsoft-com:vml" Requires="v">
                <p:oleObj name="Acrobat Document" r:id="rId2" imgW="6034915" imgH="4663440" progId="Acrobat.Document.DC">
                  <p:embed/>
                </p:oleObj>
              </mc:Choice>
              <mc:Fallback>
                <p:oleObj name="Acrobat Document" r:id="rId2" imgW="6034915" imgH="4663440" progId="Acrobat.Document.DC">
                  <p:embed/>
                  <p:pic>
                    <p:nvPicPr>
                      <p:cNvPr id="2" name="Object 1">
                        <a:extLst>
                          <a:ext uri="{FF2B5EF4-FFF2-40B4-BE49-F238E27FC236}">
                            <a16:creationId xmlns:a16="http://schemas.microsoft.com/office/drawing/2014/main" id="{BFF6906C-2596-30E5-996B-2DB1593E84C1}"/>
                          </a:ext>
                        </a:extLst>
                      </p:cNvPr>
                      <p:cNvPicPr/>
                      <p:nvPr/>
                    </p:nvPicPr>
                    <p:blipFill>
                      <a:blip r:embed="rId3"/>
                      <a:stretch>
                        <a:fillRect/>
                      </a:stretch>
                    </p:blipFill>
                    <p:spPr>
                      <a:xfrm>
                        <a:off x="1656164" y="-3777"/>
                        <a:ext cx="8879672" cy="6861777"/>
                      </a:xfrm>
                      <a:prstGeom prst="rect">
                        <a:avLst/>
                      </a:prstGeom>
                    </p:spPr>
                  </p:pic>
                </p:oleObj>
              </mc:Fallback>
            </mc:AlternateContent>
          </a:graphicData>
        </a:graphic>
      </p:graphicFrame>
    </p:spTree>
    <p:extLst>
      <p:ext uri="{BB962C8B-B14F-4D97-AF65-F5344CB8AC3E}">
        <p14:creationId xmlns:p14="http://schemas.microsoft.com/office/powerpoint/2010/main" val="287160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71FC670-E5A9-9F0A-B930-C28A6F2E72C9}"/>
              </a:ext>
            </a:extLst>
          </p:cNvPr>
          <p:cNvGraphicFramePr>
            <a:graphicFrameLocks noChangeAspect="1"/>
          </p:cNvGraphicFramePr>
          <p:nvPr>
            <p:extLst>
              <p:ext uri="{D42A27DB-BD31-4B8C-83A1-F6EECF244321}">
                <p14:modId xmlns:p14="http://schemas.microsoft.com/office/powerpoint/2010/main" val="4106947331"/>
              </p:ext>
            </p:extLst>
          </p:nvPr>
        </p:nvGraphicFramePr>
        <p:xfrm>
          <a:off x="1657012" y="0"/>
          <a:ext cx="8877975" cy="6860466"/>
        </p:xfrm>
        <a:graphic>
          <a:graphicData uri="http://schemas.openxmlformats.org/presentationml/2006/ole">
            <mc:AlternateContent xmlns:mc="http://schemas.openxmlformats.org/markup-compatibility/2006">
              <mc:Choice xmlns:v="urn:schemas-microsoft-com:vml" Requires="v">
                <p:oleObj name="Acrobat Document" r:id="rId2" imgW="6034915" imgH="4663440" progId="Acrobat.Document.DC">
                  <p:embed/>
                </p:oleObj>
              </mc:Choice>
              <mc:Fallback>
                <p:oleObj name="Acrobat Document" r:id="rId2" imgW="6034915" imgH="4663440" progId="Acrobat.Document.DC">
                  <p:embed/>
                  <p:pic>
                    <p:nvPicPr>
                      <p:cNvPr id="2" name="Object 1">
                        <a:extLst>
                          <a:ext uri="{FF2B5EF4-FFF2-40B4-BE49-F238E27FC236}">
                            <a16:creationId xmlns:a16="http://schemas.microsoft.com/office/drawing/2014/main" id="{271FC670-E5A9-9F0A-B930-C28A6F2E72C9}"/>
                          </a:ext>
                        </a:extLst>
                      </p:cNvPr>
                      <p:cNvPicPr/>
                      <p:nvPr/>
                    </p:nvPicPr>
                    <p:blipFill>
                      <a:blip r:embed="rId3"/>
                      <a:stretch>
                        <a:fillRect/>
                      </a:stretch>
                    </p:blipFill>
                    <p:spPr>
                      <a:xfrm>
                        <a:off x="1657012" y="0"/>
                        <a:ext cx="8877975" cy="6860466"/>
                      </a:xfrm>
                      <a:prstGeom prst="rect">
                        <a:avLst/>
                      </a:prstGeom>
                    </p:spPr>
                  </p:pic>
                </p:oleObj>
              </mc:Fallback>
            </mc:AlternateContent>
          </a:graphicData>
        </a:graphic>
      </p:graphicFrame>
    </p:spTree>
    <p:extLst>
      <p:ext uri="{BB962C8B-B14F-4D97-AF65-F5344CB8AC3E}">
        <p14:creationId xmlns:p14="http://schemas.microsoft.com/office/powerpoint/2010/main" val="4014443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E011345-3615-1D13-9148-0070ACCC5C23}"/>
              </a:ext>
            </a:extLst>
          </p:cNvPr>
          <p:cNvGraphicFramePr>
            <a:graphicFrameLocks noChangeAspect="1"/>
          </p:cNvGraphicFramePr>
          <p:nvPr>
            <p:extLst>
              <p:ext uri="{D42A27DB-BD31-4B8C-83A1-F6EECF244321}">
                <p14:modId xmlns:p14="http://schemas.microsoft.com/office/powerpoint/2010/main" val="833782984"/>
              </p:ext>
            </p:extLst>
          </p:nvPr>
        </p:nvGraphicFramePr>
        <p:xfrm>
          <a:off x="1661160" y="3945"/>
          <a:ext cx="8869679" cy="6854055"/>
        </p:xfrm>
        <a:graphic>
          <a:graphicData uri="http://schemas.openxmlformats.org/presentationml/2006/ole">
            <mc:AlternateContent xmlns:mc="http://schemas.openxmlformats.org/markup-compatibility/2006">
              <mc:Choice xmlns:v="urn:schemas-microsoft-com:vml" Requires="v">
                <p:oleObj name="Acrobat Document" r:id="rId2" imgW="6034915" imgH="4663440" progId="Acrobat.Document.DC">
                  <p:embed/>
                </p:oleObj>
              </mc:Choice>
              <mc:Fallback>
                <p:oleObj name="Acrobat Document" r:id="rId2" imgW="6034915" imgH="4663440" progId="Acrobat.Document.DC">
                  <p:embed/>
                  <p:pic>
                    <p:nvPicPr>
                      <p:cNvPr id="2" name="Object 1">
                        <a:extLst>
                          <a:ext uri="{FF2B5EF4-FFF2-40B4-BE49-F238E27FC236}">
                            <a16:creationId xmlns:a16="http://schemas.microsoft.com/office/drawing/2014/main" id="{3E011345-3615-1D13-9148-0070ACCC5C23}"/>
                          </a:ext>
                        </a:extLst>
                      </p:cNvPr>
                      <p:cNvPicPr/>
                      <p:nvPr/>
                    </p:nvPicPr>
                    <p:blipFill>
                      <a:blip r:embed="rId3"/>
                      <a:stretch>
                        <a:fillRect/>
                      </a:stretch>
                    </p:blipFill>
                    <p:spPr>
                      <a:xfrm>
                        <a:off x="1661160" y="3945"/>
                        <a:ext cx="8869679" cy="6854055"/>
                      </a:xfrm>
                      <a:prstGeom prst="rect">
                        <a:avLst/>
                      </a:prstGeom>
                    </p:spPr>
                  </p:pic>
                </p:oleObj>
              </mc:Fallback>
            </mc:AlternateContent>
          </a:graphicData>
        </a:graphic>
      </p:graphicFrame>
    </p:spTree>
    <p:extLst>
      <p:ext uri="{BB962C8B-B14F-4D97-AF65-F5344CB8AC3E}">
        <p14:creationId xmlns:p14="http://schemas.microsoft.com/office/powerpoint/2010/main" val="355475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08798d-18c9-449f-9ef3-a95e6f0a4aaa" xsi:nil="true"/>
    <lcf76f155ced4ddcb4097134ff3c332f xmlns="87d7c0a7-1530-44b6-b7a3-e1fc64f70b52">
      <Terms xmlns="http://schemas.microsoft.com/office/infopath/2007/PartnerControls"/>
    </lcf76f155ced4ddcb4097134ff3c332f>
    <SharedWithUsers xmlns="eb08798d-18c9-449f-9ef3-a95e6f0a4aa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8867E47CE741418CD22BD3CE8F4A74" ma:contentTypeVersion="18" ma:contentTypeDescription="Create a new document." ma:contentTypeScope="" ma:versionID="85f5567d3cb90f3897dac13797f08872">
  <xsd:schema xmlns:xsd="http://www.w3.org/2001/XMLSchema" xmlns:xs="http://www.w3.org/2001/XMLSchema" xmlns:p="http://schemas.microsoft.com/office/2006/metadata/properties" xmlns:ns2="87d7c0a7-1530-44b6-b7a3-e1fc64f70b52" xmlns:ns3="eb08798d-18c9-449f-9ef3-a95e6f0a4aaa" targetNamespace="http://schemas.microsoft.com/office/2006/metadata/properties" ma:root="true" ma:fieldsID="3d11d217029cbf735dc93070863a102d" ns2:_="" ns3:_="">
    <xsd:import namespace="87d7c0a7-1530-44b6-b7a3-e1fc64f70b52"/>
    <xsd:import namespace="eb08798d-18c9-449f-9ef3-a95e6f0a4a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7c0a7-1530-44b6-b7a3-e1fc64f70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045879c-d3b8-4115-980c-fa08303f9d1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08798d-18c9-449f-9ef3-a95e6f0a4aa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48677c6-75d5-4bf6-9ec6-b58d08d21819}" ma:internalName="TaxCatchAll" ma:showField="CatchAllData" ma:web="eb08798d-18c9-449f-9ef3-a95e6f0a4a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9B1A10-1C14-46EB-B424-6A7A5CC356C0}">
  <ds:schemaRefs>
    <ds:schemaRef ds:uri="http://purl.org/dc/elements/1.1/"/>
    <ds:schemaRef ds:uri="http://www.w3.org/XML/1998/namespace"/>
    <ds:schemaRef ds:uri="http://schemas.microsoft.com/office/2006/metadata/properties"/>
    <ds:schemaRef ds:uri="http://schemas.openxmlformats.org/package/2006/metadata/core-properties"/>
    <ds:schemaRef ds:uri="http://purl.org/dc/dcmitype/"/>
    <ds:schemaRef ds:uri="http://purl.org/dc/terms/"/>
    <ds:schemaRef ds:uri="http://schemas.microsoft.com/office/2006/documentManagement/types"/>
    <ds:schemaRef ds:uri="2a502774-42dd-42bd-9e37-1a5a1998edcb"/>
    <ds:schemaRef ds:uri="http://schemas.microsoft.com/office/infopath/2007/PartnerControls"/>
    <ds:schemaRef ds:uri="e029dfc2-d573-4acb-b2a6-eb271cc809f6"/>
  </ds:schemaRefs>
</ds:datastoreItem>
</file>

<file path=customXml/itemProps2.xml><?xml version="1.0" encoding="utf-8"?>
<ds:datastoreItem xmlns:ds="http://schemas.openxmlformats.org/officeDocument/2006/customXml" ds:itemID="{58FF2460-D89A-4A4A-ACEE-EFEFB85CEB50}">
  <ds:schemaRefs>
    <ds:schemaRef ds:uri="http://schemas.microsoft.com/sharepoint/v3/contenttype/forms"/>
  </ds:schemaRefs>
</ds:datastoreItem>
</file>

<file path=customXml/itemProps3.xml><?xml version="1.0" encoding="utf-8"?>
<ds:datastoreItem xmlns:ds="http://schemas.openxmlformats.org/officeDocument/2006/customXml" ds:itemID="{89202B60-89CA-4195-909E-FD3B2FAE1089}"/>
</file>

<file path=docProps/app.xml><?xml version="1.0" encoding="utf-8"?>
<Properties xmlns="http://schemas.openxmlformats.org/officeDocument/2006/extended-properties" xmlns:vt="http://schemas.openxmlformats.org/officeDocument/2006/docPropsVTypes">
  <TotalTime>1797</TotalTime>
  <Words>209</Words>
  <Application>Microsoft Office PowerPoint</Application>
  <PresentationFormat>Widescreen</PresentationFormat>
  <Paragraphs>15</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Rock Types in the Contiguous U.S. </vt:lpstr>
      <vt:lpstr>Details and Directions</vt:lpstr>
      <vt:lpstr>Map Build</vt:lpstr>
      <vt:lpstr>PowerPoint Presentation</vt:lpstr>
      <vt:lpstr>Individual Maps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Brase</dc:creator>
  <cp:lastModifiedBy>Lauren Brase</cp:lastModifiedBy>
  <cp:revision>13</cp:revision>
  <dcterms:created xsi:type="dcterms:W3CDTF">2025-09-24T13:41:43Z</dcterms:created>
  <dcterms:modified xsi:type="dcterms:W3CDTF">2025-09-30T19:40:17Z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0x010100838867E47CE741418CD22BD3CE8F4A74</vt:lpwstr>
  </property>
  <property fmtid="{D5CDD505-2E9C-101B-9397-08002B2CF9AE}" pid="3" name="MediaServiceImageTags">
    <vt:lpwstr/>
  </property>
  <property fmtid="{D5CDD505-2E9C-101B-9397-08002B2CF9AE}" pid="4" name="Order">
    <vt:lpwstr>1903800.00000000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activity">
    <vt:lpwstr>{"FileActivityType":"9","FileActivityTimeStamp":"2025-09-30T18:40:48.953Z","FileActivityUsersOnPage":[{"DisplayName":"Lauren Brase","Id":"lbrase@americangeosciences.org"},{"DisplayName":"Lauren Brase","Id":"lbrase@americangeosciences.org"}],"FileActivityNavigationId":null}</vt:lpwstr>
  </property>
  <property fmtid="{D5CDD505-2E9C-101B-9397-08002B2CF9AE}" pid="9" name="_ExtendedDescription">
    <vt:lpwstr/>
  </property>
  <property fmtid="{D5CDD505-2E9C-101B-9397-08002B2CF9AE}" pid="10" name="TriggerFlowInfo">
    <vt:lpwstr/>
  </property>
</Properties>
</file>