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D_55C2139E.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3.xml" ContentType="application/inkml+xml"/>
  <Override PartName="/ppt/ink/ink4.xml" ContentType="application/inkml+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ink/ink5.xml" ContentType="application/inkml+xml"/>
  <Override PartName="/ppt/ink/ink6.xml" ContentType="application/inkml+xml"/>
  <Override PartName="/ppt/ink/ink7.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46"/>
  </p:notesMasterIdLst>
  <p:handoutMasterIdLst>
    <p:handoutMasterId r:id="rId47"/>
  </p:handoutMasterIdLst>
  <p:sldIdLst>
    <p:sldId id="263" r:id="rId5"/>
    <p:sldId id="264" r:id="rId6"/>
    <p:sldId id="265" r:id="rId7"/>
    <p:sldId id="266" r:id="rId8"/>
    <p:sldId id="267" r:id="rId9"/>
    <p:sldId id="269" r:id="rId10"/>
    <p:sldId id="425" r:id="rId11"/>
    <p:sldId id="268" r:id="rId12"/>
    <p:sldId id="402" r:id="rId13"/>
    <p:sldId id="409" r:id="rId14"/>
    <p:sldId id="411" r:id="rId15"/>
    <p:sldId id="412" r:id="rId16"/>
    <p:sldId id="413" r:id="rId17"/>
    <p:sldId id="419" r:id="rId18"/>
    <p:sldId id="426" r:id="rId19"/>
    <p:sldId id="417" r:id="rId20"/>
    <p:sldId id="270" r:id="rId21"/>
    <p:sldId id="276" r:id="rId22"/>
    <p:sldId id="422" r:id="rId23"/>
    <p:sldId id="274" r:id="rId24"/>
    <p:sldId id="433" r:id="rId25"/>
    <p:sldId id="415" r:id="rId26"/>
    <p:sldId id="398" r:id="rId27"/>
    <p:sldId id="414" r:id="rId28"/>
    <p:sldId id="377" r:id="rId29"/>
    <p:sldId id="432" r:id="rId30"/>
    <p:sldId id="418" r:id="rId31"/>
    <p:sldId id="423" r:id="rId32"/>
    <p:sldId id="278" r:id="rId33"/>
    <p:sldId id="427" r:id="rId34"/>
    <p:sldId id="399" r:id="rId35"/>
    <p:sldId id="416" r:id="rId36"/>
    <p:sldId id="424" r:id="rId37"/>
    <p:sldId id="431" r:id="rId38"/>
    <p:sldId id="429" r:id="rId39"/>
    <p:sldId id="404" r:id="rId40"/>
    <p:sldId id="405" r:id="rId41"/>
    <p:sldId id="271" r:id="rId42"/>
    <p:sldId id="272" r:id="rId43"/>
    <p:sldId id="420" r:id="rId44"/>
    <p:sldId id="43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A71451-97A7-1BEC-0194-DF5AA03C52B0}" name="Lindsay Mossa" initials="LM" userId="S::lmossa@americangeosciences.org::4d2e9450-efe2-42d3-992e-29a2c4aa5407" providerId="AD"/>
  <p188:author id="{B8B742AB-34CC-0962-7945-1FFBBF075868}" name="Lauren Brase" initials="LB" userId="S::lbrase@americangeosciences.org::45fbf108-2b62-4c9b-89bf-0c6c624542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1D16"/>
    <a:srgbClr val="548235"/>
    <a:srgbClr val="00863C"/>
    <a:srgbClr val="0F2316"/>
    <a:srgbClr val="1DA6DF"/>
    <a:srgbClr val="67A442"/>
    <a:srgbClr val="FFBD00"/>
    <a:srgbClr val="154A6D"/>
    <a:srgbClr val="1D4560"/>
    <a:srgbClr val="FFD2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36B6B1-A313-CAAF-E44C-796740E5044D}" v="5" dt="2023-01-23T20:47:28.124"/>
    <p1510:client id="{6D9B8F03-7F61-75F3-9F47-8A2042C4AF9B}" v="52" dt="2023-01-23T13:25:39.249"/>
    <p1510:client id="{BAAC9132-C59C-4E42-A542-FBB963829C1B}" v="430" vWet="432" dt="2023-01-23T20:47:21.750"/>
    <p1510:client id="{C399BA98-CCB8-4350-F330-E5FF40FC56C3}" v="1" dt="2023-01-24T14:10: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102" y="72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agiweb-my.sharepoint.com/personal/lbrase_americangeosciences_org/Documents/Streams%20of%20Data/streams%20-%20alternative%20unit%20by%20AGI/data%20for%20pie%20charts%20-%20areas%20near%20Patapsco%20and%20Pocomok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giweb-my.sharepoint.com/personal/lbrase_americangeosciences_org/Documents/Streams%20of%20Data/streams%20-%20alternative%20unit%20by%20AGI/data%20for%20pie%20charts%20-%20areas%20near%20Patapsco%20and%20Pocomok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Area Above the Model</a:t>
            </a:r>
            <a:r>
              <a:rPr lang="en-US" sz="1600" baseline="0"/>
              <a:t> River</a:t>
            </a:r>
          </a:p>
          <a:p>
            <a:pPr>
              <a:defRPr sz="1600"/>
            </a:pPr>
            <a:r>
              <a:rPr lang="en-US" sz="1600"/>
              <a:t> on the Stream Table</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rgbClr val="00863C"/>
            </a:solidFill>
          </c:spPr>
          <c:dPt>
            <c:idx val="0"/>
            <c:bubble3D val="0"/>
            <c:spPr>
              <a:solidFill>
                <a:srgbClr val="548235"/>
              </a:solidFill>
              <a:ln w="19050">
                <a:solidFill>
                  <a:schemeClr val="lt1"/>
                </a:solidFill>
              </a:ln>
              <a:effectLst/>
            </c:spPr>
            <c:extLst>
              <c:ext xmlns:c16="http://schemas.microsoft.com/office/drawing/2014/chart" uri="{C3380CC4-5D6E-409C-BE32-E72D297353CC}">
                <c16:uniqueId val="{00000001-A200-4518-9FDF-D807BA9CCE17}"/>
              </c:ext>
            </c:extLst>
          </c:dPt>
          <c:dPt>
            <c:idx val="1"/>
            <c:bubble3D val="0"/>
            <c:spPr>
              <a:solidFill>
                <a:srgbClr val="00863C"/>
              </a:solidFill>
              <a:ln w="19050">
                <a:solidFill>
                  <a:schemeClr val="lt1"/>
                </a:solidFill>
              </a:ln>
              <a:effectLst/>
            </c:spPr>
            <c:extLst>
              <c:ext xmlns:c16="http://schemas.microsoft.com/office/drawing/2014/chart" uri="{C3380CC4-5D6E-409C-BE32-E72D297353CC}">
                <c16:uniqueId val="{00000003-A200-4518-9FDF-D807BA9CCE17}"/>
              </c:ext>
            </c:extLst>
          </c:dPt>
          <c:cat>
            <c:strRef>
              <c:f>Sheet1!$A$4:$A$5</c:f>
              <c:strCache>
                <c:ptCount val="2"/>
                <c:pt idx="0">
                  <c:v>pervious</c:v>
                </c:pt>
                <c:pt idx="1">
                  <c:v>impervious </c:v>
                </c:pt>
              </c:strCache>
            </c:strRef>
          </c:cat>
          <c:val>
            <c:numRef>
              <c:f>Sheet1!$E$4:$E$5</c:f>
              <c:numCache>
                <c:formatCode>General</c:formatCode>
                <c:ptCount val="2"/>
                <c:pt idx="0">
                  <c:v>100</c:v>
                </c:pt>
                <c:pt idx="1">
                  <c:v>0</c:v>
                </c:pt>
              </c:numCache>
            </c:numRef>
          </c:val>
          <c:extLst>
            <c:ext xmlns:c16="http://schemas.microsoft.com/office/drawing/2014/chart" uri="{C3380CC4-5D6E-409C-BE32-E72D297353CC}">
              <c16:uniqueId val="{00000004-A200-4518-9FDF-D807BA9CCE1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Area Above the Model</a:t>
            </a:r>
            <a:r>
              <a:rPr lang="en-US" sz="1600" baseline="0"/>
              <a:t> River</a:t>
            </a:r>
          </a:p>
          <a:p>
            <a:pPr>
              <a:defRPr sz="1600"/>
            </a:pPr>
            <a:r>
              <a:rPr lang="en-US" sz="1600"/>
              <a:t> on the Stream Table</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chemeClr val="accent6">
                <a:lumMod val="50000"/>
                <a:lumOff val="50000"/>
              </a:schemeClr>
            </a:solidFill>
          </c:spPr>
          <c:dPt>
            <c:idx val="0"/>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1-80CD-4090-8A73-762753D02A60}"/>
              </c:ext>
            </c:extLst>
          </c:dPt>
          <c:dPt>
            <c:idx val="1"/>
            <c:bubble3D val="0"/>
            <c:spPr>
              <a:solidFill>
                <a:schemeClr val="accent6">
                  <a:lumMod val="50000"/>
                  <a:lumOff val="50000"/>
                </a:schemeClr>
              </a:solidFill>
              <a:ln w="19050">
                <a:solidFill>
                  <a:schemeClr val="lt1"/>
                </a:solidFill>
              </a:ln>
              <a:effectLst/>
            </c:spPr>
            <c:extLst>
              <c:ext xmlns:c16="http://schemas.microsoft.com/office/drawing/2014/chart" uri="{C3380CC4-5D6E-409C-BE32-E72D297353CC}">
                <c16:uniqueId val="{00000003-80CD-4090-8A73-762753D02A60}"/>
              </c:ext>
            </c:extLst>
          </c:dPt>
          <c:cat>
            <c:strRef>
              <c:f>Sheet1!$A$4:$A$5</c:f>
              <c:strCache>
                <c:ptCount val="2"/>
                <c:pt idx="0">
                  <c:v>pervious</c:v>
                </c:pt>
                <c:pt idx="1">
                  <c:v>impervious </c:v>
                </c:pt>
              </c:strCache>
            </c:strRef>
          </c:cat>
          <c:val>
            <c:numRef>
              <c:f>Sheet1!$E$4:$E$5</c:f>
              <c:numCache>
                <c:formatCode>General</c:formatCode>
                <c:ptCount val="2"/>
                <c:pt idx="0">
                  <c:v>100</c:v>
                </c:pt>
                <c:pt idx="1">
                  <c:v>0</c:v>
                </c:pt>
              </c:numCache>
            </c:numRef>
          </c:val>
          <c:extLst>
            <c:ext xmlns:c16="http://schemas.microsoft.com/office/drawing/2014/chart" uri="{C3380CC4-5D6E-409C-BE32-E72D297353CC}">
              <c16:uniqueId val="{00000004-80CD-4090-8A73-762753D02A6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D_55C2139E.xml><?xml version="1.0" encoding="utf-8"?>
<p188:cmLst xmlns:a="http://schemas.openxmlformats.org/drawingml/2006/main" xmlns:r="http://schemas.openxmlformats.org/officeDocument/2006/relationships" xmlns:p188="http://schemas.microsoft.com/office/powerpoint/2018/8/main">
  <p188:cm id="{CFCE702E-62E6-43B3-B8CD-EEEF34D0A892}" authorId="{47A71451-97A7-1BEC-0194-DF5AA03C52B0}" status="resolved" created="2023-01-13T11:37:38.108" complete="100000">
    <ac:deMkLst xmlns:ac="http://schemas.microsoft.com/office/drawing/2013/main/command">
      <pc:docMk xmlns:pc="http://schemas.microsoft.com/office/powerpoint/2013/main/command"/>
      <pc:sldMk xmlns:pc="http://schemas.microsoft.com/office/powerpoint/2013/main/command" cId="1438782366" sldId="269"/>
      <ac:graphicFrameMk id="7" creationId="{77B75E15-B4DA-47DE-F384-A7AADE35DE25}"/>
    </ac:deMkLst>
    <p188:replyLst>
      <p188:reply id="{6EDA04D0-24FA-4712-B23D-A872E4E65E1C}" authorId="{47A71451-97A7-1BEC-0194-DF5AA03C52B0}" created="2023-01-13T11:38:10.656">
        <p188:txBody>
          <a:bodyPr/>
          <a:lstStyle/>
          <a:p>
            <a:r>
              <a:rPr lang="en-US"/>
              <a:t>all energy sources have environmental and economic effects.</a:t>
            </a:r>
          </a:p>
        </p188:txBody>
      </p188:reply>
    </p188:replyLst>
    <p188:txBody>
      <a:bodyPr/>
      <a:lstStyle/>
      <a:p>
        <a:r>
          <a:rPr lang="en-US"/>
          <a:t>possibly 14 and 15?</a:t>
        </a:r>
      </a:p>
    </p188:txBody>
  </p188:cm>
  <p188:cm id="{EA8049B0-BCD2-43DA-A29C-D89546FD5CFB}" authorId="{47A71451-97A7-1BEC-0194-DF5AA03C52B0}" status="resolved" created="2023-01-13T11:38:59.282" complete="100000">
    <ac:deMkLst xmlns:ac="http://schemas.microsoft.com/office/drawing/2013/main/command">
      <pc:docMk xmlns:pc="http://schemas.microsoft.com/office/powerpoint/2013/main/command"/>
      <pc:sldMk xmlns:pc="http://schemas.microsoft.com/office/powerpoint/2013/main/command" cId="1438782366" sldId="269"/>
      <ac:graphicFrameMk id="7" creationId="{77B75E15-B4DA-47DE-F384-A7AADE35DE25}"/>
    </ac:deMkLst>
    <p188:txBody>
      <a:bodyPr/>
      <a:lstStyle/>
      <a:p>
        <a:r>
          <a:rPr lang="en-US"/>
          <a:t>also 14?</a:t>
        </a:r>
      </a:p>
    </p188:txBody>
  </p188:cm>
  <p188:cm id="{5F9D0A75-DEC7-45E2-B3C6-190BBF35F7B3}" authorId="{47A71451-97A7-1BEC-0194-DF5AA03C52B0}" status="resolved" created="2023-01-13T11:43:13.979" complete="100000">
    <ac:deMkLst xmlns:ac="http://schemas.microsoft.com/office/drawing/2013/main/command">
      <pc:docMk xmlns:pc="http://schemas.microsoft.com/office/powerpoint/2013/main/command"/>
      <pc:sldMk xmlns:pc="http://schemas.microsoft.com/office/powerpoint/2013/main/command" cId="1438782366" sldId="269"/>
      <ac:graphicFrameMk id="7" creationId="{77B75E15-B4DA-47DE-F384-A7AADE35DE25}"/>
    </ac:deMkLst>
    <p188:txBody>
      <a:bodyPr/>
      <a:lstStyle/>
      <a:p>
        <a:r>
          <a:rPr lang="en-US"/>
          <a:t>possibly 3?  Target 3.9 By 2030, substantially reduce the number of deaths and illnesses from hazardous chemicals and air, water and soil pollution and contamination</a:t>
        </a:r>
      </a:p>
    </p188:txBody>
  </p188:cm>
  <p188:cm id="{B741261D-2430-4EC4-879C-24103C69BF36}" authorId="{47A71451-97A7-1BEC-0194-DF5AA03C52B0}" status="resolved" created="2023-01-13T11:44:05.637" complete="100000">
    <ac:deMkLst xmlns:ac="http://schemas.microsoft.com/office/drawing/2013/main/command">
      <pc:docMk xmlns:pc="http://schemas.microsoft.com/office/powerpoint/2013/main/command"/>
      <pc:sldMk xmlns:pc="http://schemas.microsoft.com/office/powerpoint/2013/main/command" cId="1438782366" sldId="269"/>
      <ac:graphicFrameMk id="7" creationId="{77B75E15-B4DA-47DE-F384-A7AADE35DE25}"/>
    </ac:deMkLst>
    <p188:txBody>
      <a:bodyPr/>
      <a:lstStyle/>
      <a:p>
        <a:r>
          <a:rPr lang="en-US"/>
          <a:t>also 14 and 15 because of how changes in climate and oceans affect life</a:t>
        </a:r>
      </a:p>
    </p188:txBody>
  </p188:cm>
</p188: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E715D8-3018-4E19-B4B3-55D29F6FF439}" type="datetimeFigureOut">
              <a:rPr lang="en-US" smtClean="0"/>
              <a:pPr/>
              <a:t>1/24/2023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4B2FBB-263E-41F7-B49E-0F583982D613}" type="slidenum">
              <a:rPr lang="en-US" smtClean="0"/>
              <a:pPr/>
              <a:t>‹#›</a:t>
            </a:fld>
            <a:endParaRPr lang="en-US"/>
          </a:p>
        </p:txBody>
      </p:sp>
      <p:pic>
        <p:nvPicPr>
          <p:cNvPr id="7" name="Picture 6" descr="AGI-Logo-Digital-100.png"/>
          <p:cNvPicPr>
            <a:picLocks noChangeAspect="1"/>
          </p:cNvPicPr>
          <p:nvPr/>
        </p:nvPicPr>
        <p:blipFill>
          <a:blip r:embed="rId2" cstate="print"/>
          <a:stretch>
            <a:fillRect/>
          </a:stretch>
        </p:blipFill>
        <p:spPr>
          <a:xfrm>
            <a:off x="5003605" y="424260"/>
            <a:ext cx="1651415" cy="415973"/>
          </a:xfrm>
          <a:prstGeom prst="rect">
            <a:avLst/>
          </a:prstGeom>
        </p:spPr>
      </p:pic>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59:47.894"/>
    </inkml:context>
    <inkml:brush xml:id="br0">
      <inkml:brushProperty name="width" value="0.1" units="cm"/>
      <inkml:brushProperty name="height" value="0.1" units="cm"/>
      <inkml:brushProperty name="color" value="#00A0D7"/>
    </inkml:brush>
  </inkml:definitions>
  <inkml:trace contextRef="#ctx0" brushRef="#br0">1 1 24575,'-1'55'0,"2"1"0,3-1 0,2 0 0,14 58 0,-3-39 0,-3 1 0,6 141 0,-20 158 0,-3-158 0,5-52 0,-5 184 0,-16-213 0,10-81 0,-3 69 0,17 211 0,0-274 0,3 0 0,2 0 0,27 87 0,-29-130 0,0 1 0,0-1 0,2 0 0,0 0 0,1-2 0,1 1 0,0-1 0,1-1 0,0 0 0,18 13 0,23 17 0,83 51 0,-121-85 0,209 116 0,-38-23 0,-21-15 0,-46-27 0,105 53 0,-39-18 0,227 83 0,-334-150 0,2-4 0,134 23 0,173-2 0,-357-41 0,0 0 0,-1 2 0,32 12 0,54 12 0,316 43 0,-371-64 0,-18-4 0,-1 3 0,45 13 0,225 75 0,105 36 0,381 114 0,-539-205 0,32 7 0,100 28 0,-119-27 0,-147-27 0,0-6 0,0-6 0,148-5 0,-38 7 0,-74-1 0,-157-11 0,1-1 0,-1 0 0,0 0 0,0 0 0,1-1 0,-1 1 0,0-1 0,0 0 0,0-1 0,0 1 0,0-1 0,0 1 0,0-1 0,0 0 0,-1 0 0,4-4 0,-5 4 0,0 0 0,-1 0 0,1-1 0,-1 1 0,1 0 0,-1-1 0,0 0 0,0 1 0,0-1 0,-1 1 0,1-1 0,-1 0 0,1 0 0,-1 1 0,0-1 0,0 0 0,0 0 0,0 0 0,-1 1 0,1-1 0,-1 0 0,1 1 0,-1-1 0,0 0 0,-2-2 0,-4-13 0,0 1 0,-2 0 0,0 0 0,-1 1 0,-13-16 0,-68-76 0,33 42 0,42 47 0,-35-33 0,46 47 0,7 6 0,19 11 0,35 27 0,4 6 0,2 1 0,106 101 0,-163-142 0,-1 0 0,1 0 0,-1 1 0,0-1 0,-1 1 0,1 0 0,-1 0 0,0 0 0,-1 1 0,0-1 0,0 1 0,0-1 0,-1 1 0,0 0 0,0-1 0,0 15 0,-2-12 0,-1 1 0,1 0 0,-2-1 0,1 1 0,-2-1 0,1 0 0,-1 1 0,0-2 0,-1 1 0,0-1 0,-6 9 0,-50 73-682,-76 157-1,120-212-6143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3T17:59:47.895"/>
    </inkml:context>
    <inkml:brush xml:id="br0">
      <inkml:brushProperty name="width" value="0.1" units="cm"/>
      <inkml:brushProperty name="height" value="0.1" units="cm"/>
      <inkml:brushProperty name="color" value="#00A0D7"/>
    </inkml:brush>
  </inkml:definitions>
  <inkml:trace contextRef="#ctx0" brushRef="#br0">41 1 24575,'-3'4'0,"-1"0"0,1 1 0,0-1 0,1 1 0,-1 0 0,1 0 0,0 0 0,0 0 0,0 1 0,1-1 0,-2 9 0,-3 64 0,5-58 0,-2 581 0,6-310 0,-2-264 0,2 0 0,0 0 0,2 0 0,1 0 0,2-1 0,0 0 0,2 0 0,0-1 0,16 26 0,1-4 0,2-1 0,2-1 0,59 64 0,-55-71 0,2-1 0,1-2 0,75 52 0,-30-35 0,3-4 0,2-4 0,1-4 0,2-4 0,103 26 0,43 15 0,-155-54 0,-2 3 0,0 5 0,145 77 0,-97-48 0,-90-45 0,-2 1 0,47 30 0,85 51 0,-108-64 0,-1 2 0,80 61 0,-94-61 0,2-2 0,75 40 0,112 41 0,-12-5 0,109 53 0,-185-92 0,49 26 0,-122-55 0,3 2 0,110 80 0,-145-94 0,2-2 0,0-2 0,1-2 0,82 30 0,78 8 0,-101-32 0,78 14 0,-146-35 0,0-1 0,1-1 0,48 1 0,32 4 0,18 3 0,0-6 0,136-10 0,120 5 0,-326 5 0,89 21 0,34 6 0,-113-29 0,-48-5 0,0 1 0,0 1 0,-1 1 0,1 2 0,28 9 0,61 31 0,259 87 0,-137-78 0,-137-35 0,173 58 0,-273-78 0,9 4 0,0 0 0,1-1 0,-1 0 0,1-1 0,11 1 0,-20-3 0,1 0 0,-1 0 0,1 0 0,-1 0 0,1 0 0,-1 0 0,0 0 0,1 0 0,-1-1 0,1 1 0,-1-1 0,0 1 0,1-1 0,-1 0 0,0 1 0,0-1 0,1 0 0,-1 0 0,0 0 0,0 0 0,0 0 0,0 0 0,0 0 0,0 0 0,0 0 0,-1-1 0,1 1 0,0 0 0,-1 0 0,1-1 0,0 1 0,-1-1 0,0 1 0,1 0 0,-1-1 0,0 1 0,0-1 0,0 1 0,0-1 0,0 1 0,0-1 0,0-1 0,-3-37 0,-13-66 0,1 9 0,14 91 0,-3-30 0,2 32 0,1 22 0,4 81 0,0-49 0,-2-1 0,-8 62 0,6-105 0,-1 0 0,0 0 0,-1 0 0,1 0 0,-1 0 0,0-1 0,0 1 0,-1-1 0,0 1 0,0-1 0,0-1 0,0 1 0,-1 0 0,0-1 0,0 0 0,0 0 0,-8 4 0,-11 6 0,0-1 0,-45 16 0,58-24 0,-6 1-273,0 0 0,1-1 0,-2-1 0,-23 3 0,0-5-6553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7T02:51:32.022"/>
    </inkml:context>
    <inkml:brush xml:id="br0">
      <inkml:brushProperty name="width" value="0.2" units="cm"/>
      <inkml:brushProperty name="height" value="0.2" units="cm"/>
      <inkml:brushProperty name="color" value="#00A0D7"/>
    </inkml:brush>
  </inkml:definitions>
  <inkml:trace contextRef="#ctx0" brushRef="#br0">0 155 24575,'22'20'0,"0"-1"0,1 0 0,1-2 0,1-1 0,44 21 0,-5-9 0,81 24 0,-122-43 0,-9-4 0,21 5 0,29 8 0,-44-12 0,34 8 0,14-7 0,128-2 0,-137-6 0,-47 1 0,69-2 0,-66 1 0,0-1 0,0-1 0,19-5 0,186-56 0,-104 25 0,8-2 0,-106 37 0,280-87 0,-195 55 0,11-4 0,-104 37 0,-1 1 0,1-1 0,0 2 0,0-1 0,0 2 0,10-1 0,19-1 0,51-6 0,177 8 0,-257 0 0,14 1 0,0 1 0,0 1 0,32 9 0,-52-11 0,0 1 0,0 1 0,0-1 0,-1 0 0,1 1 0,-1 0 0,0 0 0,0 0 0,0 0 0,0 0 0,3 5 0,11 12 0,17 9 0,56 37 0,-48-36 0,-1-3 0,2-1 0,1-2 0,67 26 0,-12-5 0,-55-24 0,91 31 0,-1-17 0,141 18 0,-172-37 0,252 25 0,134-33 0,-450-9 0,1-2 0,-1-2 0,0-2 0,39-11 0,39-13 0,103-34 0,0-20 0,-54 0 0,-63 29 0,-82 46 0,-1-1 0,-1-1 0,0 0 0,32-29 0,-36 27 0,1 1 0,1 1 0,28-17 0,-16 13 0,46-17 0,-30 15 0,99-33 0,-95 37 0,69-15 0,-100 25 0,1 2 0,-1 0 0,1 1 0,28 3 0,81 13 0,127 34 0,-167-20 0,-14-4 0,-51-18 0,-2 0 0,1 2 0,29 16 0,101 42 0,-152-67 0,1 1 0,-1-1 0,1 0 0,-1 0 0,0 0 0,1 0 0,-1 0 0,1 1 0,-1-1 0,1 0 0,-1 0 0,1 0 0,-1 0 0,1 0 0,-1 0 0,1-1 0,-1 1 0,1 0 0,-1 0 0,0 0 0,1 0 0,-1 0 0,1-1 0,-1 1 0,1 0 0,-1 0 0,0-1 0,1 1 0,-1 0 0,0-1 0,1 1 0,-1 0 0,0-1 0,1 1 0,-1 0 0,0-1 0,0 1 0,1-1 0,-1 1 0,0-1 0,0 1 0,0-1 0,0 1 0,0 0 0,0-1 0,0 1 0,0-2 0,1-3 0,-1 0 0,0 0 0,-2-10 0,1 5 0,0 0 0,-1 0 0,0 1 0,-1-1 0,-1 1 0,1-1 0,-1 1 0,-6-10 0,1 0 0,-1-1 0,5 11 0,0 0 0,-3-12 0,8 21 0,0 0 0,0 0 0,0-1 0,0 1 0,0 0 0,0-1 0,0 1 0,0 0 0,-1 0 0,1-1 0,0 1 0,0 0 0,0-1 0,0 1 0,0 0 0,0 0 0,-1-1 0,1 1 0,0 0 0,0 0 0,0 0 0,-1-1 0,1 1 0,0 0 0,0 0 0,-1 0 0,1 0 0,0-1 0,-1 1 0,1 0 0,0 1 0,-1-1 0,1 1 0,0-1 0,0 1 0,0 0 0,0-1 0,0 1 0,0-1 0,0 1 0,1-1 0,-1 1 0,0-1 0,0 1 0,0 0 0,0-1 0,1 1 0,0 0 0,5 11 0,13 19 0,-11-20 0,-2 0 0,9 17 0,-13-23 0,3 7 0,0 0 0,8 11 0,-10-18 0,0 0 0,-1 0 0,1 0 0,-1 1 0,2 6 0,-3-10 0,-1 0 0,0 0 0,1 0 0,-1 0 0,0-1 0,0 1 0,0 0 0,0 0 0,-1 0 0,1 0 0,-1 0 0,1-1 0,-1 1 0,1 0 0,-1 0 0,0-1 0,0 1 0,0-1 0,0 1 0,-1 2 0,-10 7 0,0 1 0,-1-1 0,0-1 0,-15 9 0,-2 2 0,3-2 136,-21 16 15,42-29-426,0-1-1,1 1 1,-1 0 0,1 0-1,-5 9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7T02:51:46.914"/>
    </inkml:context>
    <inkml:brush xml:id="br0">
      <inkml:brushProperty name="width" value="0.2" units="cm"/>
      <inkml:brushProperty name="height" value="0.2" units="cm"/>
      <inkml:brushProperty name="color" value="#00A0D7"/>
    </inkml:brush>
  </inkml:definitions>
  <inkml:trace contextRef="#ctx0" brushRef="#br0">0 155 24575,'22'20'0,"0"-1"0,1 0 0,1-2 0,1-1 0,44 21 0,-5-9 0,81 24 0,-122-43 0,-9-4 0,21 5 0,29 8 0,-44-12 0,34 8 0,14-7 0,128-2 0,-137-6 0,-47 1 0,69-2 0,-66 1 0,0-1 0,0-1 0,19-5 0,186-56 0,-104 25 0,8-2 0,-106 37 0,280-87 0,-195 55 0,11-4 0,-104 37 0,-1 1 0,1-1 0,0 2 0,0-1 0,0 2 0,10-1 0,19-1 0,51-6 0,177 8 0,-257 0 0,14 1 0,0 1 0,0 1 0,32 9 0,-52-11 0,0 1 0,0 1 0,0-1 0,-1 0 0,1 1 0,-1 0 0,0 0 0,0 0 0,0 0 0,0 0 0,3 5 0,11 12 0,17 9 0,56 37 0,-48-36 0,-1-3 0,2-1 0,1-2 0,67 26 0,-12-5 0,-55-24 0,91 31 0,-1-17 0,141 18 0,-172-37 0,252 25 0,134-33 0,-450-9 0,1-2 0,-1-2 0,0-2 0,39-11 0,39-13 0,103-34 0,0-20 0,-54 0 0,-63 29 0,-82 46 0,-1-1 0,-1-1 0,0 0 0,32-29 0,-36 27 0,1 1 0,1 1 0,28-17 0,-16 13 0,46-17 0,-30 15 0,99-33 0,-95 37 0,69-15 0,-100 25 0,1 2 0,-1 0 0,1 1 0,28 3 0,81 13 0,127 34 0,-167-20 0,-14-4 0,-51-18 0,-2 0 0,1 2 0,29 16 0,101 42 0,-152-67 0,1 1 0,-1-1 0,1 0 0,-1 0 0,0 0 0,1 0 0,-1 0 0,1 1 0,-1-1 0,1 0 0,-1 0 0,1 0 0,-1 0 0,1 0 0,-1 0 0,1-1 0,-1 1 0,1 0 0,-1 0 0,0 0 0,1 0 0,-1 0 0,1-1 0,-1 1 0,1 0 0,-1 0 0,0-1 0,1 1 0,-1 0 0,0-1 0,1 1 0,-1 0 0,0-1 0,1 1 0,-1 0 0,0-1 0,0 1 0,1-1 0,-1 1 0,0-1 0,0 1 0,0-1 0,0 1 0,0 0 0,0-1 0,0 1 0,0-2 0,1-3 0,-1 0 0,0 0 0,-2-10 0,1 5 0,0 0 0,-1 0 0,0 1 0,-1-1 0,-1 1 0,1-1 0,-1 1 0,-6-10 0,1 0 0,-1-1 0,5 11 0,0 0 0,-3-12 0,8 21 0,0 0 0,0 0 0,0-1 0,0 1 0,0 0 0,0-1 0,0 1 0,0 0 0,-1 0 0,1-1 0,0 1 0,0 0 0,0-1 0,0 1 0,0 0 0,0 0 0,-1-1 0,1 1 0,0 0 0,0 0 0,0 0 0,-1-1 0,1 1 0,0 0 0,0 0 0,-1 0 0,1 0 0,0-1 0,-1 1 0,1 0 0,0 1 0,-1-1 0,1 1 0,0-1 0,0 1 0,0 0 0,0-1 0,0 1 0,0-1 0,0 1 0,1-1 0,-1 1 0,0-1 0,0 1 0,0 0 0,0-1 0,1 1 0,0 0 0,5 11 0,13 19 0,-11-20 0,-2 0 0,9 17 0,-13-23 0,3 7 0,0 0 0,8 11 0,-10-18 0,0 0 0,-1 0 0,1 0 0,-1 1 0,2 6 0,-3-10 0,-1 0 0,0 0 0,1 0 0,-1 0 0,0-1 0,0 1 0,0 0 0,0 0 0,-1 0 0,1 0 0,-1 0 0,1-1 0,-1 1 0,1 0 0,-1 0 0,0-1 0,0 1 0,0-1 0,0 1 0,-1 2 0,-10 7 0,0 1 0,-1-1 0,0-1 0,-15 9 0,-2 2 0,3-2 136,-21 16 15,42-29-426,0-1-1,1 1 1,-1 0 0,1 0-1,-5 9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4T19:39:44.612"/>
    </inkml:context>
    <inkml:brush xml:id="br0">
      <inkml:brushProperty name="width" value="0.1" units="cm"/>
      <inkml:brushProperty name="height" value="0.1" units="cm"/>
      <inkml:brushProperty name="color" value="#00A0D7"/>
    </inkml:brush>
  </inkml:definitions>
  <inkml:trace contextRef="#ctx0" brushRef="#br0">1 1 24575,'-1'48'0,"2"1"0,3-1 0,1 0 0,13 50 0,-2-33 0,-3 0 0,5 123 0,-18 138 0,-3-137 0,5-47 0,-4 162 0,-16-187 0,10-69 0,-3 59 0,15 184 0,1-239 0,2 0 0,3 1 0,23 75 0,-25-113 0,-1 0 0,0 0 0,3 0 0,-1 0 0,1-2 0,1 1 0,0-1 0,1-1 0,0 0 0,16 12 0,22 14 0,75 45 0,-110-74 0,191 101 0,-34-21 0,-20-12 0,-42-24 0,96 47 0,-35-17 0,207 73 0,-305-130 0,1-5 0,123 21 0,159-2 0,-328-35 0,1-1 0,-2 2 0,30 11 0,49 10 0,291 37 0,-342-55 0,-15-4 0,-2 3 0,42 11 0,206 66 0,97 31 0,348 99 0,-493-178 0,28 5 0,93 25 0,-110-23 0,-134-24 0,0-5 0,-1-6 0,136-3 0,-34 5 0,-69-1 0,-143-9 0,1-1 0,-2 0 0,1 0 0,0 0 0,0-1 0,0 1 0,0 0 0,-1-1 0,1-1 0,0 1 0,-1-1 0,1 1 0,0 0 0,-1-1 0,0 0 0,4-3 0,-6 3 0,1 0 0,-1 1 0,1-2 0,-1 1 0,1 1 0,-1-2 0,0 0 0,-1 2 0,1-2 0,-1 1 0,1 0 0,-1-1 0,1 0 0,-1 2 0,0-2 0,0 0 0,0 1 0,0-1 0,-1 2 0,1-2 0,-1 0 0,1 2 0,-1-2 0,1 0 0,-3-1 0,-4-12 0,1 1 0,-2 1 0,-1-1 0,0 1 0,-12-14 0,-62-66 0,30 36 0,38 42 0,-32-30 0,43 42 0,5 5 0,19 9 0,31 24 0,4 6 0,2 0 0,97 88 0,-150-124 0,0 1 0,1-1 0,-2 1 0,1-1 0,-1 2 0,0-1 0,0 0 0,0 0 0,-1 2 0,0-2 0,-1 1 0,1-1 0,-1 1 0,0 0 0,0 0 0,0 12 0,-2-10 0,-1 0 0,1 1 0,-1-1 0,0 1 0,-2-2 0,1 1 0,0 1 0,-1-2 0,-1 1 0,1-1 0,-6 8 0,-46 63-682,-70 137-1,111-184-6143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4T19:39:49.684"/>
    </inkml:context>
    <inkml:brush xml:id="br0">
      <inkml:brushProperty name="width" value="0.1" units="cm"/>
      <inkml:brushProperty name="height" value="0.1" units="cm"/>
      <inkml:brushProperty name="color" value="#00A0D7"/>
    </inkml:brush>
  </inkml:definitions>
  <inkml:trace contextRef="#ctx0" brushRef="#br0">38 1 24575,'-3'3'0,"-1"1"0,2 0 0,-1 0 0,1 0 0,-1 1 0,1-1 0,1 0 0,-1 1 0,0 0 0,1-1 0,-2 8 0,-2 56 0,4-50 0,-2 506 0,6-271 0,-2-229 0,1-1 0,1 1 0,2-1 0,0 1 0,3-1 0,-1-1 0,2 1 0,0-1 0,15 22 0,1-3 0,1-1 0,3-1 0,53 56 0,-50-61 0,2-2 0,1-2 0,69 46 0,-28-30 0,3-5 0,1-2 0,2-4 0,1-4 0,95 23 0,40 13 0,-143-47 0,-2 3 0,1 4 0,132 67 0,-89-42 0,-82-39 0,-2 1 0,43 26 0,78 45 0,-99-56 0,-1 1 0,74 54 0,-87-54 0,2-1 0,69 35 0,102 35 0,-10-4 0,99 46 0,-169-80 0,45 23 0,-112-48 0,3 1 0,100 70 0,-132-81 0,1-3 0,1-1 0,0-2 0,76 26 0,71 7 0,-93-27 0,72 11 0,-134-30 0,0-1 0,1 0 0,44 0 0,30 3 0,15 3 0,1-5 0,125-8 0,109 3 0,-298 5 0,81 19 0,32 4 0,-104-25 0,-45-4 0,1 1 0,0 0 0,-1 2 0,1 1 0,25 8 0,57 27 0,237 76 0,-126-68 0,-125-30 0,158 50 0,-250-68 0,8 3 0,1 1 0,0-2 0,-1 1 0,1-1 0,10 0 0,-18-2 0,1 0 0,-1 0 0,1 0 0,-1 0 0,1 0 0,-1 0 0,-1 0 0,2 0 0,-1-1 0,1 1 0,-1-1 0,0 1 0,1 0 0,-1-1 0,0 1 0,-1-1 0,2 0 0,-1 0 0,0 0 0,0 0 0,0 1 0,0-1 0,0 0 0,0 0 0,0 0 0,-1-1 0,1 1 0,-1 1 0,0-1 0,1-1 0,0 1 0,-1-1 0,0 1 0,1 1 0,-1-2 0,0 1 0,0-1 0,0 1 0,0 0 0,0 0 0,0-1 0,0-1 0,-3-32 0,-11-57 0,0 8 0,13 78 0,-3-25 0,3 27 0,0 20 0,3 70 0,1-42 0,-2-1 0,-7 53 0,5-90 0,-1-1 0,0 0 0,-1 0 0,2 1 0,-2-1 0,0-1 0,0 1 0,0 0 0,-1 0 0,0-1 0,1 0 0,-1 0 0,-1 1 0,1-2 0,-1 1 0,1-1 0,-8 4 0,-10 5 0,0 0 0,-42 13 0,54-21 0,-5 1-273,-1 1 0,1-2 0,-1 0 0,-22 2 0,1-5-6553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4T19:42:25.983"/>
    </inkml:context>
    <inkml:brush xml:id="br0">
      <inkml:brushProperty name="width" value="0.1" units="cm"/>
      <inkml:brushProperty name="height" value="0.1" units="cm"/>
      <inkml:brushProperty name="color" value="#00A0D7"/>
    </inkml:brush>
  </inkml:definitions>
  <inkml:trace contextRef="#ctx0" brushRef="#br0">38 1 24575,'-3'3'0,"-1"1"0,2 0 0,-1-1 0,1 1 0,-1 0 0,1 1 0,1-1 0,-1 0 0,0 1 0,1-1 0,-2 8 0,-2 52 0,4-47 0,-2 482 0,6-257 0,-2-219 0,1-1 0,1 0 0,2 1 0,0-1 0,3 0 0,-1-1 0,2 1 0,0-1 0,15 21 0,1-3 0,1-1 0,3 0 0,53 52 0,-49-58 0,1-1 0,0-2 0,70 43 0,-28-29 0,3-3 0,2-3 0,0-4 0,3-3 0,94 21 0,39 13 0,-142-45 0,-1 3 0,-1 4 0,134 63 0,-90-39 0,-82-37 0,-2 0 0,43 25 0,78 43 0,-99-54 0,-1 2 0,74 51 0,-87-51 0,2-1 0,69 32 0,103 35 0,-12-5 0,101 45 0,-170-77 0,45 22 0,-112-46 0,2 2 0,102 66 0,-134-78 0,3-2 0,-1-1 0,2-2 0,74 25 0,72 7 0,-92-27 0,71 12 0,-134-30 0,0 0 0,1-1 0,44 1 0,30 3 0,15 3 0,1-5 0,125-9 0,110 4 0,-300 5 0,83 17 0,30 5 0,-103-24 0,-44-4 0,0 1 0,0 0 0,-1 1 0,1 2 0,25 8 0,57 25 0,237 73 0,-126-66 0,-125-28 0,158 48 0,-250-65 0,8 3 0,1 0 0,0 0 0,-1-1 0,1 0 0,10 0 0,-18-2 0,1 0 0,-1 0 0,1 0 0,-1 0 0,1 0 0,-1 0 0,0 0 0,0 0 0,0 0 0,1 0 0,-1-1 0,0 1 0,1-1 0,-1 0 0,0 1 0,0-1 0,0 1 0,0-1 0,0 0 0,0 0 0,0 0 0,0 0 0,0 1 0,0-1 0,0 0 0,-1-1 0,1 1 0,0 1 0,-1-1 0,0-1 0,1 1 0,-1 0 0,0 0 0,1 0 0,-1-1 0,0 1 0,0 0 0,0 0 0,0-1 0,0 1 0,0 0 0,0-2 0,-2-30 0,-13-55 0,1 7 0,13 76 0,-2-25 0,1 27 0,1 18 0,4 67 0,-1-40 0,-1-1 0,-7 51 0,5-87 0,-1 0 0,0 0 0,-1 0 0,2 0 0,-2 0 0,0-1 0,0 1 0,0-1 0,-1 1 0,0-1 0,1-1 0,-1 2 0,-1-1 0,1-1 0,-1 0 0,1 1 0,-8 2 0,-10 6 0,0-1 0,-42 13 0,54-20 0,-5 1-273,-1 0 0,2-1 0,-3 0 0,-21 1 0,1-3-6553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B7A9BA-03E6-4065-AC0A-13B23CBABBC4}" type="datetimeFigureOut">
              <a:rPr lang="en-US" smtClean="0"/>
              <a:pPr/>
              <a:t>1/24/2023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5CEFEA-D755-4372-B936-251985874B6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aterdata.usgs.gov/nwis/gw"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mericangeosciences.org/streams-of-data/model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aterdata.usgs.gov/monitoring-location/01645704/#parameterCode=00065&amp;startDT=2022-07-01&amp;endDT=2022-08-3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data.newsleader.com/fires/"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data.newsleader.com/excessive-rainfall-forecast/"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ata.newsleader.com/fires/"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dof.virginia.gov/wildland-prescribed-fire/learn-about-wildland-and-prescribed-fire/wildfire-in-virginia/" TargetMode="External"/><Relationship Id="rId4" Type="http://schemas.openxmlformats.org/officeDocument/2006/relationships/hyperlink" Target="https://data.newsleader.com/excessive-rainfall-forecast/"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vasos.org/about-water-pollution-and-va-so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esdoc.unesco.org/ark:/48223/pf0000247444/PDF/247444eng.pdf.multi.nameddest=815_18_Learning%20Objectives_int_En.indd%3A.121505%3A37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1</a:t>
            </a:fld>
            <a:endParaRPr lang="en-US"/>
          </a:p>
        </p:txBody>
      </p:sp>
    </p:spTree>
    <p:extLst>
      <p:ext uri="{BB962C8B-B14F-4D97-AF65-F5344CB8AC3E}">
        <p14:creationId xmlns:p14="http://schemas.microsoft.com/office/powerpoint/2010/main" val="1553783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10</a:t>
            </a:fld>
            <a:endParaRPr lang="en-US"/>
          </a:p>
        </p:txBody>
      </p:sp>
    </p:spTree>
    <p:extLst>
      <p:ext uri="{BB962C8B-B14F-4D97-AF65-F5344CB8AC3E}">
        <p14:creationId xmlns:p14="http://schemas.microsoft.com/office/powerpoint/2010/main" val="531946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11</a:t>
            </a:fld>
            <a:endParaRPr lang="en-US"/>
          </a:p>
        </p:txBody>
      </p:sp>
    </p:spTree>
    <p:extLst>
      <p:ext uri="{BB962C8B-B14F-4D97-AF65-F5344CB8AC3E}">
        <p14:creationId xmlns:p14="http://schemas.microsoft.com/office/powerpoint/2010/main" val="2537693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12</a:t>
            </a:fld>
            <a:endParaRPr lang="en-US"/>
          </a:p>
        </p:txBody>
      </p:sp>
    </p:spTree>
    <p:extLst>
      <p:ext uri="{BB962C8B-B14F-4D97-AF65-F5344CB8AC3E}">
        <p14:creationId xmlns:p14="http://schemas.microsoft.com/office/powerpoint/2010/main" val="4180918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855CEFEA-D755-4372-B936-251985874B67}" type="slidenum">
              <a:rPr lang="en-US" smtClean="0"/>
              <a:pPr/>
              <a:t>13</a:t>
            </a:fld>
            <a:endParaRPr lang="en-US"/>
          </a:p>
        </p:txBody>
      </p:sp>
    </p:spTree>
    <p:extLst>
      <p:ext uri="{BB962C8B-B14F-4D97-AF65-F5344CB8AC3E}">
        <p14:creationId xmlns:p14="http://schemas.microsoft.com/office/powerpoint/2010/main" val="1359748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Bringing in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https://waterdata.usgs.gov/nwis/gw</a:t>
            </a:r>
            <a:endParaRPr lang="en-US"/>
          </a:p>
          <a:p>
            <a:endParaRPr lang="en-US"/>
          </a:p>
        </p:txBody>
      </p:sp>
      <p:sp>
        <p:nvSpPr>
          <p:cNvPr id="4" name="Slide Number Placeholder 3"/>
          <p:cNvSpPr>
            <a:spLocks noGrp="1"/>
          </p:cNvSpPr>
          <p:nvPr>
            <p:ph type="sldNum" sz="quarter" idx="5"/>
          </p:nvPr>
        </p:nvSpPr>
        <p:spPr/>
        <p:txBody>
          <a:bodyPr/>
          <a:lstStyle/>
          <a:p>
            <a:fld id="{855CEFEA-D755-4372-B936-251985874B67}" type="slidenum">
              <a:rPr lang="en-US" smtClean="0"/>
              <a:pPr/>
              <a:t>14</a:t>
            </a:fld>
            <a:endParaRPr lang="en-US"/>
          </a:p>
        </p:txBody>
      </p:sp>
    </p:spTree>
    <p:extLst>
      <p:ext uri="{BB962C8B-B14F-4D97-AF65-F5344CB8AC3E}">
        <p14:creationId xmlns:p14="http://schemas.microsoft.com/office/powerpoint/2010/main" val="3828629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https://www.americangeosciences.org/streams-of-data/models/</a:t>
            </a:r>
            <a:endParaRPr lang="en-US"/>
          </a:p>
          <a:p>
            <a:br>
              <a:rPr lang="en-US" b="1" dirty="0">
                <a:cs typeface="+mn-lt"/>
              </a:rPr>
            </a:br>
            <a:endParaRPr lang="en-US" b="0"/>
          </a:p>
        </p:txBody>
      </p:sp>
      <p:sp>
        <p:nvSpPr>
          <p:cNvPr id="4" name="Slide Number Placeholder 3"/>
          <p:cNvSpPr>
            <a:spLocks noGrp="1"/>
          </p:cNvSpPr>
          <p:nvPr>
            <p:ph type="sldNum" sz="quarter" idx="5"/>
          </p:nvPr>
        </p:nvSpPr>
        <p:spPr/>
        <p:txBody>
          <a:bodyPr/>
          <a:lstStyle/>
          <a:p>
            <a:fld id="{855CEFEA-D755-4372-B936-251985874B67}" type="slidenum">
              <a:rPr lang="en-US" smtClean="0"/>
              <a:pPr/>
              <a:t>16</a:t>
            </a:fld>
            <a:endParaRPr lang="en-US"/>
          </a:p>
        </p:txBody>
      </p:sp>
    </p:spTree>
    <p:extLst>
      <p:ext uri="{BB962C8B-B14F-4D97-AF65-F5344CB8AC3E}">
        <p14:creationId xmlns:p14="http://schemas.microsoft.com/office/powerpoint/2010/main" val="27965012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17</a:t>
            </a:fld>
            <a:endParaRPr lang="en-US"/>
          </a:p>
        </p:txBody>
      </p:sp>
    </p:spTree>
    <p:extLst>
      <p:ext uri="{BB962C8B-B14F-4D97-AF65-F5344CB8AC3E}">
        <p14:creationId xmlns:p14="http://schemas.microsoft.com/office/powerpoint/2010/main" val="3296338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18</a:t>
            </a:fld>
            <a:endParaRPr lang="en-US"/>
          </a:p>
        </p:txBody>
      </p:sp>
    </p:spTree>
    <p:extLst>
      <p:ext uri="{BB962C8B-B14F-4D97-AF65-F5344CB8AC3E}">
        <p14:creationId xmlns:p14="http://schemas.microsoft.com/office/powerpoint/2010/main" val="3194538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19</a:t>
            </a:fld>
            <a:endParaRPr lang="en-US"/>
          </a:p>
        </p:txBody>
      </p:sp>
    </p:spTree>
    <p:extLst>
      <p:ext uri="{BB962C8B-B14F-4D97-AF65-F5344CB8AC3E}">
        <p14:creationId xmlns:p14="http://schemas.microsoft.com/office/powerpoint/2010/main" val="3025975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Difficult Run Stream Gauge:</a:t>
            </a:r>
          </a:p>
          <a:p>
            <a:r>
              <a:rPr lang="en-US" dirty="0">
                <a:hlinkClick r:id="rId3"/>
              </a:rPr>
              <a:t>https://waterdata.usgs.gov/monitoring-location/01645704/#parameterCode=00065&amp;startDT=2022-07-01&amp;endDT=2022-08-31</a:t>
            </a:r>
            <a:endParaRPr lang="en-US" sz="1200"/>
          </a:p>
          <a:p>
            <a:endParaRPr lang="en-US"/>
          </a:p>
        </p:txBody>
      </p:sp>
      <p:sp>
        <p:nvSpPr>
          <p:cNvPr id="4" name="Slide Number Placeholder 3"/>
          <p:cNvSpPr>
            <a:spLocks noGrp="1"/>
          </p:cNvSpPr>
          <p:nvPr>
            <p:ph type="sldNum" sz="quarter" idx="5"/>
          </p:nvPr>
        </p:nvSpPr>
        <p:spPr/>
        <p:txBody>
          <a:bodyPr/>
          <a:lstStyle/>
          <a:p>
            <a:fld id="{855CEFEA-D755-4372-B936-251985874B67}" type="slidenum">
              <a:rPr lang="en-US" smtClean="0"/>
              <a:pPr/>
              <a:t>20</a:t>
            </a:fld>
            <a:endParaRPr lang="en-US"/>
          </a:p>
        </p:txBody>
      </p:sp>
    </p:spTree>
    <p:extLst>
      <p:ext uri="{BB962C8B-B14F-4D97-AF65-F5344CB8AC3E}">
        <p14:creationId xmlns:p14="http://schemas.microsoft.com/office/powerpoint/2010/main" val="3568456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https://app.sli.do/event/9TyXpTBLv5UvfxPwYAsLzA  </a:t>
            </a:r>
            <a:r>
              <a:rPr lang="en-US" dirty="0">
                <a:sym typeface="Wingdings" panose="05000000000000000000" pitchFamily="2" charset="2"/>
              </a:rPr>
              <a:t>Link to get to live poll</a:t>
            </a:r>
            <a:endParaRPr lang="en-US" dirty="0"/>
          </a:p>
          <a:p>
            <a:endParaRPr lang="en-US"/>
          </a:p>
        </p:txBody>
      </p:sp>
      <p:sp>
        <p:nvSpPr>
          <p:cNvPr id="4" name="Slide Number Placeholder 3"/>
          <p:cNvSpPr>
            <a:spLocks noGrp="1"/>
          </p:cNvSpPr>
          <p:nvPr>
            <p:ph type="sldNum" sz="quarter" idx="5"/>
          </p:nvPr>
        </p:nvSpPr>
        <p:spPr/>
        <p:txBody>
          <a:bodyPr/>
          <a:lstStyle/>
          <a:p>
            <a:fld id="{855CEFEA-D755-4372-B936-251985874B67}" type="slidenum">
              <a:rPr lang="en-US" smtClean="0"/>
              <a:pPr/>
              <a:t>2</a:t>
            </a:fld>
            <a:endParaRPr lang="en-US"/>
          </a:p>
        </p:txBody>
      </p:sp>
    </p:spTree>
    <p:extLst>
      <p:ext uri="{BB962C8B-B14F-4D97-AF65-F5344CB8AC3E}">
        <p14:creationId xmlns:p14="http://schemas.microsoft.com/office/powerpoint/2010/main" val="4265052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22</a:t>
            </a:fld>
            <a:endParaRPr lang="en-US"/>
          </a:p>
        </p:txBody>
      </p:sp>
    </p:spTree>
    <p:extLst>
      <p:ext uri="{BB962C8B-B14F-4D97-AF65-F5344CB8AC3E}">
        <p14:creationId xmlns:p14="http://schemas.microsoft.com/office/powerpoint/2010/main" val="4271176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23</a:t>
            </a:fld>
            <a:endParaRPr lang="en-US"/>
          </a:p>
        </p:txBody>
      </p:sp>
    </p:spTree>
    <p:extLst>
      <p:ext uri="{BB962C8B-B14F-4D97-AF65-F5344CB8AC3E}">
        <p14:creationId xmlns:p14="http://schemas.microsoft.com/office/powerpoint/2010/main" val="655435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228CAA58-5D91-4053-9F21-0E6AD5A0FF2A}" type="slidenum">
              <a:rPr lang="en-US" smtClean="0"/>
              <a:t>24</a:t>
            </a:fld>
            <a:endParaRPr lang="en-US"/>
          </a:p>
        </p:txBody>
      </p:sp>
    </p:spTree>
    <p:extLst>
      <p:ext uri="{BB962C8B-B14F-4D97-AF65-F5344CB8AC3E}">
        <p14:creationId xmlns:p14="http://schemas.microsoft.com/office/powerpoint/2010/main" val="642181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184F506-CFAD-4A0D-A7CF-5F0E27EC1F70}" type="slidenum">
              <a:rPr lang="en-US" smtClean="0"/>
              <a:t>25</a:t>
            </a:fld>
            <a:endParaRPr lang="en-US"/>
          </a:p>
        </p:txBody>
      </p:sp>
    </p:spTree>
    <p:extLst>
      <p:ext uri="{BB962C8B-B14F-4D97-AF65-F5344CB8AC3E}">
        <p14:creationId xmlns:p14="http://schemas.microsoft.com/office/powerpoint/2010/main" val="3144997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855CEFEA-D755-4372-B936-251985874B67}" type="slidenum">
              <a:rPr lang="en-US" smtClean="0"/>
              <a:pPr/>
              <a:t>26</a:t>
            </a:fld>
            <a:endParaRPr lang="en-US"/>
          </a:p>
        </p:txBody>
      </p:sp>
    </p:spTree>
    <p:extLst>
      <p:ext uri="{BB962C8B-B14F-4D97-AF65-F5344CB8AC3E}">
        <p14:creationId xmlns:p14="http://schemas.microsoft.com/office/powerpoint/2010/main" val="1825903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27</a:t>
            </a:fld>
            <a:endParaRPr lang="en-US"/>
          </a:p>
        </p:txBody>
      </p:sp>
    </p:spTree>
    <p:extLst>
      <p:ext uri="{BB962C8B-B14F-4D97-AF65-F5344CB8AC3E}">
        <p14:creationId xmlns:p14="http://schemas.microsoft.com/office/powerpoint/2010/main" val="4119469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28</a:t>
            </a:fld>
            <a:endParaRPr lang="en-US"/>
          </a:p>
        </p:txBody>
      </p:sp>
    </p:spTree>
    <p:extLst>
      <p:ext uri="{BB962C8B-B14F-4D97-AF65-F5344CB8AC3E}">
        <p14:creationId xmlns:p14="http://schemas.microsoft.com/office/powerpoint/2010/main" val="1115208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tillium Web"/>
              </a:rPr>
              <a:t>FIRMS map - “Red squares show satellite derived thermal anomalies which may be from fire, hot smoke, agriculture or other sources”.</a:t>
            </a:r>
            <a:endParaRPr lang="en-US" dirty="0">
              <a:latin typeface="Titillium Web"/>
            </a:endParaRPr>
          </a:p>
          <a:p>
            <a:r>
              <a:rPr lang="en-US" dirty="0">
                <a:hlinkClick r:id="rId3"/>
              </a:rPr>
              <a:t>https://data.newsleader.com/fires/</a:t>
            </a:r>
            <a:endParaRPr lang="en-US">
              <a:ea typeface="Calibri"/>
              <a:cs typeface="Calibri"/>
            </a:endParaRPr>
          </a:p>
          <a:p>
            <a:r>
              <a:rPr lang="en-US" dirty="0">
                <a:hlinkClick r:id="rId4"/>
              </a:rPr>
              <a:t>https://data.newsleader.com/excessive-rainfall-forecast/</a:t>
            </a:r>
            <a:endParaRPr lang="en-US" dirty="0"/>
          </a:p>
        </p:txBody>
      </p:sp>
      <p:sp>
        <p:nvSpPr>
          <p:cNvPr id="4" name="Slide Number Placeholder 3"/>
          <p:cNvSpPr>
            <a:spLocks noGrp="1"/>
          </p:cNvSpPr>
          <p:nvPr>
            <p:ph type="sldNum" sz="quarter" idx="5"/>
          </p:nvPr>
        </p:nvSpPr>
        <p:spPr/>
        <p:txBody>
          <a:bodyPr/>
          <a:lstStyle/>
          <a:p>
            <a:fld id="{855CEFEA-D755-4372-B936-251985874B67}" type="slidenum">
              <a:rPr lang="en-US" smtClean="0"/>
              <a:pPr/>
              <a:t>29</a:t>
            </a:fld>
            <a:endParaRPr lang="en-US"/>
          </a:p>
        </p:txBody>
      </p:sp>
    </p:spTree>
    <p:extLst>
      <p:ext uri="{BB962C8B-B14F-4D97-AF65-F5344CB8AC3E}">
        <p14:creationId xmlns:p14="http://schemas.microsoft.com/office/powerpoint/2010/main" val="764875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0" i="0" dirty="0">
                <a:solidFill>
                  <a:srgbClr val="000000"/>
                </a:solidFill>
                <a:effectLst/>
                <a:latin typeface="Titillium Web"/>
              </a:rPr>
              <a:t>All Maps from News Leader, using data from </a:t>
            </a:r>
            <a:r>
              <a:rPr lang="en-US" b="0" i="0" dirty="0">
                <a:solidFill>
                  <a:srgbClr val="333333"/>
                </a:solidFill>
                <a:effectLst/>
                <a:latin typeface="Arial"/>
                <a:cs typeface="Arial"/>
              </a:rPr>
              <a:t>The National Wildfire Coordinating Group (NWCG), Geospatial Multi-Agency Coordination Wildland Fire Support/USGS, NOAA Office of Satellite and Product Operations.</a:t>
            </a:r>
            <a:r>
              <a:rPr lang="en-US" dirty="0">
                <a:solidFill>
                  <a:srgbClr val="333333"/>
                </a:solidFill>
                <a:latin typeface="Arial"/>
                <a:cs typeface="Arial"/>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hlinkClick r:id="rId3"/>
              </a:rPr>
              <a:t>https://data.newsleader.com/fires/</a:t>
            </a:r>
            <a:endParaRPr lang="en-US" sz="1200" dirty="0">
              <a:latin typeface="Arial"/>
              <a:cs typeface="Arial"/>
            </a:endParaRPr>
          </a:p>
          <a:p>
            <a:r>
              <a:rPr lang="en-US" dirty="0">
                <a:hlinkClick r:id="rId3"/>
              </a:rPr>
              <a:t>https://data.newsleader.com/fires/</a:t>
            </a:r>
            <a:endParaRPr lang="en-US"/>
          </a:p>
          <a:p>
            <a:r>
              <a:rPr lang="en-US" dirty="0">
                <a:hlinkClick r:id="rId4"/>
              </a:rPr>
              <a:t>https://data.newsleader.com/excessive-rainfall-forecast/</a:t>
            </a:r>
            <a:endParaRPr lang="en-US"/>
          </a:p>
          <a:p>
            <a:r>
              <a:rPr lang="en-US" dirty="0">
                <a:hlinkClick r:id="rId5"/>
              </a:rPr>
              <a:t>https://dof.virginia.gov/wildland-prescribed-fire/learn-about-wildland-and-prescribed-fire/wildfire-in-virginia/</a:t>
            </a:r>
            <a:endParaRPr lang="en-US" dirty="0"/>
          </a:p>
        </p:txBody>
      </p:sp>
      <p:sp>
        <p:nvSpPr>
          <p:cNvPr id="4" name="Slide Number Placeholder 3"/>
          <p:cNvSpPr>
            <a:spLocks noGrp="1"/>
          </p:cNvSpPr>
          <p:nvPr>
            <p:ph type="sldNum" sz="quarter" idx="5"/>
          </p:nvPr>
        </p:nvSpPr>
        <p:spPr/>
        <p:txBody>
          <a:bodyPr/>
          <a:lstStyle/>
          <a:p>
            <a:fld id="{855CEFEA-D755-4372-B936-251985874B67}" type="slidenum">
              <a:rPr lang="en-US" smtClean="0"/>
              <a:pPr/>
              <a:t>30</a:t>
            </a:fld>
            <a:endParaRPr lang="en-US"/>
          </a:p>
        </p:txBody>
      </p:sp>
    </p:spTree>
    <p:extLst>
      <p:ext uri="{BB962C8B-B14F-4D97-AF65-F5344CB8AC3E}">
        <p14:creationId xmlns:p14="http://schemas.microsoft.com/office/powerpoint/2010/main" val="1246925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Pamunkey = Virginia’s state soil</a:t>
            </a:r>
          </a:p>
        </p:txBody>
      </p:sp>
      <p:sp>
        <p:nvSpPr>
          <p:cNvPr id="4" name="Slide Number Placeholder 3"/>
          <p:cNvSpPr>
            <a:spLocks noGrp="1"/>
          </p:cNvSpPr>
          <p:nvPr>
            <p:ph type="sldNum" sz="quarter" idx="5"/>
          </p:nvPr>
        </p:nvSpPr>
        <p:spPr/>
        <p:txBody>
          <a:bodyPr/>
          <a:lstStyle/>
          <a:p>
            <a:fld id="{855CEFEA-D755-4372-B936-251985874B67}" type="slidenum">
              <a:rPr lang="en-US" smtClean="0"/>
              <a:pPr/>
              <a:t>31</a:t>
            </a:fld>
            <a:endParaRPr lang="en-US"/>
          </a:p>
        </p:txBody>
      </p:sp>
    </p:spTree>
    <p:extLst>
      <p:ext uri="{BB962C8B-B14F-4D97-AF65-F5344CB8AC3E}">
        <p14:creationId xmlns:p14="http://schemas.microsoft.com/office/powerpoint/2010/main" val="3709633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3</a:t>
            </a:fld>
            <a:endParaRPr lang="en-US"/>
          </a:p>
        </p:txBody>
      </p:sp>
    </p:spTree>
    <p:extLst>
      <p:ext uri="{BB962C8B-B14F-4D97-AF65-F5344CB8AC3E}">
        <p14:creationId xmlns:p14="http://schemas.microsoft.com/office/powerpoint/2010/main" val="1272712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32</a:t>
            </a:fld>
            <a:endParaRPr lang="en-US"/>
          </a:p>
        </p:txBody>
      </p:sp>
    </p:spTree>
    <p:extLst>
      <p:ext uri="{BB962C8B-B14F-4D97-AF65-F5344CB8AC3E}">
        <p14:creationId xmlns:p14="http://schemas.microsoft.com/office/powerpoint/2010/main" val="819692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33</a:t>
            </a:fld>
            <a:endParaRPr lang="en-US"/>
          </a:p>
        </p:txBody>
      </p:sp>
    </p:spTree>
    <p:extLst>
      <p:ext uri="{BB962C8B-B14F-4D97-AF65-F5344CB8AC3E}">
        <p14:creationId xmlns:p14="http://schemas.microsoft.com/office/powerpoint/2010/main" val="4264740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Virginia images, one CA image (debris flow top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https://vasos.org/about-water-pollution-and-va-sos/</a:t>
            </a:r>
            <a:endParaRPr lang="en-US"/>
          </a:p>
          <a:p>
            <a:endParaRPr lang="en-US"/>
          </a:p>
        </p:txBody>
      </p:sp>
      <p:sp>
        <p:nvSpPr>
          <p:cNvPr id="4" name="Slide Number Placeholder 3"/>
          <p:cNvSpPr>
            <a:spLocks noGrp="1"/>
          </p:cNvSpPr>
          <p:nvPr>
            <p:ph type="sldNum" sz="quarter" idx="5"/>
          </p:nvPr>
        </p:nvSpPr>
        <p:spPr/>
        <p:txBody>
          <a:bodyPr/>
          <a:lstStyle/>
          <a:p>
            <a:fld id="{855CEFEA-D755-4372-B936-251985874B67}" type="slidenum">
              <a:rPr lang="en-US" smtClean="0"/>
              <a:pPr/>
              <a:t>34</a:t>
            </a:fld>
            <a:endParaRPr lang="en-US"/>
          </a:p>
        </p:txBody>
      </p:sp>
    </p:spTree>
    <p:extLst>
      <p:ext uri="{BB962C8B-B14F-4D97-AF65-F5344CB8AC3E}">
        <p14:creationId xmlns:p14="http://schemas.microsoft.com/office/powerpoint/2010/main" val="2682149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35</a:t>
            </a:fld>
            <a:endParaRPr lang="en-US"/>
          </a:p>
        </p:txBody>
      </p:sp>
    </p:spTree>
    <p:extLst>
      <p:ext uri="{BB962C8B-B14F-4D97-AF65-F5344CB8AC3E}">
        <p14:creationId xmlns:p14="http://schemas.microsoft.com/office/powerpoint/2010/main" val="3372276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36</a:t>
            </a:fld>
            <a:endParaRPr lang="en-US"/>
          </a:p>
        </p:txBody>
      </p:sp>
    </p:spTree>
    <p:extLst>
      <p:ext uri="{BB962C8B-B14F-4D97-AF65-F5344CB8AC3E}">
        <p14:creationId xmlns:p14="http://schemas.microsoft.com/office/powerpoint/2010/main" val="1477632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37</a:t>
            </a:fld>
            <a:endParaRPr lang="en-US"/>
          </a:p>
        </p:txBody>
      </p:sp>
    </p:spTree>
    <p:extLst>
      <p:ext uri="{BB962C8B-B14F-4D97-AF65-F5344CB8AC3E}">
        <p14:creationId xmlns:p14="http://schemas.microsoft.com/office/powerpoint/2010/main" val="14750024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38</a:t>
            </a:fld>
            <a:endParaRPr lang="en-US"/>
          </a:p>
        </p:txBody>
      </p:sp>
    </p:spTree>
    <p:extLst>
      <p:ext uri="{BB962C8B-B14F-4D97-AF65-F5344CB8AC3E}">
        <p14:creationId xmlns:p14="http://schemas.microsoft.com/office/powerpoint/2010/main" val="3513430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39</a:t>
            </a:fld>
            <a:endParaRPr lang="en-US"/>
          </a:p>
        </p:txBody>
      </p:sp>
    </p:spTree>
    <p:extLst>
      <p:ext uri="{BB962C8B-B14F-4D97-AF65-F5344CB8AC3E}">
        <p14:creationId xmlns:p14="http://schemas.microsoft.com/office/powerpoint/2010/main" val="3710114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5CEFEA-D755-4372-B936-251985874B67}" type="slidenum">
              <a:rPr lang="en-US" smtClean="0"/>
              <a:pPr/>
              <a:t>40</a:t>
            </a:fld>
            <a:endParaRPr lang="en-US"/>
          </a:p>
        </p:txBody>
      </p:sp>
    </p:spTree>
    <p:extLst>
      <p:ext uri="{BB962C8B-B14F-4D97-AF65-F5344CB8AC3E}">
        <p14:creationId xmlns:p14="http://schemas.microsoft.com/office/powerpoint/2010/main" val="35782346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5CEFEA-D755-4372-B936-251985874B67}" type="slidenum">
              <a:rPr lang="en-US" smtClean="0"/>
              <a:pPr/>
              <a:t>41</a:t>
            </a:fld>
            <a:endParaRPr lang="en-US"/>
          </a:p>
        </p:txBody>
      </p:sp>
    </p:spTree>
    <p:extLst>
      <p:ext uri="{BB962C8B-B14F-4D97-AF65-F5344CB8AC3E}">
        <p14:creationId xmlns:p14="http://schemas.microsoft.com/office/powerpoint/2010/main" val="1183399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spcBef>
                <a:spcPts val="0"/>
              </a:spcBef>
              <a:spcAft>
                <a:spcPts val="0"/>
              </a:spcAft>
              <a:buNone/>
            </a:pPr>
            <a:r>
              <a:rPr lang="en-US" sz="1200" dirty="0"/>
              <a:t>“On 25 September 2015, the UN General Assembly adopted the 2030 Agenda for Sustainable Development…At the core of the 2030 Agenda are 17 Sustainable Development Goals (SDGs). The universal, transformational and inclusive SDGs describe major development challenges for humanity. </a:t>
            </a:r>
            <a:r>
              <a:rPr lang="en-US" sz="1200" b="1" dirty="0"/>
              <a:t>The aim of the 17 SDGs is to secure a sustainable, peaceful, prosperous and equitable life on earth for everyone now and in the future</a:t>
            </a:r>
            <a:r>
              <a:rPr lang="en-US" sz="1200" dirty="0"/>
              <a:t>” </a:t>
            </a:r>
            <a:endParaRPr lang="en-US" sz="1200" dirty="0">
              <a:cs typeface="Calibri"/>
            </a:endParaRPr>
          </a:p>
          <a:p>
            <a:pPr marL="0" indent="0" algn="r" rtl="0">
              <a:spcBef>
                <a:spcPts val="0"/>
              </a:spcBef>
              <a:spcAft>
                <a:spcPts val="0"/>
              </a:spcAft>
              <a:buNone/>
            </a:pPr>
            <a:endParaRPr lang="en-US"/>
          </a:p>
          <a:p>
            <a:pPr marL="0" indent="0" algn="l" rtl="0">
              <a:spcBef>
                <a:spcPts val="0"/>
              </a:spcBef>
              <a:spcAft>
                <a:spcPts val="0"/>
              </a:spcAft>
              <a:buNone/>
            </a:pPr>
            <a:r>
              <a:rPr lang="en-US" sz="1050" dirty="0"/>
              <a:t>UNESCO (2017). Education for Sustainable Development Goals: Learning Objectives. UNESCO: Paris.</a:t>
            </a:r>
            <a:endParaRPr lang="en-US" sz="1050" dirty="0">
              <a:cs typeface="Calibri"/>
            </a:endParaRPr>
          </a:p>
          <a:p>
            <a:pPr marL="0" indent="0" algn="l" rtl="0">
              <a:spcBef>
                <a:spcPts val="0"/>
              </a:spcBef>
              <a:spcAft>
                <a:spcPts val="0"/>
              </a:spcAft>
              <a:buNone/>
            </a:pPr>
            <a:r>
              <a:rPr lang="en-US" sz="800" b="0" i="0" u="sng" strike="noStrike" dirty="0">
                <a:solidFill>
                  <a:srgbClr val="0097A7"/>
                </a:solidFill>
                <a:effectLst/>
                <a:latin typeface="Arial"/>
                <a:cs typeface="Arial"/>
                <a:hlinkClick r:id="rId3"/>
              </a:rPr>
              <a:t>https://unesdoc.unesco.org/ark:/48223/pf0000247444/PDF/247444eng.pdf.multi.nameddest=815_18_Learning%20Objectives_int_En.indd%3A.121505%3A370</a:t>
            </a:r>
            <a:endParaRPr lang="en-US" dirty="0">
              <a:latin typeface="Arial"/>
              <a:cs typeface="Arial"/>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4</a:t>
            </a:fld>
            <a:endParaRPr lang="en-US"/>
          </a:p>
        </p:txBody>
      </p:sp>
    </p:spTree>
    <p:extLst>
      <p:ext uri="{BB962C8B-B14F-4D97-AF65-F5344CB8AC3E}">
        <p14:creationId xmlns:p14="http://schemas.microsoft.com/office/powerpoint/2010/main" val="1184218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5</a:t>
            </a:fld>
            <a:endParaRPr lang="en-US"/>
          </a:p>
        </p:txBody>
      </p:sp>
    </p:spTree>
    <p:extLst>
      <p:ext uri="{BB962C8B-B14F-4D97-AF65-F5344CB8AC3E}">
        <p14:creationId xmlns:p14="http://schemas.microsoft.com/office/powerpoint/2010/main" val="344598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6</a:t>
            </a:fld>
            <a:endParaRPr lang="en-US"/>
          </a:p>
        </p:txBody>
      </p:sp>
    </p:spTree>
    <p:extLst>
      <p:ext uri="{BB962C8B-B14F-4D97-AF65-F5344CB8AC3E}">
        <p14:creationId xmlns:p14="http://schemas.microsoft.com/office/powerpoint/2010/main" val="3917984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7</a:t>
            </a:fld>
            <a:endParaRPr lang="en-US"/>
          </a:p>
        </p:txBody>
      </p:sp>
    </p:spTree>
    <p:extLst>
      <p:ext uri="{BB962C8B-B14F-4D97-AF65-F5344CB8AC3E}">
        <p14:creationId xmlns:p14="http://schemas.microsoft.com/office/powerpoint/2010/main" val="4046137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55CEFEA-D755-4372-B936-251985874B67}" type="slidenum">
              <a:rPr lang="en-US" smtClean="0"/>
              <a:pPr/>
              <a:t>8</a:t>
            </a:fld>
            <a:endParaRPr lang="en-US"/>
          </a:p>
        </p:txBody>
      </p:sp>
    </p:spTree>
    <p:extLst>
      <p:ext uri="{BB962C8B-B14F-4D97-AF65-F5344CB8AC3E}">
        <p14:creationId xmlns:p14="http://schemas.microsoft.com/office/powerpoint/2010/main" val="3314213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https://awesomeaquifer.com</a:t>
            </a:r>
          </a:p>
          <a:p>
            <a:endParaRPr lang="en-US"/>
          </a:p>
        </p:txBody>
      </p:sp>
      <p:sp>
        <p:nvSpPr>
          <p:cNvPr id="4" name="Slide Number Placeholder 3"/>
          <p:cNvSpPr>
            <a:spLocks noGrp="1"/>
          </p:cNvSpPr>
          <p:nvPr>
            <p:ph type="sldNum" sz="quarter" idx="5"/>
          </p:nvPr>
        </p:nvSpPr>
        <p:spPr/>
        <p:txBody>
          <a:bodyPr/>
          <a:lstStyle/>
          <a:p>
            <a:fld id="{855CEFEA-D755-4372-B936-251985874B67}" type="slidenum">
              <a:rPr lang="en-US" smtClean="0"/>
              <a:pPr/>
              <a:t>9</a:t>
            </a:fld>
            <a:endParaRPr lang="en-US"/>
          </a:p>
        </p:txBody>
      </p:sp>
    </p:spTree>
    <p:extLst>
      <p:ext uri="{BB962C8B-B14F-4D97-AF65-F5344CB8AC3E}">
        <p14:creationId xmlns:p14="http://schemas.microsoft.com/office/powerpoint/2010/main" val="161316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124700"/>
            <a:ext cx="11582400" cy="1075340"/>
          </a:xfrm>
        </p:spPr>
        <p:txBody>
          <a:bodyPr/>
          <a:lstStyle>
            <a:lvl1pPr>
              <a:defRPr>
                <a:solidFill>
                  <a:srgbClr val="781D16"/>
                </a:solidFill>
              </a:defRPr>
            </a:lvl1pPr>
          </a:lstStyle>
          <a:p>
            <a:r>
              <a:rPr kumimoji="0" lang="en-US"/>
              <a:t>Click to edit Master title style</a:t>
            </a:r>
          </a:p>
        </p:txBody>
      </p:sp>
      <p:sp>
        <p:nvSpPr>
          <p:cNvPr id="3" name="Content Placeholder 2"/>
          <p:cNvSpPr>
            <a:spLocks noGrp="1"/>
          </p:cNvSpPr>
          <p:nvPr>
            <p:ph idx="1"/>
          </p:nvPr>
        </p:nvSpPr>
        <p:spPr>
          <a:noFill/>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2423161"/>
            <a:ext cx="5689600" cy="3578975"/>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2423161"/>
            <a:ext cx="5689600" cy="354057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Title 10"/>
          <p:cNvSpPr>
            <a:spLocks noGrp="1"/>
          </p:cNvSpPr>
          <p:nvPr>
            <p:ph type="title"/>
          </p:nvPr>
        </p:nvSpPr>
        <p:spPr>
          <a:xfrm>
            <a:off x="304800" y="1201510"/>
            <a:ext cx="11582400" cy="998530"/>
          </a:xfrm>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ext Placeholder 3"/>
          <p:cNvSpPr>
            <a:spLocks noGrp="1"/>
          </p:cNvSpPr>
          <p:nvPr>
            <p:ph type="body" sz="half" idx="3"/>
          </p:nvPr>
        </p:nvSpPr>
        <p:spPr>
          <a:xfrm>
            <a:off x="309648" y="855865"/>
            <a:ext cx="11577553" cy="1447800"/>
          </a:xfrm>
        </p:spPr>
        <p:txBody>
          <a:bodyPr lIns="45720" tIns="0" rIns="45720" bIns="0" anchor="ctr"/>
          <a:lstStyle>
            <a:lvl1pPr marL="0" indent="0">
              <a:buNone/>
              <a:defRPr sz="2400" b="1" cap="none" baseline="0">
                <a:solidFill>
                  <a:schemeClr val="bg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309648" y="2532266"/>
            <a:ext cx="11577553" cy="3431465"/>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412060" y="1199517"/>
            <a:ext cx="11367880" cy="4725808"/>
          </a:xfrm>
          <a:prstGeom prst="rect">
            <a:avLst/>
          </a:prstGeom>
          <a:solidFill>
            <a:schemeClr val="bg1"/>
          </a:solidFill>
          <a:ln w="3000" cap="rnd">
            <a:solidFill>
              <a:srgbClr val="C0C0C0"/>
            </a:solidFill>
            <a:round/>
          </a:ln>
          <a:effectLst/>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hasCustomPrompt="1"/>
          </p:nvPr>
        </p:nvSpPr>
        <p:spPr>
          <a:xfrm>
            <a:off x="393354" y="6424590"/>
            <a:ext cx="5702647" cy="279790"/>
          </a:xfrm>
        </p:spPr>
        <p:txBody>
          <a:bodyPr lIns="64008" rIns="45720" bIns="45720" anchor="t">
            <a:normAutofit/>
          </a:bodyPr>
          <a:lstStyle>
            <a:lvl1pPr marL="0" indent="0" algn="l">
              <a:spcBef>
                <a:spcPts val="250"/>
              </a:spcBef>
              <a:buFontTx/>
              <a:buNone/>
              <a:defRPr sz="800" baseline="0"/>
            </a:lvl1pPr>
            <a:lvl2pPr>
              <a:defRPr sz="1200"/>
            </a:lvl2pPr>
            <a:lvl3pPr>
              <a:defRPr sz="1000"/>
            </a:lvl3pPr>
            <a:lvl4pPr>
              <a:defRPr sz="900"/>
            </a:lvl4pPr>
            <a:lvl5pPr>
              <a:defRPr sz="900"/>
            </a:lvl5pPr>
          </a:lstStyle>
          <a:p>
            <a:pPr lvl="0" eaLnBrk="1" latinLnBrk="0" hangingPunct="1"/>
            <a:r>
              <a:rPr kumimoji="0" lang="en-US"/>
              <a:t>Credit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267" y="740650"/>
            <a:ext cx="4108733" cy="935752"/>
          </a:xfrm>
        </p:spPr>
        <p:txBody>
          <a:bodyPr lIns="0" anchor="b">
            <a:noAutofit/>
          </a:bodyPr>
          <a:lstStyle>
            <a:lvl1pPr algn="l" rtl="0">
              <a:spcBef>
                <a:spcPct val="0"/>
              </a:spcBef>
              <a:buNone/>
              <a:defRPr sz="2600" b="0">
                <a:ln>
                  <a:noFill/>
                </a:ln>
                <a:solidFill>
                  <a:schemeClr val="accent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463267" y="1854395"/>
            <a:ext cx="4108733" cy="4070931"/>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854395"/>
            <a:ext cx="7166827" cy="4070931"/>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2061" y="1176997"/>
            <a:ext cx="3351204" cy="1582621"/>
          </a:xfrm>
        </p:spPr>
        <p:txBody>
          <a:bodyPr vert="horz" lIns="45720" tIns="45720" rIns="45720" bIns="45720" anchor="b"/>
          <a:lstStyle>
            <a:lvl1pPr algn="l">
              <a:buNone/>
              <a:defRPr sz="2000" b="1">
                <a:solidFill>
                  <a:schemeClr val="accent2"/>
                </a:solidFill>
              </a:defRPr>
            </a:lvl1pPr>
          </a:lstStyle>
          <a:p>
            <a:r>
              <a:rPr kumimoji="0" lang="en-US"/>
              <a:t>Click to edit Master title style</a:t>
            </a:r>
          </a:p>
        </p:txBody>
      </p:sp>
      <p:sp>
        <p:nvSpPr>
          <p:cNvPr id="4" name="Text Placeholder 3"/>
          <p:cNvSpPr>
            <a:spLocks noGrp="1"/>
          </p:cNvSpPr>
          <p:nvPr>
            <p:ph type="body" sz="half" idx="2"/>
          </p:nvPr>
        </p:nvSpPr>
        <p:spPr>
          <a:xfrm>
            <a:off x="412061" y="2891331"/>
            <a:ext cx="3347140" cy="3033995"/>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3" name="Picture Placeholder 2"/>
          <p:cNvSpPr>
            <a:spLocks noGrp="1"/>
          </p:cNvSpPr>
          <p:nvPr>
            <p:ph type="pic" idx="1"/>
          </p:nvPr>
        </p:nvSpPr>
        <p:spPr>
          <a:xfrm>
            <a:off x="4098940" y="1199518"/>
            <a:ext cx="7783413" cy="4303353"/>
          </a:xfrm>
          <a:prstGeom prst="rect">
            <a:avLst/>
          </a:prstGeom>
          <a:solidFill>
            <a:schemeClr val="bg1"/>
          </a:solidFill>
          <a:ln w="3000" cap="rnd">
            <a:solidFill>
              <a:srgbClr val="C0C0C0"/>
            </a:solidFill>
            <a:round/>
          </a:ln>
          <a:effectLst/>
        </p:spPr>
        <p:txBody>
          <a:bodyPr/>
          <a:lstStyle>
            <a:lvl1pPr marL="0" indent="0">
              <a:buNone/>
              <a:defRPr sz="3200"/>
            </a:lvl1pPr>
          </a:lstStyle>
          <a:p>
            <a:r>
              <a:rPr kumimoji="0" lang="en-US"/>
              <a:t>Click icon to add picture</a:t>
            </a:r>
          </a:p>
        </p:txBody>
      </p:sp>
      <p:sp>
        <p:nvSpPr>
          <p:cNvPr id="8" name="Text Placeholder 3"/>
          <p:cNvSpPr>
            <a:spLocks noGrp="1"/>
          </p:cNvSpPr>
          <p:nvPr>
            <p:ph type="body" sz="half" idx="10" hasCustomPrompt="1"/>
          </p:nvPr>
        </p:nvSpPr>
        <p:spPr>
          <a:xfrm>
            <a:off x="4098940" y="5618085"/>
            <a:ext cx="7699707" cy="307240"/>
          </a:xfrm>
        </p:spPr>
        <p:txBody>
          <a:bodyPr lIns="64008" rIns="45720" bIns="45720" anchor="t">
            <a:normAutofit/>
          </a:bodyPr>
          <a:lstStyle>
            <a:lvl1pPr marL="0" indent="0" algn="l">
              <a:spcBef>
                <a:spcPts val="250"/>
              </a:spcBef>
              <a:buFontTx/>
              <a:buNone/>
              <a:defRPr sz="800" baseline="0"/>
            </a:lvl1pPr>
            <a:lvl2pPr>
              <a:defRPr sz="1200"/>
            </a:lvl2pPr>
            <a:lvl3pPr>
              <a:defRPr sz="1000"/>
            </a:lvl3pPr>
            <a:lvl4pPr>
              <a:defRPr sz="900"/>
            </a:lvl4pPr>
            <a:lvl5pPr>
              <a:defRPr sz="900"/>
            </a:lvl5pPr>
          </a:lstStyle>
          <a:p>
            <a:pPr lvl="0" eaLnBrk="1" latinLnBrk="0" hangingPunct="1"/>
            <a:r>
              <a:rPr kumimoji="0" lang="en-US"/>
              <a:t>Credit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702245"/>
            <a:ext cx="11582400" cy="998530"/>
          </a:xfrm>
        </p:spPr>
        <p:txBody>
          <a:bodyPr>
            <a:normAutofit/>
          </a:bodyPr>
          <a:lstStyle>
            <a:lvl1pPr>
              <a:defRPr sz="3600"/>
            </a:lvl1pPr>
          </a:lstStyle>
          <a:p>
            <a:r>
              <a:rPr kumimoji="0" lang="en-US"/>
              <a:t>Click to edit Master title style</a:t>
            </a:r>
          </a:p>
        </p:txBody>
      </p:sp>
      <p:sp>
        <p:nvSpPr>
          <p:cNvPr id="7" name="Picture Placeholder 2"/>
          <p:cNvSpPr>
            <a:spLocks noGrp="1"/>
          </p:cNvSpPr>
          <p:nvPr>
            <p:ph type="pic" idx="1"/>
          </p:nvPr>
        </p:nvSpPr>
        <p:spPr>
          <a:xfrm>
            <a:off x="309648" y="1905001"/>
            <a:ext cx="11623913" cy="3981920"/>
          </a:xfrm>
          <a:prstGeom prst="rect">
            <a:avLst/>
          </a:prstGeom>
          <a:solidFill>
            <a:schemeClr val="bg1"/>
          </a:solidFill>
          <a:ln w="3000" cap="rnd">
            <a:solidFill>
              <a:srgbClr val="C0C0C0"/>
            </a:solidFill>
            <a:round/>
          </a:ln>
          <a:effectLst/>
        </p:spPr>
        <p:txBody>
          <a:bodyPr/>
          <a:lstStyle>
            <a:lvl1pPr marL="0" indent="0">
              <a:buNone/>
              <a:defRPr sz="3200"/>
            </a:lvl1pPr>
          </a:lstStyle>
          <a:p>
            <a:r>
              <a:rPr kumimoji="0" lang="en-US"/>
              <a:t>Click icon to add picture</a:t>
            </a:r>
          </a:p>
        </p:txBody>
      </p:sp>
      <p:sp>
        <p:nvSpPr>
          <p:cNvPr id="5" name="Text Placeholder 3"/>
          <p:cNvSpPr>
            <a:spLocks noGrp="1"/>
          </p:cNvSpPr>
          <p:nvPr>
            <p:ph type="body" sz="half" idx="2" hasCustomPrompt="1"/>
          </p:nvPr>
        </p:nvSpPr>
        <p:spPr>
          <a:xfrm>
            <a:off x="393354" y="6424590"/>
            <a:ext cx="5702647" cy="279790"/>
          </a:xfrm>
        </p:spPr>
        <p:txBody>
          <a:bodyPr lIns="64008" rIns="45720" bIns="45720" anchor="t">
            <a:normAutofit/>
          </a:bodyPr>
          <a:lstStyle>
            <a:lvl1pPr marL="0" indent="0" algn="l">
              <a:spcBef>
                <a:spcPts val="250"/>
              </a:spcBef>
              <a:buFontTx/>
              <a:buNone/>
              <a:defRPr sz="800" baseline="0"/>
            </a:lvl1pPr>
            <a:lvl2pPr>
              <a:defRPr sz="1200"/>
            </a:lvl2pPr>
            <a:lvl3pPr>
              <a:defRPr sz="1000"/>
            </a:lvl3pPr>
            <a:lvl4pPr>
              <a:defRPr sz="900"/>
            </a:lvl4pPr>
            <a:lvl5pPr>
              <a:defRPr sz="900"/>
            </a:lvl5pPr>
          </a:lstStyle>
          <a:p>
            <a:pPr lvl="0" eaLnBrk="1" latinLnBrk="0" hangingPunct="1"/>
            <a:r>
              <a:rPr kumimoji="0" lang="en-US"/>
              <a:t>Credit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991947" cy="497251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12061" y="914401"/>
            <a:ext cx="8223940" cy="562540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304800" y="932675"/>
            <a:ext cx="115824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304800" y="2315255"/>
            <a:ext cx="11582400" cy="36576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pic>
        <p:nvPicPr>
          <p:cNvPr id="4" name="Picture 3">
            <a:extLst>
              <a:ext uri="{FF2B5EF4-FFF2-40B4-BE49-F238E27FC236}">
                <a16:creationId xmlns:a16="http://schemas.microsoft.com/office/drawing/2014/main" id="{1E290E1C-9172-43E0-98C3-041AF486A580}"/>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0" y="6371082"/>
            <a:ext cx="9144000" cy="486918"/>
          </a:xfrm>
          <a:prstGeom prst="rect">
            <a:avLst/>
          </a:prstGeom>
        </p:spPr>
      </p:pic>
    </p:spTree>
  </p:cSld>
  <p:clrMap bg1="lt1" tx1="dk1" bg2="lt2" tx2="dk2" accent1="accent1" accent2="accent2" accent3="accent3" accent4="accent4" accent5="accent5" accent6="accent6" hlink="hlink" folHlink="folHlink"/>
  <p:sldLayoutIdLst>
    <p:sldLayoutId id="2147483758" r:id="rId1"/>
    <p:sldLayoutId id="2147483760" r:id="rId2"/>
    <p:sldLayoutId id="2147483761" r:id="rId3"/>
    <p:sldLayoutId id="2147483763" r:id="rId4"/>
    <p:sldLayoutId id="2147483764" r:id="rId5"/>
    <p:sldLayoutId id="2147483765" r:id="rId6"/>
    <p:sldLayoutId id="2147483766" r:id="rId7"/>
    <p:sldLayoutId id="2147483767" r:id="rId8"/>
  </p:sldLayoutIdLst>
  <p:txStyles>
    <p:titleStyle>
      <a:lvl1pPr algn="l" rtl="0" eaLnBrk="1" latinLnBrk="0" hangingPunct="1">
        <a:spcBef>
          <a:spcPct val="0"/>
        </a:spcBef>
        <a:buNone/>
        <a:defRPr kumimoji="0" sz="4400" b="1" kern="1200" baseline="0">
          <a:ln>
            <a:noFill/>
          </a:ln>
          <a:solidFill>
            <a:srgbClr val="FFD204"/>
          </a:solidFill>
          <a:effectLst/>
          <a:latin typeface="Arial" panose="020B0604020202020204" pitchFamily="34" charset="0"/>
          <a:ea typeface="+mj-ea"/>
          <a:cs typeface="Arial" panose="020B0604020202020204" pitchFamily="34" charset="0"/>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rgbClr val="1D4560"/>
          </a:solidFill>
          <a:latin typeface="Arial" pitchFamily="34" charset="0"/>
          <a:ea typeface="+mn-ea"/>
          <a:cs typeface="Arial" pitchFamily="34" charset="0"/>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1D4560"/>
          </a:solidFill>
          <a:latin typeface="Arial" pitchFamily="34" charset="0"/>
          <a:ea typeface="+mn-ea"/>
          <a:cs typeface="Arial" pitchFamily="34" charset="0"/>
        </a:defRPr>
      </a:lvl2pPr>
      <a:lvl3pPr marL="914400" indent="-246888" algn="l" rtl="0" eaLnBrk="1" latinLnBrk="0" hangingPunct="1">
        <a:spcBef>
          <a:spcPct val="20000"/>
        </a:spcBef>
        <a:buClr>
          <a:schemeClr val="accent2"/>
        </a:buClr>
        <a:buSzPct val="70000"/>
        <a:buFont typeface="Wingdings 2"/>
        <a:buChar char=""/>
        <a:defRPr kumimoji="0" sz="2100" kern="1200">
          <a:solidFill>
            <a:srgbClr val="1D4560"/>
          </a:solidFill>
          <a:latin typeface="Arial" pitchFamily="34" charset="0"/>
          <a:ea typeface="+mn-ea"/>
          <a:cs typeface="Arial" pitchFamily="34" charset="0"/>
        </a:defRPr>
      </a:lvl3pPr>
      <a:lvl4pPr marL="1188720" indent="-210312" algn="l" rtl="0" eaLnBrk="1" latinLnBrk="0" hangingPunct="1">
        <a:spcBef>
          <a:spcPct val="20000"/>
        </a:spcBef>
        <a:buClr>
          <a:schemeClr val="accent3"/>
        </a:buClr>
        <a:buSzPct val="65000"/>
        <a:buFont typeface="Wingdings 2"/>
        <a:buChar char=""/>
        <a:defRPr kumimoji="0" sz="2000" kern="1200">
          <a:solidFill>
            <a:srgbClr val="1D4560"/>
          </a:solidFill>
          <a:latin typeface="Arial" pitchFamily="34" charset="0"/>
          <a:ea typeface="+mn-ea"/>
          <a:cs typeface="Arial" pitchFamily="34" charset="0"/>
        </a:defRPr>
      </a:lvl4pPr>
      <a:lvl5pPr marL="1463040" indent="-210312" algn="l" rtl="0" eaLnBrk="1" latinLnBrk="0" hangingPunct="1">
        <a:spcBef>
          <a:spcPct val="20000"/>
        </a:spcBef>
        <a:buClr>
          <a:schemeClr val="accent4"/>
        </a:buClr>
        <a:buSzPct val="65000"/>
        <a:buFont typeface="Wingdings 2"/>
        <a:buChar char=""/>
        <a:defRPr kumimoji="0" sz="2000" kern="1200">
          <a:solidFill>
            <a:srgbClr val="1D4560"/>
          </a:solidFill>
          <a:latin typeface="Arial" pitchFamily="34" charset="0"/>
          <a:ea typeface="+mn-ea"/>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15.png"/><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s://www.enasco.com/p/Stream-Table-Kit%2BSB0170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wric.com/news/local-news/officials-warning-drivers-about-flooded-roads-across-the-richmond-area/" TargetMode="Externa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customXml" Target="../ink/ink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38.png"/><Relationship Id="rId3" Type="http://schemas.openxmlformats.org/officeDocument/2006/relationships/notesSlide" Target="../notesSlides/notesSlide23.xml"/><Relationship Id="rId7" Type="http://schemas.openxmlformats.org/officeDocument/2006/relationships/chart" Target="../charts/chart2.xml"/><Relationship Id="rId12" Type="http://schemas.openxmlformats.org/officeDocument/2006/relationships/customXml" Target="../ink/ink7.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chart" Target="../charts/chart1.xml"/><Relationship Id="rId11" Type="http://schemas.openxmlformats.org/officeDocument/2006/relationships/image" Target="../media/image37.png"/><Relationship Id="rId5" Type="http://schemas.openxmlformats.org/officeDocument/2006/relationships/image" Target="../media/image35.jpeg"/><Relationship Id="rId10" Type="http://schemas.openxmlformats.org/officeDocument/2006/relationships/customXml" Target="../ink/ink6.xml"/><Relationship Id="rId4" Type="http://schemas.openxmlformats.org/officeDocument/2006/relationships/image" Target="../media/image34.jpeg"/><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firms.modaps.eosdis.nasa.gov/usfs/map/#t:adv;d:7days;l:landsat,noaa20-viirs,viirs,modis_a,modis_t,active-usa-hist,active-ca-hist,country-outline,fire-perimeter-hist;@-80.0,35.3,4z"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hyperlink" Target="https://www.soils4teachers.org/files/s4t/k12outreach/va-state-soil-booklet.pdf" TargetMode="External"/><Relationship Id="rId4" Type="http://schemas.openxmlformats.org/officeDocument/2006/relationships/hyperlink" Target="https://www.flickr.com/photos/hellebelle/5560675705/in/photolist-9tnVa4-LXrzKX-Zkezc7-JvdNoC-28Sojki-K4T8Ve-LmLFGo-222r1Nj-2cJ9fVy-28M1Y8m-22uZaNh-DA7BAz-Gg4eT1-27e4hcp-22LRkT3-24mcZfG-29gofpj-2bqwyNG-28t5Frh-ZR7CRQ-ihW6sQ-D97kB1-25TRVx6-2eFEHif-kpK3Ru-Zt9LN4-X3MF2E-vCk2u7-DGHZVP-26XnCzm-QZTxra-23WtLnU-S9vC6D-jZPg9F-2aFkDN8-22hrh3p-2ewJdP9-SPkWJs-GqeauF-25GJaJR-23pLP8c-286bKuq-QdpZ56-MN8QhP-Y3sN3o-27cDibJ-21UpZ4o-LDt2kW-24A7WpZ-nQiob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soils4teachers.org/files/s4t/k12outreach/va-state-soil-booklet.pdf" TargetMode="External"/><Relationship Id="rId5" Type="http://schemas.openxmlformats.org/officeDocument/2006/relationships/hyperlink" Target="https://www.flickr.com/photos/41284017@N08/9898801406" TargetMode="Externa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hyperlink" Target="https://www.bayjournal.com/news/pollution/group-looks-for-ways-to-take-trash-out-of-northern-virginia-creek/article_2d117269-d11a-5116-80ae-2838f50bcfd8.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hyperlink" Target="https://www.pennlive.com/weather/2021/09/flash-floods-from-ida-wash-away-homes-lead-to-evacuations-in-virginia.html" TargetMode="Externa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s://www.americangeosciences.org/streams-of-data/models/" TargetMode="External"/><Relationship Id="rId3" Type="http://schemas.openxmlformats.org/officeDocument/2006/relationships/hyperlink" Target="mailto:ECRobeck@americangeosciences.org" TargetMode="External"/><Relationship Id="rId7" Type="http://schemas.openxmlformats.org/officeDocument/2006/relationships/hyperlink" Target="https://awesomeaquifer.co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s://sdgs.un.org/goals" TargetMode="External"/><Relationship Id="rId5" Type="http://schemas.openxmlformats.org/officeDocument/2006/relationships/hyperlink" Target="mailto:SMcGee@americangeosciences.org" TargetMode="External"/><Relationship Id="rId4" Type="http://schemas.openxmlformats.org/officeDocument/2006/relationships/hyperlink" Target="mailto:LMossa@americangeosciences.org" TargetMode="External"/><Relationship Id="rId9" Type="http://schemas.openxmlformats.org/officeDocument/2006/relationships/hyperlink" Target="https://www.earthsciweek.org/online-toolki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0D_55C2139E.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CCC8BF-F94F-3232-CC78-305B0BC3E83C}"/>
              </a:ext>
            </a:extLst>
          </p:cNvPr>
          <p:cNvSpPr>
            <a:spLocks noGrp="1"/>
          </p:cNvSpPr>
          <p:nvPr>
            <p:ph sz="half" idx="2"/>
          </p:nvPr>
        </p:nvSpPr>
        <p:spPr>
          <a:xfrm>
            <a:off x="381000" y="3200400"/>
            <a:ext cx="11506200" cy="1082039"/>
          </a:xfrm>
        </p:spPr>
        <p:txBody>
          <a:bodyPr>
            <a:normAutofit/>
          </a:bodyPr>
          <a:lstStyle/>
          <a:p>
            <a:pPr marL="0" indent="0" algn="ctr">
              <a:buNone/>
            </a:pPr>
            <a:r>
              <a:rPr lang="en-US" sz="2400"/>
              <a:t>Sequoyah McGee, Lindsay </a:t>
            </a:r>
            <a:r>
              <a:rPr lang="en-US" sz="2400" err="1"/>
              <a:t>Mossa</a:t>
            </a:r>
            <a:r>
              <a:rPr lang="en-US" sz="2400"/>
              <a:t>, and Ed </a:t>
            </a:r>
            <a:r>
              <a:rPr lang="en-US" sz="2400" err="1"/>
              <a:t>Robeck</a:t>
            </a:r>
            <a:r>
              <a:rPr lang="en-US" sz="2400"/>
              <a:t> </a:t>
            </a:r>
          </a:p>
          <a:p>
            <a:pPr marL="0" indent="0" algn="ctr">
              <a:buNone/>
            </a:pPr>
            <a:r>
              <a:rPr lang="en-US" sz="2400"/>
              <a:t>American Geosciences Institute</a:t>
            </a:r>
            <a:endParaRPr lang="en-US" sz="2000"/>
          </a:p>
        </p:txBody>
      </p:sp>
      <p:sp>
        <p:nvSpPr>
          <p:cNvPr id="4" name="Title 3">
            <a:extLst>
              <a:ext uri="{FF2B5EF4-FFF2-40B4-BE49-F238E27FC236}">
                <a16:creationId xmlns:a16="http://schemas.microsoft.com/office/drawing/2014/main" id="{A010A488-C8DA-42DA-2E61-F0C5CC83B794}"/>
              </a:ext>
            </a:extLst>
          </p:cNvPr>
          <p:cNvSpPr>
            <a:spLocks noGrp="1"/>
          </p:cNvSpPr>
          <p:nvPr>
            <p:ph type="title"/>
          </p:nvPr>
        </p:nvSpPr>
        <p:spPr>
          <a:xfrm>
            <a:off x="304800" y="457200"/>
            <a:ext cx="11582400" cy="1912930"/>
          </a:xfrm>
        </p:spPr>
        <p:txBody>
          <a:bodyPr>
            <a:noAutofit/>
          </a:bodyPr>
          <a:lstStyle/>
          <a:p>
            <a:pPr algn="ctr"/>
            <a:r>
              <a:rPr lang="en-US" sz="4000">
                <a:solidFill>
                  <a:srgbClr val="781D16"/>
                </a:solidFill>
              </a:rPr>
              <a:t>Linking Earth Science Inquiry to </a:t>
            </a:r>
            <a:br>
              <a:rPr lang="en-US" sz="4000">
                <a:solidFill>
                  <a:srgbClr val="781D16"/>
                </a:solidFill>
              </a:rPr>
            </a:br>
            <a:r>
              <a:rPr lang="en-US" sz="4000">
                <a:solidFill>
                  <a:srgbClr val="781D16"/>
                </a:solidFill>
              </a:rPr>
              <a:t>the UN Sustainable Development Goals</a:t>
            </a:r>
          </a:p>
        </p:txBody>
      </p:sp>
    </p:spTree>
    <p:extLst>
      <p:ext uri="{BB962C8B-B14F-4D97-AF65-F5344CB8AC3E}">
        <p14:creationId xmlns:p14="http://schemas.microsoft.com/office/powerpoint/2010/main" val="3295239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4998-3EEB-111C-EC5A-C6254AE4B3B8}"/>
              </a:ext>
            </a:extLst>
          </p:cNvPr>
          <p:cNvSpPr>
            <a:spLocks noGrp="1"/>
          </p:cNvSpPr>
          <p:nvPr>
            <p:ph type="title"/>
          </p:nvPr>
        </p:nvSpPr>
        <p:spPr>
          <a:xfrm>
            <a:off x="304800" y="604120"/>
            <a:ext cx="11582400" cy="1075340"/>
          </a:xfrm>
        </p:spPr>
        <p:txBody>
          <a:bodyPr/>
          <a:lstStyle/>
          <a:p>
            <a:r>
              <a:rPr lang="en-US"/>
              <a:t>How can water move?</a:t>
            </a:r>
          </a:p>
        </p:txBody>
      </p:sp>
      <p:pic>
        <p:nvPicPr>
          <p:cNvPr id="4" name="Picture 4">
            <a:extLst>
              <a:ext uri="{FF2B5EF4-FFF2-40B4-BE49-F238E27FC236}">
                <a16:creationId xmlns:a16="http://schemas.microsoft.com/office/drawing/2014/main" id="{5277DDB8-7988-9D34-82A1-36D887B57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057400"/>
            <a:ext cx="4716017" cy="377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753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4998-3EEB-111C-EC5A-C6254AE4B3B8}"/>
              </a:ext>
            </a:extLst>
          </p:cNvPr>
          <p:cNvSpPr>
            <a:spLocks noGrp="1"/>
          </p:cNvSpPr>
          <p:nvPr>
            <p:ph type="title"/>
          </p:nvPr>
        </p:nvSpPr>
        <p:spPr>
          <a:xfrm>
            <a:off x="304800" y="604120"/>
            <a:ext cx="11582400" cy="1075340"/>
          </a:xfrm>
        </p:spPr>
        <p:txBody>
          <a:bodyPr/>
          <a:lstStyle/>
          <a:p>
            <a:r>
              <a:rPr lang="en-US"/>
              <a:t>How can water move?</a:t>
            </a:r>
          </a:p>
        </p:txBody>
      </p:sp>
      <p:pic>
        <p:nvPicPr>
          <p:cNvPr id="4" name="Picture 2">
            <a:extLst>
              <a:ext uri="{FF2B5EF4-FFF2-40B4-BE49-F238E27FC236}">
                <a16:creationId xmlns:a16="http://schemas.microsoft.com/office/drawing/2014/main" id="{17DCF686-B0E5-E44E-2FB1-9CBED9EE8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657600" y="2286000"/>
            <a:ext cx="4876800" cy="320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695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4998-3EEB-111C-EC5A-C6254AE4B3B8}"/>
              </a:ext>
            </a:extLst>
          </p:cNvPr>
          <p:cNvSpPr>
            <a:spLocks noGrp="1"/>
          </p:cNvSpPr>
          <p:nvPr>
            <p:ph type="title"/>
          </p:nvPr>
        </p:nvSpPr>
        <p:spPr>
          <a:xfrm>
            <a:off x="304800" y="604120"/>
            <a:ext cx="11582400" cy="1075340"/>
          </a:xfrm>
        </p:spPr>
        <p:txBody>
          <a:bodyPr/>
          <a:lstStyle/>
          <a:p>
            <a:r>
              <a:rPr lang="en-US"/>
              <a:t>How can water move?</a:t>
            </a:r>
          </a:p>
        </p:txBody>
      </p:sp>
      <p:pic>
        <p:nvPicPr>
          <p:cNvPr id="4100" name="Picture 4">
            <a:extLst>
              <a:ext uri="{FF2B5EF4-FFF2-40B4-BE49-F238E27FC236}">
                <a16:creationId xmlns:a16="http://schemas.microsoft.com/office/drawing/2014/main" id="{5A678A4C-2E3B-9532-3202-8D22977E1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057400"/>
            <a:ext cx="4716017" cy="37728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E63190-4842-0D4F-B11E-074904546A72}"/>
              </a:ext>
            </a:extLst>
          </p:cNvPr>
          <p:cNvSpPr txBox="1"/>
          <p:nvPr/>
        </p:nvSpPr>
        <p:spPr>
          <a:xfrm>
            <a:off x="3985948" y="5183894"/>
            <a:ext cx="2278967" cy="369332"/>
          </a:xfrm>
          <a:prstGeom prst="rect">
            <a:avLst/>
          </a:prstGeom>
          <a:noFill/>
        </p:spPr>
        <p:txBody>
          <a:bodyPr wrap="square" rtlCol="0">
            <a:spAutoFit/>
          </a:bodyPr>
          <a:lstStyle/>
          <a:p>
            <a:r>
              <a:rPr lang="en-US"/>
              <a:t>groundwater flow</a:t>
            </a:r>
          </a:p>
        </p:txBody>
      </p:sp>
      <p:sp>
        <p:nvSpPr>
          <p:cNvPr id="5" name="TextBox 4">
            <a:extLst>
              <a:ext uri="{FF2B5EF4-FFF2-40B4-BE49-F238E27FC236}">
                <a16:creationId xmlns:a16="http://schemas.microsoft.com/office/drawing/2014/main" id="{897EF1A9-826F-2D09-DD09-F3D6655965CF}"/>
              </a:ext>
            </a:extLst>
          </p:cNvPr>
          <p:cNvSpPr txBox="1"/>
          <p:nvPr/>
        </p:nvSpPr>
        <p:spPr>
          <a:xfrm>
            <a:off x="5130300" y="3943807"/>
            <a:ext cx="2278967" cy="369332"/>
          </a:xfrm>
          <a:prstGeom prst="rect">
            <a:avLst/>
          </a:prstGeom>
          <a:noFill/>
        </p:spPr>
        <p:txBody>
          <a:bodyPr wrap="square" rtlCol="0">
            <a:spAutoFit/>
          </a:bodyPr>
          <a:lstStyle/>
          <a:p>
            <a:r>
              <a:rPr lang="en-US"/>
              <a:t>surface water flow</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EF7F3E8-314D-7CCB-B362-66EE49332F9B}"/>
                  </a:ext>
                </a:extLst>
              </p14:cNvPr>
              <p14:cNvContentPartPr/>
              <p14:nvPr/>
            </p14:nvContentPartPr>
            <p14:xfrm>
              <a:off x="3994800" y="3580287"/>
              <a:ext cx="2758320" cy="1955160"/>
            </p14:xfrm>
          </p:contentPart>
        </mc:Choice>
        <mc:Fallback xmlns="">
          <p:pic>
            <p:nvPicPr>
              <p:cNvPr id="6" name="Ink 5">
                <a:extLst>
                  <a:ext uri="{FF2B5EF4-FFF2-40B4-BE49-F238E27FC236}">
                    <a16:creationId xmlns:a16="http://schemas.microsoft.com/office/drawing/2014/main" id="{4EF7F3E8-314D-7CCB-B362-66EE49332F9B}"/>
                  </a:ext>
                </a:extLst>
              </p:cNvPr>
              <p:cNvPicPr/>
              <p:nvPr/>
            </p:nvPicPr>
            <p:blipFill>
              <a:blip r:embed="rId5"/>
              <a:stretch>
                <a:fillRect/>
              </a:stretch>
            </p:blipFill>
            <p:spPr>
              <a:xfrm>
                <a:off x="3976800" y="3562287"/>
                <a:ext cx="2793960" cy="1990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3C825307-5B41-6A4C-030A-D06AB524D8F5}"/>
                  </a:ext>
                </a:extLst>
              </p14:cNvPr>
              <p14:cNvContentPartPr/>
              <p14:nvPr/>
            </p14:nvContentPartPr>
            <p14:xfrm>
              <a:off x="4191000" y="3383367"/>
              <a:ext cx="2913120" cy="1667880"/>
            </p14:xfrm>
          </p:contentPart>
        </mc:Choice>
        <mc:Fallback xmlns="">
          <p:pic>
            <p:nvPicPr>
              <p:cNvPr id="7" name="Ink 6">
                <a:extLst>
                  <a:ext uri="{FF2B5EF4-FFF2-40B4-BE49-F238E27FC236}">
                    <a16:creationId xmlns:a16="http://schemas.microsoft.com/office/drawing/2014/main" id="{3C825307-5B41-6A4C-030A-D06AB524D8F5}"/>
                  </a:ext>
                </a:extLst>
              </p:cNvPr>
              <p:cNvPicPr/>
              <p:nvPr/>
            </p:nvPicPr>
            <p:blipFill>
              <a:blip r:embed="rId7"/>
              <a:stretch>
                <a:fillRect/>
              </a:stretch>
            </p:blipFill>
            <p:spPr>
              <a:xfrm>
                <a:off x="4173000" y="3365367"/>
                <a:ext cx="2948760" cy="1703520"/>
              </a:xfrm>
              <a:prstGeom prst="rect">
                <a:avLst/>
              </a:prstGeom>
            </p:spPr>
          </p:pic>
        </mc:Fallback>
      </mc:AlternateContent>
    </p:spTree>
    <p:extLst>
      <p:ext uri="{BB962C8B-B14F-4D97-AF65-F5344CB8AC3E}">
        <p14:creationId xmlns:p14="http://schemas.microsoft.com/office/powerpoint/2010/main" val="226226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4998-3EEB-111C-EC5A-C6254AE4B3B8}"/>
              </a:ext>
            </a:extLst>
          </p:cNvPr>
          <p:cNvSpPr>
            <a:spLocks noGrp="1"/>
          </p:cNvSpPr>
          <p:nvPr>
            <p:ph type="title"/>
          </p:nvPr>
        </p:nvSpPr>
        <p:spPr>
          <a:xfrm>
            <a:off x="304800" y="347476"/>
            <a:ext cx="11582400" cy="1075340"/>
          </a:xfrm>
        </p:spPr>
        <p:txBody>
          <a:bodyPr/>
          <a:lstStyle/>
          <a:p>
            <a:r>
              <a:rPr lang="en-US"/>
              <a:t>Awesome Aquifer kit lessons</a:t>
            </a:r>
          </a:p>
        </p:txBody>
      </p:sp>
      <p:sp>
        <p:nvSpPr>
          <p:cNvPr id="3" name="Content Placeholder 2">
            <a:extLst>
              <a:ext uri="{FF2B5EF4-FFF2-40B4-BE49-F238E27FC236}">
                <a16:creationId xmlns:a16="http://schemas.microsoft.com/office/drawing/2014/main" id="{BAA3D30A-EF6E-505B-AF8C-02D2D0A25B9E}"/>
              </a:ext>
            </a:extLst>
          </p:cNvPr>
          <p:cNvSpPr>
            <a:spLocks noGrp="1"/>
          </p:cNvSpPr>
          <p:nvPr>
            <p:ph idx="1"/>
          </p:nvPr>
        </p:nvSpPr>
        <p:spPr>
          <a:xfrm>
            <a:off x="304800" y="1828801"/>
            <a:ext cx="11582400" cy="4144054"/>
          </a:xfrm>
        </p:spPr>
        <p:txBody>
          <a:bodyPr/>
          <a:lstStyle/>
          <a:p>
            <a:pPr marL="514350" indent="-514350">
              <a:buAutoNum type="arabicPeriod"/>
            </a:pPr>
            <a:r>
              <a:rPr lang="en-US"/>
              <a:t>Groundwater and Surface Water: Are they connected?</a:t>
            </a:r>
          </a:p>
          <a:p>
            <a:pPr marL="514350" indent="-514350">
              <a:buAutoNum type="arabicPeriod"/>
            </a:pPr>
            <a:r>
              <a:rPr lang="en-US"/>
              <a:t>Pumping the supply: Is groundwater a renewable resource?</a:t>
            </a:r>
          </a:p>
          <a:p>
            <a:pPr marL="514350" indent="-514350">
              <a:buAutoNum type="arabicPeriod"/>
            </a:pPr>
            <a:r>
              <a:rPr lang="en-US"/>
              <a:t>Contamination Clues: How does groundwater become polluted? </a:t>
            </a:r>
          </a:p>
        </p:txBody>
      </p:sp>
      <p:pic>
        <p:nvPicPr>
          <p:cNvPr id="8194" name="Picture 2" descr="Sustainable Development Goal 3 - Wikipedia">
            <a:extLst>
              <a:ext uri="{FF2B5EF4-FFF2-40B4-BE49-F238E27FC236}">
                <a16:creationId xmlns:a16="http://schemas.microsoft.com/office/drawing/2014/main" id="{3167E3D2-CF82-7207-2A88-F3FB2B3F7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18" y="413931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DG 6: Clean Water and Sanitation : GCCA">
            <a:extLst>
              <a:ext uri="{FF2B5EF4-FFF2-40B4-BE49-F238E27FC236}">
                <a16:creationId xmlns:a16="http://schemas.microsoft.com/office/drawing/2014/main" id="{0C33E5E2-238F-692F-99CB-59FC5B723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1959" y="413931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UN Sustainable Development Goals Tiles — California Global Education Project">
            <a:extLst>
              <a:ext uri="{FF2B5EF4-FFF2-40B4-BE49-F238E27FC236}">
                <a16:creationId xmlns:a16="http://schemas.microsoft.com/office/drawing/2014/main" id="{29905ADB-8EF1-DB2E-79C8-8251FCAAD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13931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Goal 12: Responsible Consumption and Production - SDG Tracker">
            <a:extLst>
              <a:ext uri="{FF2B5EF4-FFF2-40B4-BE49-F238E27FC236}">
                <a16:creationId xmlns:a16="http://schemas.microsoft.com/office/drawing/2014/main" id="{748CFEED-70D7-E889-26FA-ECE717DF91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1241" y="414695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UN Sustainable Development Goals Tiles — California Global Education Project">
            <a:extLst>
              <a:ext uri="{FF2B5EF4-FFF2-40B4-BE49-F238E27FC236}">
                <a16:creationId xmlns:a16="http://schemas.microsoft.com/office/drawing/2014/main" id="{DAE32BA2-8F53-48AC-1D3A-47D21BAF5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0882" y="4146958"/>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482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4998-3EEB-111C-EC5A-C6254AE4B3B8}"/>
              </a:ext>
            </a:extLst>
          </p:cNvPr>
          <p:cNvSpPr>
            <a:spLocks noGrp="1"/>
          </p:cNvSpPr>
          <p:nvPr>
            <p:ph type="title"/>
          </p:nvPr>
        </p:nvSpPr>
        <p:spPr>
          <a:xfrm>
            <a:off x="304800" y="347476"/>
            <a:ext cx="11582400" cy="1075340"/>
          </a:xfrm>
        </p:spPr>
        <p:txBody>
          <a:bodyPr/>
          <a:lstStyle/>
          <a:p>
            <a:r>
              <a:rPr lang="en-US"/>
              <a:t>Awesome Aquifer kit lessons</a:t>
            </a:r>
          </a:p>
        </p:txBody>
      </p:sp>
      <p:sp>
        <p:nvSpPr>
          <p:cNvPr id="3" name="Content Placeholder 2">
            <a:extLst>
              <a:ext uri="{FF2B5EF4-FFF2-40B4-BE49-F238E27FC236}">
                <a16:creationId xmlns:a16="http://schemas.microsoft.com/office/drawing/2014/main" id="{BAA3D30A-EF6E-505B-AF8C-02D2D0A25B9E}"/>
              </a:ext>
            </a:extLst>
          </p:cNvPr>
          <p:cNvSpPr>
            <a:spLocks noGrp="1"/>
          </p:cNvSpPr>
          <p:nvPr>
            <p:ph idx="1"/>
          </p:nvPr>
        </p:nvSpPr>
        <p:spPr>
          <a:xfrm>
            <a:off x="304800" y="1828801"/>
            <a:ext cx="11582400" cy="4144054"/>
          </a:xfrm>
        </p:spPr>
        <p:txBody>
          <a:bodyPr/>
          <a:lstStyle/>
          <a:p>
            <a:pPr marL="514350" indent="-514350">
              <a:buAutoNum type="arabicPeriod"/>
            </a:pPr>
            <a:r>
              <a:rPr lang="en-US"/>
              <a:t>Groundwater and Surface Water: Are they connected?</a:t>
            </a:r>
          </a:p>
          <a:p>
            <a:pPr marL="514350" indent="-514350">
              <a:buAutoNum type="arabicPeriod"/>
            </a:pPr>
            <a:r>
              <a:rPr lang="en-US"/>
              <a:t>Pumping the supply: Is groundwater a renewable resource?</a:t>
            </a:r>
          </a:p>
          <a:p>
            <a:pPr marL="514350" indent="-514350">
              <a:buAutoNum type="arabicPeriod"/>
            </a:pPr>
            <a:r>
              <a:rPr lang="en-US"/>
              <a:t>Contamination Clues: How does groundwater become polluted? </a:t>
            </a:r>
          </a:p>
        </p:txBody>
      </p:sp>
      <p:pic>
        <p:nvPicPr>
          <p:cNvPr id="8194" name="Picture 2" descr="Sustainable Development Goal 3 - Wikipedia">
            <a:extLst>
              <a:ext uri="{FF2B5EF4-FFF2-40B4-BE49-F238E27FC236}">
                <a16:creationId xmlns:a16="http://schemas.microsoft.com/office/drawing/2014/main" id="{3167E3D2-CF82-7207-2A88-F3FB2B3F7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18" y="413931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DG 6: Clean Water and Sanitation : GCCA">
            <a:extLst>
              <a:ext uri="{FF2B5EF4-FFF2-40B4-BE49-F238E27FC236}">
                <a16:creationId xmlns:a16="http://schemas.microsoft.com/office/drawing/2014/main" id="{0C33E5E2-238F-692F-99CB-59FC5B723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1959" y="413931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UN Sustainable Development Goals Tiles — California Global Education Project">
            <a:extLst>
              <a:ext uri="{FF2B5EF4-FFF2-40B4-BE49-F238E27FC236}">
                <a16:creationId xmlns:a16="http://schemas.microsoft.com/office/drawing/2014/main" id="{29905ADB-8EF1-DB2E-79C8-8251FCAAD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13931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Goal 12: Responsible Consumption and Production - SDG Tracker">
            <a:extLst>
              <a:ext uri="{FF2B5EF4-FFF2-40B4-BE49-F238E27FC236}">
                <a16:creationId xmlns:a16="http://schemas.microsoft.com/office/drawing/2014/main" id="{748CFEED-70D7-E889-26FA-ECE717DF91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1241" y="414695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UN Sustainable Development Goals Tiles — California Global Education Project">
            <a:extLst>
              <a:ext uri="{FF2B5EF4-FFF2-40B4-BE49-F238E27FC236}">
                <a16:creationId xmlns:a16="http://schemas.microsoft.com/office/drawing/2014/main" id="{DAE32BA2-8F53-48AC-1D3A-47D21BAF5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0882" y="4146958"/>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5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xEl>
                                              <p:pRg st="1" end="1"/>
                                            </p:txEl>
                                          </p:spTgt>
                                        </p:tgtEl>
                                      </p:cBhvr>
                                    </p:animEffect>
                                    <p:set>
                                      <p:cBhvr>
                                        <p:cTn id="15" dur="1" fill="hold">
                                          <p:stCondLst>
                                            <p:cond delay="499"/>
                                          </p:stCondLst>
                                        </p:cTn>
                                        <p:tgtEl>
                                          <p:spTgt spid="3">
                                            <p:txEl>
                                              <p:pRg st="1" end="1"/>
                                            </p:txEl>
                                          </p:spTgt>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8" name="Picture 8" descr="That Would Be Great (Office Space Bill Lumbergh) meme">
            <a:extLst>
              <a:ext uri="{FF2B5EF4-FFF2-40B4-BE49-F238E27FC236}">
                <a16:creationId xmlns:a16="http://schemas.microsoft.com/office/drawing/2014/main" id="{A8761BAA-5754-A80F-4957-454AF31F4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1347787"/>
            <a:ext cx="5715000" cy="416242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95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0BE051-271B-AE0B-386F-64135DD52969}"/>
              </a:ext>
            </a:extLst>
          </p:cNvPr>
          <p:cNvPicPr>
            <a:picLocks noChangeAspect="1"/>
          </p:cNvPicPr>
          <p:nvPr/>
        </p:nvPicPr>
        <p:blipFill>
          <a:blip r:embed="rId3"/>
          <a:stretch>
            <a:fillRect/>
          </a:stretch>
        </p:blipFill>
        <p:spPr>
          <a:xfrm>
            <a:off x="533400" y="1187344"/>
            <a:ext cx="4876800" cy="4812023"/>
          </a:xfrm>
          <a:prstGeom prst="rect">
            <a:avLst/>
          </a:prstGeom>
        </p:spPr>
      </p:pic>
      <p:sp>
        <p:nvSpPr>
          <p:cNvPr id="8" name="TextBox 7">
            <a:extLst>
              <a:ext uri="{FF2B5EF4-FFF2-40B4-BE49-F238E27FC236}">
                <a16:creationId xmlns:a16="http://schemas.microsoft.com/office/drawing/2014/main" id="{EF3BD645-F166-39A2-453D-FA9F508ADE9A}"/>
              </a:ext>
            </a:extLst>
          </p:cNvPr>
          <p:cNvSpPr txBox="1"/>
          <p:nvPr/>
        </p:nvSpPr>
        <p:spPr>
          <a:xfrm>
            <a:off x="1905000" y="5713511"/>
            <a:ext cx="2548576" cy="307777"/>
          </a:xfrm>
          <a:prstGeom prst="rect">
            <a:avLst/>
          </a:prstGeom>
          <a:noFill/>
        </p:spPr>
        <p:txBody>
          <a:bodyPr wrap="square" rtlCol="0">
            <a:spAutoFit/>
          </a:bodyPr>
          <a:lstStyle/>
          <a:p>
            <a:pPr algn="r"/>
            <a:r>
              <a:rPr lang="en-US" sz="1400"/>
              <a:t>Credit: </a:t>
            </a:r>
            <a:r>
              <a:rPr lang="en-US" sz="1400" err="1">
                <a:hlinkClick r:id="rId4"/>
              </a:rPr>
              <a:t>Enasco</a:t>
            </a:r>
            <a:endParaRPr lang="en-US" sz="1400"/>
          </a:p>
        </p:txBody>
      </p:sp>
      <p:sp>
        <p:nvSpPr>
          <p:cNvPr id="4" name="Title 3">
            <a:extLst>
              <a:ext uri="{FF2B5EF4-FFF2-40B4-BE49-F238E27FC236}">
                <a16:creationId xmlns:a16="http://schemas.microsoft.com/office/drawing/2014/main" id="{A010A488-C8DA-42DA-2E61-F0C5CC83B794}"/>
              </a:ext>
            </a:extLst>
          </p:cNvPr>
          <p:cNvSpPr>
            <a:spLocks noGrp="1"/>
          </p:cNvSpPr>
          <p:nvPr>
            <p:ph type="title"/>
          </p:nvPr>
        </p:nvSpPr>
        <p:spPr>
          <a:xfrm>
            <a:off x="304800" y="457200"/>
            <a:ext cx="11582400" cy="990600"/>
          </a:xfrm>
        </p:spPr>
        <p:txBody>
          <a:bodyPr>
            <a:noAutofit/>
          </a:bodyPr>
          <a:lstStyle/>
          <a:p>
            <a:pPr algn="ctr"/>
            <a:r>
              <a:rPr lang="en-US" sz="4000">
                <a:solidFill>
                  <a:srgbClr val="781D16"/>
                </a:solidFill>
              </a:rPr>
              <a:t>Stream Tables</a:t>
            </a:r>
          </a:p>
        </p:txBody>
      </p:sp>
      <p:pic>
        <p:nvPicPr>
          <p:cNvPr id="5122" name="Picture 2">
            <a:extLst>
              <a:ext uri="{FF2B5EF4-FFF2-40B4-BE49-F238E27FC236}">
                <a16:creationId xmlns:a16="http://schemas.microsoft.com/office/drawing/2014/main" id="{97842661-CF4B-103A-9603-52E84220D0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068" t="47778" r="20371" b="23662"/>
          <a:stretch/>
        </p:blipFill>
        <p:spPr bwMode="auto">
          <a:xfrm>
            <a:off x="6630346" y="2340552"/>
            <a:ext cx="4004624" cy="2480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767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28523B-CA1E-296F-305D-B1637E16DAE6}"/>
              </a:ext>
            </a:extLst>
          </p:cNvPr>
          <p:cNvSpPr>
            <a:spLocks noGrp="1"/>
          </p:cNvSpPr>
          <p:nvPr>
            <p:ph sz="half" idx="1"/>
          </p:nvPr>
        </p:nvSpPr>
        <p:spPr>
          <a:xfrm>
            <a:off x="304800" y="2423161"/>
            <a:ext cx="11582400" cy="3578975"/>
          </a:xfrm>
        </p:spPr>
        <p:txBody>
          <a:bodyPr/>
          <a:lstStyle/>
          <a:p>
            <a:r>
              <a:rPr lang="en-US" b="1"/>
              <a:t>Flash flooding due to land cover 				[6, 11]</a:t>
            </a:r>
          </a:p>
          <a:p>
            <a:r>
              <a:rPr lang="en-US"/>
              <a:t>Flash flooding due to wildfires				[11, 13]</a:t>
            </a:r>
          </a:p>
          <a:p>
            <a:r>
              <a:rPr lang="en-US"/>
              <a:t>Soil erosion due to human factors and rainfall 		[2, 6, 13, 14, 15]</a:t>
            </a:r>
          </a:p>
          <a:p>
            <a:endParaRPr lang="en-US"/>
          </a:p>
        </p:txBody>
      </p:sp>
      <p:sp>
        <p:nvSpPr>
          <p:cNvPr id="4" name="Title 3">
            <a:extLst>
              <a:ext uri="{FF2B5EF4-FFF2-40B4-BE49-F238E27FC236}">
                <a16:creationId xmlns:a16="http://schemas.microsoft.com/office/drawing/2014/main" id="{E9EFBC02-4114-A1D0-F77F-E65688E1AEE8}"/>
              </a:ext>
            </a:extLst>
          </p:cNvPr>
          <p:cNvSpPr>
            <a:spLocks noGrp="1"/>
          </p:cNvSpPr>
          <p:nvPr>
            <p:ph type="title"/>
          </p:nvPr>
        </p:nvSpPr>
        <p:spPr/>
        <p:txBody>
          <a:bodyPr/>
          <a:lstStyle/>
          <a:p>
            <a:r>
              <a:rPr lang="en-US">
                <a:solidFill>
                  <a:srgbClr val="781D16"/>
                </a:solidFill>
              </a:rPr>
              <a:t>Stream Table Modules</a:t>
            </a:r>
          </a:p>
        </p:txBody>
      </p:sp>
      <p:pic>
        <p:nvPicPr>
          <p:cNvPr id="3" name="Picture 4" descr="SDG 6: Clean Water and Sanitation : GCCA">
            <a:extLst>
              <a:ext uri="{FF2B5EF4-FFF2-40B4-BE49-F238E27FC236}">
                <a16:creationId xmlns:a16="http://schemas.microsoft.com/office/drawing/2014/main" id="{1178847B-6515-9382-12B7-65A13AFA3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159" y="418603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UN Sustainable Development Goals Tiles — California Global Education Project">
            <a:extLst>
              <a:ext uri="{FF2B5EF4-FFF2-40B4-BE49-F238E27FC236}">
                <a16:creationId xmlns:a16="http://schemas.microsoft.com/office/drawing/2014/main" id="{C118C928-7DBA-1C7F-A787-B2E0F1213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186036"/>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286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1972F5-FBB0-9F3D-DEAD-311CA0FD09F2}"/>
              </a:ext>
            </a:extLst>
          </p:cNvPr>
          <p:cNvSpPr>
            <a:spLocks noGrp="1"/>
          </p:cNvSpPr>
          <p:nvPr>
            <p:ph sz="half" idx="1"/>
          </p:nvPr>
        </p:nvSpPr>
        <p:spPr>
          <a:xfrm>
            <a:off x="304800" y="2423161"/>
            <a:ext cx="11277600" cy="3578975"/>
          </a:xfrm>
        </p:spPr>
        <p:txBody>
          <a:bodyPr/>
          <a:lstStyle/>
          <a:p>
            <a:r>
              <a:rPr lang="en-US"/>
              <a:t>Current Event/phenomena (flash flooding in a city, flash flooding from wildfire, etc.)</a:t>
            </a:r>
          </a:p>
          <a:p>
            <a:r>
              <a:rPr lang="en-US"/>
              <a:t>Introduction to phenomena</a:t>
            </a:r>
          </a:p>
          <a:p>
            <a:r>
              <a:rPr lang="en-US"/>
              <a:t>Data (maps, hydrographs, rainfall data, etc.)</a:t>
            </a:r>
          </a:p>
          <a:p>
            <a:r>
              <a:rPr lang="en-US" b="1"/>
              <a:t>Stream table activity</a:t>
            </a:r>
          </a:p>
          <a:p>
            <a:r>
              <a:rPr lang="en-US"/>
              <a:t>Connecting back to current event/phenomena </a:t>
            </a:r>
          </a:p>
          <a:p>
            <a:r>
              <a:rPr lang="en-US"/>
              <a:t>Mitigation and looking forward</a:t>
            </a:r>
          </a:p>
        </p:txBody>
      </p:sp>
      <p:sp>
        <p:nvSpPr>
          <p:cNvPr id="4" name="Title 3">
            <a:extLst>
              <a:ext uri="{FF2B5EF4-FFF2-40B4-BE49-F238E27FC236}">
                <a16:creationId xmlns:a16="http://schemas.microsoft.com/office/drawing/2014/main" id="{9CE12A3A-5F51-07FF-FC15-CCE971CD37C4}"/>
              </a:ext>
            </a:extLst>
          </p:cNvPr>
          <p:cNvSpPr>
            <a:spLocks noGrp="1"/>
          </p:cNvSpPr>
          <p:nvPr>
            <p:ph type="title"/>
          </p:nvPr>
        </p:nvSpPr>
        <p:spPr/>
        <p:txBody>
          <a:bodyPr/>
          <a:lstStyle/>
          <a:p>
            <a:r>
              <a:rPr lang="en-US">
                <a:solidFill>
                  <a:srgbClr val="781D16"/>
                </a:solidFill>
              </a:rPr>
              <a:t>Suggested Module Outline</a:t>
            </a:r>
          </a:p>
        </p:txBody>
      </p:sp>
    </p:spTree>
    <p:extLst>
      <p:ext uri="{BB962C8B-B14F-4D97-AF65-F5344CB8AC3E}">
        <p14:creationId xmlns:p14="http://schemas.microsoft.com/office/powerpoint/2010/main" val="1925642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4924B9-82AA-C70D-567B-FC59023C6E12}"/>
              </a:ext>
            </a:extLst>
          </p:cNvPr>
          <p:cNvPicPr>
            <a:picLocks noChangeAspect="1"/>
          </p:cNvPicPr>
          <p:nvPr/>
        </p:nvPicPr>
        <p:blipFill>
          <a:blip r:embed="rId3"/>
          <a:stretch>
            <a:fillRect/>
          </a:stretch>
        </p:blipFill>
        <p:spPr>
          <a:xfrm>
            <a:off x="5986055" y="2286941"/>
            <a:ext cx="5656180" cy="745285"/>
          </a:xfrm>
          <a:prstGeom prst="rect">
            <a:avLst/>
          </a:prstGeom>
        </p:spPr>
      </p:pic>
      <p:pic>
        <p:nvPicPr>
          <p:cNvPr id="22" name="Picture 21">
            <a:extLst>
              <a:ext uri="{FF2B5EF4-FFF2-40B4-BE49-F238E27FC236}">
                <a16:creationId xmlns:a16="http://schemas.microsoft.com/office/drawing/2014/main" id="{E44AE88E-A5B4-2F3F-BA3F-E05E93138661}"/>
              </a:ext>
            </a:extLst>
          </p:cNvPr>
          <p:cNvPicPr>
            <a:picLocks noChangeAspect="1"/>
          </p:cNvPicPr>
          <p:nvPr/>
        </p:nvPicPr>
        <p:blipFill>
          <a:blip r:embed="rId4"/>
          <a:stretch>
            <a:fillRect/>
          </a:stretch>
        </p:blipFill>
        <p:spPr>
          <a:xfrm>
            <a:off x="5649532" y="811280"/>
            <a:ext cx="6568646" cy="778734"/>
          </a:xfrm>
          <a:prstGeom prst="rect">
            <a:avLst/>
          </a:prstGeom>
        </p:spPr>
      </p:pic>
      <p:pic>
        <p:nvPicPr>
          <p:cNvPr id="24" name="Picture 23">
            <a:extLst>
              <a:ext uri="{FF2B5EF4-FFF2-40B4-BE49-F238E27FC236}">
                <a16:creationId xmlns:a16="http://schemas.microsoft.com/office/drawing/2014/main" id="{52932FE7-A062-DCB0-F39D-33AA6D598C66}"/>
              </a:ext>
            </a:extLst>
          </p:cNvPr>
          <p:cNvPicPr>
            <a:picLocks noChangeAspect="1"/>
          </p:cNvPicPr>
          <p:nvPr/>
        </p:nvPicPr>
        <p:blipFill>
          <a:blip r:embed="rId5"/>
          <a:stretch>
            <a:fillRect/>
          </a:stretch>
        </p:blipFill>
        <p:spPr>
          <a:xfrm>
            <a:off x="7348928" y="394785"/>
            <a:ext cx="2237496" cy="542922"/>
          </a:xfrm>
          <a:prstGeom prst="rect">
            <a:avLst/>
          </a:prstGeom>
        </p:spPr>
      </p:pic>
      <p:pic>
        <p:nvPicPr>
          <p:cNvPr id="28" name="Picture 27">
            <a:extLst>
              <a:ext uri="{FF2B5EF4-FFF2-40B4-BE49-F238E27FC236}">
                <a16:creationId xmlns:a16="http://schemas.microsoft.com/office/drawing/2014/main" id="{ED7B03F1-AAEF-39E3-6C5F-952EFBF2ECFA}"/>
              </a:ext>
            </a:extLst>
          </p:cNvPr>
          <p:cNvPicPr>
            <a:picLocks noChangeAspect="1"/>
          </p:cNvPicPr>
          <p:nvPr/>
        </p:nvPicPr>
        <p:blipFill>
          <a:blip r:embed="rId6"/>
          <a:stretch>
            <a:fillRect/>
          </a:stretch>
        </p:blipFill>
        <p:spPr>
          <a:xfrm>
            <a:off x="474005" y="2357331"/>
            <a:ext cx="4298844" cy="614121"/>
          </a:xfrm>
          <a:prstGeom prst="rect">
            <a:avLst/>
          </a:prstGeom>
        </p:spPr>
      </p:pic>
      <p:pic>
        <p:nvPicPr>
          <p:cNvPr id="30" name="Picture 29">
            <a:extLst>
              <a:ext uri="{FF2B5EF4-FFF2-40B4-BE49-F238E27FC236}">
                <a16:creationId xmlns:a16="http://schemas.microsoft.com/office/drawing/2014/main" id="{623CB547-606F-AF1D-02B7-251FAC573E7A}"/>
              </a:ext>
            </a:extLst>
          </p:cNvPr>
          <p:cNvPicPr>
            <a:picLocks noChangeAspect="1"/>
          </p:cNvPicPr>
          <p:nvPr/>
        </p:nvPicPr>
        <p:blipFill>
          <a:blip r:embed="rId7"/>
          <a:stretch>
            <a:fillRect/>
          </a:stretch>
        </p:blipFill>
        <p:spPr>
          <a:xfrm>
            <a:off x="505759" y="3203369"/>
            <a:ext cx="4267090" cy="2367027"/>
          </a:xfrm>
          <a:prstGeom prst="rect">
            <a:avLst/>
          </a:prstGeom>
        </p:spPr>
      </p:pic>
      <p:sp>
        <p:nvSpPr>
          <p:cNvPr id="31" name="TextBox 30">
            <a:extLst>
              <a:ext uri="{FF2B5EF4-FFF2-40B4-BE49-F238E27FC236}">
                <a16:creationId xmlns:a16="http://schemas.microsoft.com/office/drawing/2014/main" id="{E70C90B1-3DD9-9774-FC1A-5C8A7F0E61F4}"/>
              </a:ext>
            </a:extLst>
          </p:cNvPr>
          <p:cNvSpPr txBox="1"/>
          <p:nvPr/>
        </p:nvSpPr>
        <p:spPr>
          <a:xfrm>
            <a:off x="1549300" y="5625860"/>
            <a:ext cx="3276600" cy="307777"/>
          </a:xfrm>
          <a:prstGeom prst="rect">
            <a:avLst/>
          </a:prstGeom>
          <a:noFill/>
        </p:spPr>
        <p:txBody>
          <a:bodyPr wrap="square" rtlCol="0">
            <a:spAutoFit/>
          </a:bodyPr>
          <a:lstStyle/>
          <a:p>
            <a:pPr algn="r"/>
            <a:r>
              <a:rPr lang="en-US" sz="1400"/>
              <a:t>Credit: </a:t>
            </a:r>
            <a:r>
              <a:rPr lang="en-US" sz="1400">
                <a:hlinkClick r:id="rId8"/>
              </a:rPr>
              <a:t>WRIC ABC 8News</a:t>
            </a:r>
            <a:endParaRPr lang="en-US" sz="1400"/>
          </a:p>
        </p:txBody>
      </p:sp>
      <p:sp>
        <p:nvSpPr>
          <p:cNvPr id="32" name="TextBox 31">
            <a:extLst>
              <a:ext uri="{FF2B5EF4-FFF2-40B4-BE49-F238E27FC236}">
                <a16:creationId xmlns:a16="http://schemas.microsoft.com/office/drawing/2014/main" id="{A370E4C8-68EF-0060-2041-CFE2BA02BB49}"/>
              </a:ext>
            </a:extLst>
          </p:cNvPr>
          <p:cNvSpPr txBox="1"/>
          <p:nvPr/>
        </p:nvSpPr>
        <p:spPr>
          <a:xfrm>
            <a:off x="4675627" y="5779748"/>
            <a:ext cx="6329226" cy="307777"/>
          </a:xfrm>
          <a:prstGeom prst="rect">
            <a:avLst/>
          </a:prstGeom>
          <a:noFill/>
        </p:spPr>
        <p:txBody>
          <a:bodyPr wrap="square" rtlCol="0">
            <a:spAutoFit/>
          </a:bodyPr>
          <a:lstStyle/>
          <a:p>
            <a:pPr algn="r"/>
            <a:r>
              <a:rPr lang="en-US" sz="1400"/>
              <a:t>Credit: Virginia Department of Emergency Management</a:t>
            </a:r>
          </a:p>
        </p:txBody>
      </p:sp>
      <p:pic>
        <p:nvPicPr>
          <p:cNvPr id="6150" name="Picture 6">
            <a:extLst>
              <a:ext uri="{FF2B5EF4-FFF2-40B4-BE49-F238E27FC236}">
                <a16:creationId xmlns:a16="http://schemas.microsoft.com/office/drawing/2014/main" id="{F5902450-4727-E045-0251-E712D7C38E2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884" b="8912"/>
          <a:stretch/>
        </p:blipFill>
        <p:spPr bwMode="auto">
          <a:xfrm>
            <a:off x="6680600" y="3203369"/>
            <a:ext cx="4267090" cy="25308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2CE1CBC4-5095-7D00-2E18-99174BC1D9BF}"/>
              </a:ext>
            </a:extLst>
          </p:cNvPr>
          <p:cNvPicPr>
            <a:picLocks noChangeAspect="1"/>
          </p:cNvPicPr>
          <p:nvPr/>
        </p:nvPicPr>
        <p:blipFill>
          <a:blip r:embed="rId10"/>
          <a:stretch>
            <a:fillRect/>
          </a:stretch>
        </p:blipFill>
        <p:spPr>
          <a:xfrm>
            <a:off x="764442" y="937707"/>
            <a:ext cx="3854242" cy="811419"/>
          </a:xfrm>
          <a:prstGeom prst="rect">
            <a:avLst/>
          </a:prstGeom>
        </p:spPr>
      </p:pic>
      <p:pic>
        <p:nvPicPr>
          <p:cNvPr id="36" name="Picture 35">
            <a:extLst>
              <a:ext uri="{FF2B5EF4-FFF2-40B4-BE49-F238E27FC236}">
                <a16:creationId xmlns:a16="http://schemas.microsoft.com/office/drawing/2014/main" id="{9BCD740E-63C3-6A33-0C9F-328C2494DF5D}"/>
              </a:ext>
            </a:extLst>
          </p:cNvPr>
          <p:cNvPicPr>
            <a:picLocks noChangeAspect="1"/>
          </p:cNvPicPr>
          <p:nvPr/>
        </p:nvPicPr>
        <p:blipFill>
          <a:blip r:embed="rId11"/>
          <a:stretch>
            <a:fillRect/>
          </a:stretch>
        </p:blipFill>
        <p:spPr>
          <a:xfrm>
            <a:off x="1819579" y="394785"/>
            <a:ext cx="1368021" cy="542922"/>
          </a:xfrm>
          <a:prstGeom prst="rect">
            <a:avLst/>
          </a:prstGeom>
        </p:spPr>
      </p:pic>
    </p:spTree>
    <p:extLst>
      <p:ext uri="{BB962C8B-B14F-4D97-AF65-F5344CB8AC3E}">
        <p14:creationId xmlns:p14="http://schemas.microsoft.com/office/powerpoint/2010/main" val="4271851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1E022-F7B5-66B3-EACE-38EF3C1D77E7}"/>
              </a:ext>
            </a:extLst>
          </p:cNvPr>
          <p:cNvSpPr>
            <a:spLocks noGrp="1"/>
          </p:cNvSpPr>
          <p:nvPr>
            <p:ph type="title"/>
          </p:nvPr>
        </p:nvSpPr>
        <p:spPr/>
        <p:txBody>
          <a:bodyPr/>
          <a:lstStyle/>
          <a:p>
            <a:r>
              <a:rPr lang="en-US"/>
              <a:t>Survey using </a:t>
            </a:r>
            <a:r>
              <a:rPr lang="en-US" err="1"/>
              <a:t>Slido</a:t>
            </a:r>
            <a:endParaRPr lang="en-US"/>
          </a:p>
        </p:txBody>
      </p:sp>
      <p:sp>
        <p:nvSpPr>
          <p:cNvPr id="3" name="Content Placeholder 2">
            <a:extLst>
              <a:ext uri="{FF2B5EF4-FFF2-40B4-BE49-F238E27FC236}">
                <a16:creationId xmlns:a16="http://schemas.microsoft.com/office/drawing/2014/main" id="{1B181910-44DE-C3C6-C991-4EEF5373BDEF}"/>
              </a:ext>
            </a:extLst>
          </p:cNvPr>
          <p:cNvSpPr>
            <a:spLocks noGrp="1"/>
          </p:cNvSpPr>
          <p:nvPr>
            <p:ph idx="1"/>
          </p:nvPr>
        </p:nvSpPr>
        <p:spPr/>
        <p:txBody>
          <a:bodyPr/>
          <a:lstStyle/>
          <a:p>
            <a:pPr marL="0" indent="0">
              <a:buNone/>
            </a:pPr>
            <a:r>
              <a:rPr lang="en-US"/>
              <a:t>How familiar are you with the UN Sustainable Development Goals as they apply to education?</a:t>
            </a:r>
          </a:p>
        </p:txBody>
      </p:sp>
      <p:pic>
        <p:nvPicPr>
          <p:cNvPr id="7" name="Picture 6" descr="Qr code&#10;&#10;Description automatically generated">
            <a:extLst>
              <a:ext uri="{FF2B5EF4-FFF2-40B4-BE49-F238E27FC236}">
                <a16:creationId xmlns:a16="http://schemas.microsoft.com/office/drawing/2014/main" id="{7F54A11D-0FB1-0D3F-C168-4983CA937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07" y="3534455"/>
            <a:ext cx="2438400" cy="2438400"/>
          </a:xfrm>
          <a:prstGeom prst="rect">
            <a:avLst/>
          </a:prstGeom>
        </p:spPr>
      </p:pic>
      <p:sp>
        <p:nvSpPr>
          <p:cNvPr id="9" name="TextBox 8">
            <a:extLst>
              <a:ext uri="{FF2B5EF4-FFF2-40B4-BE49-F238E27FC236}">
                <a16:creationId xmlns:a16="http://schemas.microsoft.com/office/drawing/2014/main" id="{D87E2E8B-AD60-74A9-704F-35284C5B2D26}"/>
              </a:ext>
            </a:extLst>
          </p:cNvPr>
          <p:cNvSpPr txBox="1"/>
          <p:nvPr/>
        </p:nvSpPr>
        <p:spPr>
          <a:xfrm>
            <a:off x="3469127" y="4144055"/>
            <a:ext cx="7499169" cy="1015663"/>
          </a:xfrm>
          <a:prstGeom prst="rect">
            <a:avLst/>
          </a:prstGeom>
          <a:noFill/>
        </p:spPr>
        <p:txBody>
          <a:bodyPr wrap="none" rtlCol="0">
            <a:spAutoFit/>
          </a:bodyPr>
          <a:lstStyle/>
          <a:p>
            <a:r>
              <a:rPr lang="en-US" sz="6000"/>
              <a:t>Slido.com -- 1521614</a:t>
            </a:r>
          </a:p>
        </p:txBody>
      </p:sp>
    </p:spTree>
    <p:extLst>
      <p:ext uri="{BB962C8B-B14F-4D97-AF65-F5344CB8AC3E}">
        <p14:creationId xmlns:p14="http://schemas.microsoft.com/office/powerpoint/2010/main" val="1578241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A8E382-B291-689A-6547-580C3BECFC45}"/>
              </a:ext>
            </a:extLst>
          </p:cNvPr>
          <p:cNvSpPr>
            <a:spLocks noGrp="1"/>
          </p:cNvSpPr>
          <p:nvPr>
            <p:ph type="title"/>
          </p:nvPr>
        </p:nvSpPr>
        <p:spPr>
          <a:xfrm>
            <a:off x="304800" y="577756"/>
            <a:ext cx="11582400" cy="998530"/>
          </a:xfrm>
        </p:spPr>
        <p:txBody>
          <a:bodyPr/>
          <a:lstStyle/>
          <a:p>
            <a:r>
              <a:rPr lang="en-US">
                <a:solidFill>
                  <a:srgbClr val="781D16"/>
                </a:solidFill>
              </a:rPr>
              <a:t> Incorporating Data</a:t>
            </a:r>
          </a:p>
        </p:txBody>
      </p:sp>
      <p:pic>
        <p:nvPicPr>
          <p:cNvPr id="8" name="Picture 7">
            <a:extLst>
              <a:ext uri="{FF2B5EF4-FFF2-40B4-BE49-F238E27FC236}">
                <a16:creationId xmlns:a16="http://schemas.microsoft.com/office/drawing/2014/main" id="{9732B3DD-5460-C28C-BE45-801A162B99A6}"/>
              </a:ext>
            </a:extLst>
          </p:cNvPr>
          <p:cNvPicPr>
            <a:picLocks noChangeAspect="1"/>
          </p:cNvPicPr>
          <p:nvPr/>
        </p:nvPicPr>
        <p:blipFill>
          <a:blip r:embed="rId3"/>
          <a:stretch>
            <a:fillRect/>
          </a:stretch>
        </p:blipFill>
        <p:spPr>
          <a:xfrm>
            <a:off x="324853" y="1825961"/>
            <a:ext cx="7563551" cy="4450272"/>
          </a:xfrm>
          <a:prstGeom prst="rect">
            <a:avLst/>
          </a:prstGeom>
        </p:spPr>
      </p:pic>
      <p:pic>
        <p:nvPicPr>
          <p:cNvPr id="6" name="Content Placeholder 5">
            <a:extLst>
              <a:ext uri="{FF2B5EF4-FFF2-40B4-BE49-F238E27FC236}">
                <a16:creationId xmlns:a16="http://schemas.microsoft.com/office/drawing/2014/main" id="{4692DE3A-8DE3-325B-C3A5-F71E121855D4}"/>
              </a:ext>
            </a:extLst>
          </p:cNvPr>
          <p:cNvPicPr>
            <a:picLocks noGrp="1" noChangeAspect="1"/>
          </p:cNvPicPr>
          <p:nvPr>
            <p:ph sz="half" idx="2"/>
          </p:nvPr>
        </p:nvPicPr>
        <p:blipFill>
          <a:blip r:embed="rId4"/>
          <a:stretch>
            <a:fillRect/>
          </a:stretch>
        </p:blipFill>
        <p:spPr>
          <a:xfrm>
            <a:off x="5543386" y="304801"/>
            <a:ext cx="6358190" cy="2997678"/>
          </a:xfrm>
        </p:spPr>
      </p:pic>
      <p:sp>
        <p:nvSpPr>
          <p:cNvPr id="5" name="TextBox 4">
            <a:extLst>
              <a:ext uri="{FF2B5EF4-FFF2-40B4-BE49-F238E27FC236}">
                <a16:creationId xmlns:a16="http://schemas.microsoft.com/office/drawing/2014/main" id="{48DFC0EB-2AF6-E560-8695-7DF7DDF372EB}"/>
              </a:ext>
            </a:extLst>
          </p:cNvPr>
          <p:cNvSpPr txBox="1"/>
          <p:nvPr/>
        </p:nvSpPr>
        <p:spPr>
          <a:xfrm>
            <a:off x="8516201" y="3886201"/>
            <a:ext cx="2743200" cy="1200329"/>
          </a:xfrm>
          <a:prstGeom prst="rect">
            <a:avLst/>
          </a:prstGeom>
          <a:noFill/>
        </p:spPr>
        <p:txBody>
          <a:bodyPr wrap="square">
            <a:spAutoFit/>
          </a:bodyPr>
          <a:lstStyle/>
          <a:p>
            <a:r>
              <a:rPr lang="en-US" sz="2400" b="1" i="0">
                <a:solidFill>
                  <a:srgbClr val="1B1B1B"/>
                </a:solidFill>
                <a:effectLst/>
                <a:latin typeface="Source Sans Pro Web"/>
              </a:rPr>
              <a:t>Difficult Run </a:t>
            </a:r>
            <a:r>
              <a:rPr lang="en-US" sz="2400" i="0">
                <a:solidFill>
                  <a:srgbClr val="1B1B1B"/>
                </a:solidFill>
                <a:effectLst/>
                <a:latin typeface="Source Sans Pro Web"/>
              </a:rPr>
              <a:t>above Fox Lake near Fairfax, VA</a:t>
            </a:r>
            <a:endParaRPr lang="en-US" sz="2400"/>
          </a:p>
        </p:txBody>
      </p:sp>
    </p:spTree>
    <p:extLst>
      <p:ext uri="{BB962C8B-B14F-4D97-AF65-F5344CB8AC3E}">
        <p14:creationId xmlns:p14="http://schemas.microsoft.com/office/powerpoint/2010/main" val="2249080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D0CE2377-F469-4C79-0BA6-FAFE1C6C6835}"/>
              </a:ext>
            </a:extLst>
          </p:cNvPr>
          <p:cNvPicPr>
            <a:picLocks noGrp="1" noChangeAspect="1"/>
          </p:cNvPicPr>
          <p:nvPr>
            <p:ph type="pic" idx="1"/>
          </p:nvPr>
        </p:nvPicPr>
        <p:blipFill rotWithShape="1">
          <a:blip r:embed="rId2"/>
          <a:srcRect t="8592" b="8592"/>
          <a:stretch/>
        </p:blipFill>
        <p:spPr>
          <a:xfrm>
            <a:off x="191488" y="1293135"/>
            <a:ext cx="7553325" cy="3790950"/>
          </a:xfrm>
        </p:spPr>
      </p:pic>
      <p:sp>
        <p:nvSpPr>
          <p:cNvPr id="3" name="Text Placeholder 2">
            <a:extLst>
              <a:ext uri="{FF2B5EF4-FFF2-40B4-BE49-F238E27FC236}">
                <a16:creationId xmlns:a16="http://schemas.microsoft.com/office/drawing/2014/main" id="{EB796A03-ED0B-F8DF-4B10-DF9C7A3693C1}"/>
              </a:ext>
            </a:extLst>
          </p:cNvPr>
          <p:cNvSpPr>
            <a:spLocks noGrp="1"/>
          </p:cNvSpPr>
          <p:nvPr>
            <p:ph type="body" sz="half" idx="2"/>
          </p:nvPr>
        </p:nvSpPr>
        <p:spPr/>
        <p:txBody>
          <a:bodyPr/>
          <a:lstStyle/>
          <a:p>
            <a:endParaRPr lang="en-US"/>
          </a:p>
        </p:txBody>
      </p:sp>
      <p:pic>
        <p:nvPicPr>
          <p:cNvPr id="7" name="Picture 7" descr="Chart, pie chart&#10;&#10;Description automatically generated">
            <a:extLst>
              <a:ext uri="{FF2B5EF4-FFF2-40B4-BE49-F238E27FC236}">
                <a16:creationId xmlns:a16="http://schemas.microsoft.com/office/drawing/2014/main" id="{01A1E265-D1E8-B7F5-09A6-0D6D9F4C9B4A}"/>
              </a:ext>
            </a:extLst>
          </p:cNvPr>
          <p:cNvPicPr>
            <a:picLocks noChangeAspect="1"/>
          </p:cNvPicPr>
          <p:nvPr/>
        </p:nvPicPr>
        <p:blipFill>
          <a:blip r:embed="rId3"/>
          <a:stretch>
            <a:fillRect/>
          </a:stretch>
        </p:blipFill>
        <p:spPr>
          <a:xfrm>
            <a:off x="8016816" y="1955234"/>
            <a:ext cx="3835878" cy="2674360"/>
          </a:xfrm>
          <a:prstGeom prst="rect">
            <a:avLst/>
          </a:prstGeom>
        </p:spPr>
      </p:pic>
    </p:spTree>
    <p:extLst>
      <p:ext uri="{BB962C8B-B14F-4D97-AF65-F5344CB8AC3E}">
        <p14:creationId xmlns:p14="http://schemas.microsoft.com/office/powerpoint/2010/main" val="2575752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89E82A-5D10-4028-DC95-9498F30A7EDA}"/>
              </a:ext>
            </a:extLst>
          </p:cNvPr>
          <p:cNvSpPr>
            <a:spLocks noGrp="1"/>
          </p:cNvSpPr>
          <p:nvPr>
            <p:ph type="body" sz="half" idx="2"/>
          </p:nvPr>
        </p:nvSpPr>
        <p:spPr/>
        <p:txBody>
          <a:bodyPr/>
          <a:lstStyle/>
          <a:p>
            <a:endParaRPr lang="en-US"/>
          </a:p>
        </p:txBody>
      </p:sp>
      <p:pic>
        <p:nvPicPr>
          <p:cNvPr id="4" name="Picture 4" descr="Map&#10;&#10;Description automatically generated">
            <a:extLst>
              <a:ext uri="{FF2B5EF4-FFF2-40B4-BE49-F238E27FC236}">
                <a16:creationId xmlns:a16="http://schemas.microsoft.com/office/drawing/2014/main" id="{30E397E2-E6FA-063D-31A7-3449BFC18374}"/>
              </a:ext>
            </a:extLst>
          </p:cNvPr>
          <p:cNvPicPr>
            <a:picLocks noChangeAspect="1"/>
          </p:cNvPicPr>
          <p:nvPr/>
        </p:nvPicPr>
        <p:blipFill>
          <a:blip r:embed="rId3"/>
          <a:stretch>
            <a:fillRect/>
          </a:stretch>
        </p:blipFill>
        <p:spPr>
          <a:xfrm>
            <a:off x="511834" y="304161"/>
            <a:ext cx="5589916" cy="5760848"/>
          </a:xfrm>
          <a:prstGeom prst="rect">
            <a:avLst/>
          </a:prstGeom>
        </p:spPr>
      </p:pic>
      <p:pic>
        <p:nvPicPr>
          <p:cNvPr id="6" name="Picture 7">
            <a:extLst>
              <a:ext uri="{FF2B5EF4-FFF2-40B4-BE49-F238E27FC236}">
                <a16:creationId xmlns:a16="http://schemas.microsoft.com/office/drawing/2014/main" id="{2E386109-79D8-D643-EC97-C47E1F639000}"/>
              </a:ext>
            </a:extLst>
          </p:cNvPr>
          <p:cNvPicPr>
            <a:picLocks noChangeAspect="1"/>
          </p:cNvPicPr>
          <p:nvPr/>
        </p:nvPicPr>
        <p:blipFill>
          <a:blip r:embed="rId4"/>
          <a:stretch>
            <a:fillRect/>
          </a:stretch>
        </p:blipFill>
        <p:spPr>
          <a:xfrm>
            <a:off x="7516034" y="1571895"/>
            <a:ext cx="3069026" cy="3512927"/>
          </a:xfrm>
          <a:prstGeom prst="rect">
            <a:avLst/>
          </a:prstGeom>
        </p:spPr>
      </p:pic>
    </p:spTree>
    <p:extLst>
      <p:ext uri="{BB962C8B-B14F-4D97-AF65-F5344CB8AC3E}">
        <p14:creationId xmlns:p14="http://schemas.microsoft.com/office/powerpoint/2010/main" val="1863739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51F7-3788-C7DF-A0DF-61FA2010BCF8}"/>
              </a:ext>
            </a:extLst>
          </p:cNvPr>
          <p:cNvSpPr>
            <a:spLocks noGrp="1"/>
          </p:cNvSpPr>
          <p:nvPr>
            <p:ph type="title"/>
          </p:nvPr>
        </p:nvSpPr>
        <p:spPr>
          <a:xfrm>
            <a:off x="304800" y="262583"/>
            <a:ext cx="11582400" cy="1075340"/>
          </a:xfrm>
        </p:spPr>
        <p:txBody>
          <a:bodyPr/>
          <a:lstStyle/>
          <a:p>
            <a:r>
              <a:rPr lang="en-US"/>
              <a:t>Stream Tables – Land Cover</a:t>
            </a:r>
          </a:p>
        </p:txBody>
      </p:sp>
      <p:graphicFrame>
        <p:nvGraphicFramePr>
          <p:cNvPr id="4" name="Table 3">
            <a:extLst>
              <a:ext uri="{FF2B5EF4-FFF2-40B4-BE49-F238E27FC236}">
                <a16:creationId xmlns:a16="http://schemas.microsoft.com/office/drawing/2014/main" id="{1504CE63-C362-7193-3D81-A6F8A8B88614}"/>
              </a:ext>
            </a:extLst>
          </p:cNvPr>
          <p:cNvGraphicFramePr>
            <a:graphicFrameLocks noGrp="1"/>
          </p:cNvGraphicFramePr>
          <p:nvPr>
            <p:extLst>
              <p:ext uri="{D42A27DB-BD31-4B8C-83A1-F6EECF244321}">
                <p14:modId xmlns:p14="http://schemas.microsoft.com/office/powerpoint/2010/main" val="3637378449"/>
              </p:ext>
            </p:extLst>
          </p:nvPr>
        </p:nvGraphicFramePr>
        <p:xfrm>
          <a:off x="5105400" y="2286000"/>
          <a:ext cx="5181600" cy="1280160"/>
        </p:xfrm>
        <a:graphic>
          <a:graphicData uri="http://schemas.openxmlformats.org/drawingml/2006/table">
            <a:tbl>
              <a:tblPr/>
              <a:tblGrid>
                <a:gridCol w="1795054">
                  <a:extLst>
                    <a:ext uri="{9D8B030D-6E8A-4147-A177-3AD203B41FA5}">
                      <a16:colId xmlns:a16="http://schemas.microsoft.com/office/drawing/2014/main" val="621067770"/>
                    </a:ext>
                  </a:extLst>
                </a:gridCol>
                <a:gridCol w="3386546">
                  <a:extLst>
                    <a:ext uri="{9D8B030D-6E8A-4147-A177-3AD203B41FA5}">
                      <a16:colId xmlns:a16="http://schemas.microsoft.com/office/drawing/2014/main" val="3613077335"/>
                    </a:ext>
                  </a:extLst>
                </a:gridCol>
              </a:tblGrid>
              <a:tr h="1280160">
                <a:tc>
                  <a:txBody>
                    <a:bodyPr/>
                    <a:lstStyle/>
                    <a:p>
                      <a:pPr algn="r" fontAlgn="auto"/>
                      <a:r>
                        <a:rPr lang="en-US" sz="2400" b="0" i="0">
                          <a:solidFill>
                            <a:srgbClr val="000000"/>
                          </a:solidFill>
                          <a:effectLst/>
                          <a:latin typeface="Calibri" panose="020F0502020204030204" pitchFamily="34" charset="0"/>
                        </a:rPr>
                        <a:t>​</a:t>
                      </a:r>
                    </a:p>
                  </a:txBody>
                  <a:tcPr anchor="b">
                    <a:lnL w="13716" cap="flat" cmpd="sng" algn="ctr">
                      <a:solidFill>
                        <a:srgbClr val="000000"/>
                      </a:solidFill>
                      <a:prstDash val="solid"/>
                      <a:round/>
                      <a:headEnd type="none" w="med" len="med"/>
                      <a:tailEnd type="none" w="med" len="med"/>
                    </a:lnL>
                    <a:lnR w="13716" cap="flat" cmpd="sng" algn="ctr">
                      <a:solidFill>
                        <a:srgbClr val="000000"/>
                      </a:solidFill>
                      <a:prstDash val="solid"/>
                      <a:round/>
                      <a:headEnd type="none" w="med" len="med"/>
                      <a:tailEnd type="none" w="med" len="med"/>
                    </a:lnR>
                    <a:lnT w="13716" cap="flat" cmpd="sng" algn="ctr">
                      <a:solidFill>
                        <a:srgbClr val="000000"/>
                      </a:solidFill>
                      <a:prstDash val="solid"/>
                      <a:round/>
                      <a:headEnd type="none" w="med" len="med"/>
                      <a:tailEnd type="none" w="med" len="med"/>
                    </a:lnT>
                    <a:lnB w="13716" cap="flat" cmpd="sng" algn="ctr">
                      <a:solidFill>
                        <a:srgbClr val="000000"/>
                      </a:solidFill>
                      <a:prstDash val="solid"/>
                      <a:round/>
                      <a:headEnd type="none" w="med" len="med"/>
                      <a:tailEnd type="none" w="med" len="med"/>
                    </a:lnB>
                    <a:solidFill>
                      <a:srgbClr val="548235"/>
                    </a:solidFill>
                  </a:tcPr>
                </a:tc>
                <a:tc>
                  <a:txBody>
                    <a:bodyPr/>
                    <a:lstStyle/>
                    <a:p>
                      <a:pPr algn="l" fontAlgn="auto"/>
                      <a:r>
                        <a:rPr lang="en-US" sz="1800" b="0" i="0">
                          <a:solidFill>
                            <a:srgbClr val="000000"/>
                          </a:solidFill>
                          <a:effectLst/>
                          <a:latin typeface="Calibri" panose="020F0502020204030204" pitchFamily="34" charset="0"/>
                        </a:rPr>
                        <a:t>​</a:t>
                      </a:r>
                    </a:p>
                  </a:txBody>
                  <a:tcPr>
                    <a:lnL w="13716" cap="flat" cmpd="sng" algn="ctr">
                      <a:solidFill>
                        <a:srgbClr val="000000"/>
                      </a:solidFill>
                      <a:prstDash val="solid"/>
                      <a:round/>
                      <a:headEnd type="none" w="med" len="med"/>
                      <a:tailEnd type="none" w="med" len="med"/>
                    </a:lnL>
                    <a:lnR w="13716" cap="flat" cmpd="sng" algn="ctr">
                      <a:solidFill>
                        <a:srgbClr val="000000"/>
                      </a:solidFill>
                      <a:prstDash val="solid"/>
                      <a:round/>
                      <a:headEnd type="none" w="med" len="med"/>
                      <a:tailEnd type="none" w="med" len="med"/>
                    </a:lnR>
                    <a:lnT w="13716" cap="flat" cmpd="sng" algn="ctr">
                      <a:solidFill>
                        <a:srgbClr val="000000"/>
                      </a:solidFill>
                      <a:prstDash val="solid"/>
                      <a:round/>
                      <a:headEnd type="none" w="med" len="med"/>
                      <a:tailEnd type="none" w="med" len="med"/>
                    </a:lnT>
                    <a:lnB w="13716"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4903316"/>
                  </a:ext>
                </a:extLst>
              </a:tr>
            </a:tbl>
          </a:graphicData>
        </a:graphic>
      </p:graphicFrame>
      <p:graphicFrame>
        <p:nvGraphicFramePr>
          <p:cNvPr id="5" name="Table 4">
            <a:extLst>
              <a:ext uri="{FF2B5EF4-FFF2-40B4-BE49-F238E27FC236}">
                <a16:creationId xmlns:a16="http://schemas.microsoft.com/office/drawing/2014/main" id="{8E524806-45BC-AAB7-6BB9-1FA0F8002AB2}"/>
              </a:ext>
            </a:extLst>
          </p:cNvPr>
          <p:cNvGraphicFramePr>
            <a:graphicFrameLocks noGrp="1"/>
          </p:cNvGraphicFramePr>
          <p:nvPr>
            <p:extLst>
              <p:ext uri="{D42A27DB-BD31-4B8C-83A1-F6EECF244321}">
                <p14:modId xmlns:p14="http://schemas.microsoft.com/office/powerpoint/2010/main" val="2852590663"/>
              </p:ext>
            </p:extLst>
          </p:nvPr>
        </p:nvGraphicFramePr>
        <p:xfrm>
          <a:off x="5091112" y="4018937"/>
          <a:ext cx="5195888" cy="1272540"/>
        </p:xfrm>
        <a:graphic>
          <a:graphicData uri="http://schemas.openxmlformats.org/drawingml/2006/table">
            <a:tbl>
              <a:tblPr/>
              <a:tblGrid>
                <a:gridCol w="1800004">
                  <a:extLst>
                    <a:ext uri="{9D8B030D-6E8A-4147-A177-3AD203B41FA5}">
                      <a16:colId xmlns:a16="http://schemas.microsoft.com/office/drawing/2014/main" val="3904706743"/>
                    </a:ext>
                  </a:extLst>
                </a:gridCol>
                <a:gridCol w="3395884">
                  <a:extLst>
                    <a:ext uri="{9D8B030D-6E8A-4147-A177-3AD203B41FA5}">
                      <a16:colId xmlns:a16="http://schemas.microsoft.com/office/drawing/2014/main" val="1860067058"/>
                    </a:ext>
                  </a:extLst>
                </a:gridCol>
              </a:tblGrid>
              <a:tr h="1272540">
                <a:tc>
                  <a:txBody>
                    <a:bodyPr/>
                    <a:lstStyle/>
                    <a:p>
                      <a:pPr algn="r" fontAlgn="auto"/>
                      <a:r>
                        <a:rPr lang="en-US" sz="2400" b="0" i="0">
                          <a:solidFill>
                            <a:srgbClr val="000000"/>
                          </a:solidFill>
                          <a:effectLst/>
                          <a:latin typeface="Calibri" panose="020F0502020204030204" pitchFamily="34" charset="0"/>
                        </a:rPr>
                        <a:t>​</a:t>
                      </a:r>
                    </a:p>
                  </a:txBody>
                  <a:tcPr anchor="b">
                    <a:lnL w="13716" cap="flat" cmpd="sng" algn="ctr">
                      <a:solidFill>
                        <a:srgbClr val="000000"/>
                      </a:solidFill>
                      <a:prstDash val="solid"/>
                      <a:round/>
                      <a:headEnd type="none" w="med" len="med"/>
                      <a:tailEnd type="none" w="med" len="med"/>
                    </a:lnL>
                    <a:lnR w="13716" cap="flat" cmpd="sng" algn="ctr">
                      <a:solidFill>
                        <a:srgbClr val="000000"/>
                      </a:solidFill>
                      <a:prstDash val="solid"/>
                      <a:round/>
                      <a:headEnd type="none" w="med" len="med"/>
                      <a:tailEnd type="none" w="med" len="med"/>
                    </a:lnR>
                    <a:lnT w="13716" cap="flat" cmpd="sng" algn="ctr">
                      <a:solidFill>
                        <a:srgbClr val="000000"/>
                      </a:solidFill>
                      <a:prstDash val="solid"/>
                      <a:round/>
                      <a:headEnd type="none" w="med" len="med"/>
                      <a:tailEnd type="none" w="med" len="med"/>
                    </a:lnT>
                    <a:lnB w="13716" cap="flat" cmpd="sng" algn="ctr">
                      <a:solidFill>
                        <a:srgbClr val="000000"/>
                      </a:solidFill>
                      <a:prstDash val="solid"/>
                      <a:round/>
                      <a:headEnd type="none" w="med" len="med"/>
                      <a:tailEnd type="none" w="med" len="med"/>
                    </a:lnB>
                    <a:solidFill>
                      <a:srgbClr val="A5A5A5"/>
                    </a:solidFill>
                  </a:tcPr>
                </a:tc>
                <a:tc>
                  <a:txBody>
                    <a:bodyPr/>
                    <a:lstStyle/>
                    <a:p>
                      <a:pPr algn="l" fontAlgn="auto"/>
                      <a:r>
                        <a:rPr lang="en-US" sz="1800" b="0" i="0">
                          <a:solidFill>
                            <a:srgbClr val="000000"/>
                          </a:solidFill>
                          <a:effectLst/>
                          <a:latin typeface="Calibri" panose="020F0502020204030204" pitchFamily="34" charset="0"/>
                        </a:rPr>
                        <a:t>​</a:t>
                      </a:r>
                    </a:p>
                  </a:txBody>
                  <a:tcPr>
                    <a:lnL w="13716" cap="flat" cmpd="sng" algn="ctr">
                      <a:solidFill>
                        <a:srgbClr val="000000"/>
                      </a:solidFill>
                      <a:prstDash val="solid"/>
                      <a:round/>
                      <a:headEnd type="none" w="med" len="med"/>
                      <a:tailEnd type="none" w="med" len="med"/>
                    </a:lnL>
                    <a:lnR w="13716" cap="flat" cmpd="sng" algn="ctr">
                      <a:solidFill>
                        <a:srgbClr val="000000"/>
                      </a:solidFill>
                      <a:prstDash val="solid"/>
                      <a:round/>
                      <a:headEnd type="none" w="med" len="med"/>
                      <a:tailEnd type="none" w="med" len="med"/>
                    </a:lnR>
                    <a:lnT w="13716" cap="flat" cmpd="sng" algn="ctr">
                      <a:solidFill>
                        <a:srgbClr val="000000"/>
                      </a:solidFill>
                      <a:prstDash val="solid"/>
                      <a:round/>
                      <a:headEnd type="none" w="med" len="med"/>
                      <a:tailEnd type="none" w="med" len="med"/>
                    </a:lnT>
                    <a:lnB w="1371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489238"/>
                  </a:ext>
                </a:extLst>
              </a:tr>
            </a:tbl>
          </a:graphicData>
        </a:graphic>
      </p:graphicFrame>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9EBE273A-10C1-54B2-8D72-9D49C0508D24}"/>
                  </a:ext>
                </a:extLst>
              </p14:cNvPr>
              <p14:cNvContentPartPr/>
              <p14:nvPr/>
            </p14:nvContentPartPr>
            <p14:xfrm>
              <a:off x="6936606" y="2926080"/>
              <a:ext cx="2709698" cy="245105"/>
            </p14:xfrm>
          </p:contentPart>
        </mc:Choice>
        <mc:Fallback xmlns="">
          <p:pic>
            <p:nvPicPr>
              <p:cNvPr id="6" name="Ink 5">
                <a:extLst>
                  <a:ext uri="{FF2B5EF4-FFF2-40B4-BE49-F238E27FC236}">
                    <a16:creationId xmlns:a16="http://schemas.microsoft.com/office/drawing/2014/main" id="{9EBE273A-10C1-54B2-8D72-9D49C0508D24}"/>
                  </a:ext>
                </a:extLst>
              </p:cNvPr>
              <p:cNvPicPr/>
              <p:nvPr/>
            </p:nvPicPr>
            <p:blipFill>
              <a:blip r:embed="rId4"/>
              <a:stretch>
                <a:fillRect/>
              </a:stretch>
            </p:blipFill>
            <p:spPr>
              <a:xfrm>
                <a:off x="6900611" y="2890088"/>
                <a:ext cx="2781328" cy="31672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19C60590-BCDC-3840-F655-880055FC060A}"/>
                  </a:ext>
                </a:extLst>
              </p14:cNvPr>
              <p14:cNvContentPartPr/>
              <p14:nvPr/>
            </p14:nvContentPartPr>
            <p14:xfrm>
              <a:off x="6936606" y="4655207"/>
              <a:ext cx="2709698" cy="245105"/>
            </p14:xfrm>
          </p:contentPart>
        </mc:Choice>
        <mc:Fallback xmlns="">
          <p:pic>
            <p:nvPicPr>
              <p:cNvPr id="7" name="Ink 6">
                <a:extLst>
                  <a:ext uri="{FF2B5EF4-FFF2-40B4-BE49-F238E27FC236}">
                    <a16:creationId xmlns:a16="http://schemas.microsoft.com/office/drawing/2014/main" id="{19C60590-BCDC-3840-F655-880055FC060A}"/>
                  </a:ext>
                </a:extLst>
              </p:cNvPr>
              <p:cNvPicPr/>
              <p:nvPr/>
            </p:nvPicPr>
            <p:blipFill>
              <a:blip r:embed="rId4"/>
              <a:stretch>
                <a:fillRect/>
              </a:stretch>
            </p:blipFill>
            <p:spPr>
              <a:xfrm>
                <a:off x="6900611" y="4619215"/>
                <a:ext cx="2781328" cy="316729"/>
              </a:xfrm>
              <a:prstGeom prst="rect">
                <a:avLst/>
              </a:prstGeom>
            </p:spPr>
          </p:pic>
        </mc:Fallback>
      </mc:AlternateContent>
      <p:pic>
        <p:nvPicPr>
          <p:cNvPr id="11" name="Picture 10">
            <a:extLst>
              <a:ext uri="{FF2B5EF4-FFF2-40B4-BE49-F238E27FC236}">
                <a16:creationId xmlns:a16="http://schemas.microsoft.com/office/drawing/2014/main" id="{E4C0E80D-6A41-B83C-19EA-6E6B61609A30}"/>
              </a:ext>
            </a:extLst>
          </p:cNvPr>
          <p:cNvPicPr>
            <a:picLocks noChangeAspect="1"/>
          </p:cNvPicPr>
          <p:nvPr/>
        </p:nvPicPr>
        <p:blipFill>
          <a:blip r:embed="rId6"/>
          <a:stretch>
            <a:fillRect/>
          </a:stretch>
        </p:blipFill>
        <p:spPr>
          <a:xfrm>
            <a:off x="1752600" y="1600200"/>
            <a:ext cx="2286000" cy="4234895"/>
          </a:xfrm>
          <a:prstGeom prst="rect">
            <a:avLst/>
          </a:prstGeom>
        </p:spPr>
      </p:pic>
    </p:spTree>
    <p:extLst>
      <p:ext uri="{BB962C8B-B14F-4D97-AF65-F5344CB8AC3E}">
        <p14:creationId xmlns:p14="http://schemas.microsoft.com/office/powerpoint/2010/main" val="1782922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02C62-0F20-4471-86E3-8A587AF15558}"/>
              </a:ext>
            </a:extLst>
          </p:cNvPr>
          <p:cNvSpPr>
            <a:spLocks noGrp="1"/>
          </p:cNvSpPr>
          <p:nvPr>
            <p:ph type="title"/>
          </p:nvPr>
        </p:nvSpPr>
        <p:spPr>
          <a:xfrm>
            <a:off x="838200" y="174377"/>
            <a:ext cx="10515600" cy="1044823"/>
          </a:xfrm>
        </p:spPr>
        <p:txBody>
          <a:bodyPr/>
          <a:lstStyle/>
          <a:p>
            <a:r>
              <a:rPr lang="en-US"/>
              <a:t>Roles</a:t>
            </a:r>
          </a:p>
        </p:txBody>
      </p:sp>
      <p:sp>
        <p:nvSpPr>
          <p:cNvPr id="8" name="Content Placeholder 4">
            <a:extLst>
              <a:ext uri="{FF2B5EF4-FFF2-40B4-BE49-F238E27FC236}">
                <a16:creationId xmlns:a16="http://schemas.microsoft.com/office/drawing/2014/main" id="{A724B160-DF7D-4F07-9B72-09F4A5CBB550}"/>
              </a:ext>
            </a:extLst>
          </p:cNvPr>
          <p:cNvSpPr txBox="1">
            <a:spLocks/>
          </p:cNvSpPr>
          <p:nvPr/>
        </p:nvSpPr>
        <p:spPr>
          <a:xfrm>
            <a:off x="990600" y="1500689"/>
            <a:ext cx="10515600" cy="53647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10000"/>
              </a:lnSpc>
            </a:pPr>
            <a:r>
              <a:rPr lang="en-US" sz="2000" b="1">
                <a:solidFill>
                  <a:srgbClr val="000000"/>
                </a:solidFill>
                <a:latin typeface="Open Sans" panose="020B0606030504020204" pitchFamily="34" charset="0"/>
              </a:rPr>
              <a:t>Rain maker  -- </a:t>
            </a:r>
            <a:r>
              <a:rPr lang="en-US" sz="2000">
                <a:solidFill>
                  <a:srgbClr val="000000"/>
                </a:solidFill>
                <a:latin typeface="Open Sans" panose="020B0606030504020204" pitchFamily="34" charset="0"/>
              </a:rPr>
              <a:t>Hold the cup so the holes point uphill on the stream table. Keep the water level between the two red lines.</a:t>
            </a:r>
          </a:p>
          <a:p>
            <a:pPr marL="227013" indent="0" fontAlgn="base">
              <a:lnSpc>
                <a:spcPct val="110000"/>
              </a:lnSpc>
              <a:buNone/>
            </a:pPr>
            <a:r>
              <a:rPr lang="en-US" sz="2000">
                <a:solidFill>
                  <a:srgbClr val="000000"/>
                </a:solidFill>
                <a:latin typeface="Open Sans" panose="020B0606030504020204" pitchFamily="34" charset="0"/>
              </a:rPr>
              <a:t>Rain should only fall on the top half of the surface material. Stop the rain when the river flows enough to move the sawdust or cut a channel through it. </a:t>
            </a:r>
          </a:p>
          <a:p>
            <a:pPr fontAlgn="base">
              <a:lnSpc>
                <a:spcPct val="110000"/>
              </a:lnSpc>
            </a:pPr>
            <a:r>
              <a:rPr lang="en-US" sz="2000" b="1">
                <a:solidFill>
                  <a:srgbClr val="000000"/>
                </a:solidFill>
                <a:latin typeface="Open Sans" panose="020B0606030504020204" pitchFamily="34" charset="0"/>
              </a:rPr>
              <a:t>River watchers -- </a:t>
            </a:r>
            <a:r>
              <a:rPr lang="en-US" sz="2000">
                <a:solidFill>
                  <a:srgbClr val="000000"/>
                </a:solidFill>
                <a:latin typeface="Open Sans" panose="020B0606030504020204" pitchFamily="34" charset="0"/>
              </a:rPr>
              <a:t>Observe the river the whole time—before, during, AND after the rain. Tell the group when the water moves the sawdust or cuts a channel through it. Note whether or not the river keeps flowing after the rain stops.  </a:t>
            </a:r>
          </a:p>
          <a:p>
            <a:pPr fontAlgn="base">
              <a:lnSpc>
                <a:spcPct val="110000"/>
              </a:lnSpc>
            </a:pPr>
            <a:r>
              <a:rPr lang="en-US" sz="2000" b="1">
                <a:solidFill>
                  <a:srgbClr val="000000"/>
                </a:solidFill>
                <a:latin typeface="Open Sans" panose="020B0606030504020204" pitchFamily="34" charset="0"/>
              </a:rPr>
              <a:t>Timekeeper -- </a:t>
            </a:r>
            <a:r>
              <a:rPr lang="en-US" sz="2000">
                <a:solidFill>
                  <a:srgbClr val="000000"/>
                </a:solidFill>
                <a:latin typeface="Open Sans" panose="020B0606030504020204" pitchFamily="34" charset="0"/>
              </a:rPr>
              <a:t>Start the stopwatch when the rain starts. Stop the stopwatch when the river flows enough to move the sawdust or cut a channel through it. Record the time.</a:t>
            </a:r>
          </a:p>
          <a:p>
            <a:pPr fontAlgn="base">
              <a:lnSpc>
                <a:spcPct val="110000"/>
              </a:lnSpc>
            </a:pPr>
            <a:r>
              <a:rPr lang="en-US" sz="2000" b="1">
                <a:solidFill>
                  <a:srgbClr val="000000"/>
                </a:solidFill>
                <a:latin typeface="Open Sans" panose="020B0606030504020204" pitchFamily="34" charset="0"/>
              </a:rPr>
              <a:t>Water watchers -- </a:t>
            </a:r>
            <a:r>
              <a:rPr lang="en-US" sz="2000">
                <a:solidFill>
                  <a:srgbClr val="000000"/>
                </a:solidFill>
                <a:latin typeface="Open Sans" panose="020B0606030504020204" pitchFamily="34" charset="0"/>
              </a:rPr>
              <a:t>Observe the area covered by the surface. Note how the rainwater gets to the river.  </a:t>
            </a:r>
          </a:p>
        </p:txBody>
      </p:sp>
    </p:spTree>
    <p:custDataLst>
      <p:tags r:id="rId1"/>
    </p:custDataLst>
    <p:extLst>
      <p:ext uri="{BB962C8B-B14F-4D97-AF65-F5344CB8AC3E}">
        <p14:creationId xmlns:p14="http://schemas.microsoft.com/office/powerpoint/2010/main" val="2829405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7D4E837-A0D0-4AA5-9202-8C99CE0CCA13}"/>
              </a:ext>
            </a:extLst>
          </p:cNvPr>
          <p:cNvSpPr txBox="1"/>
          <p:nvPr/>
        </p:nvSpPr>
        <p:spPr>
          <a:xfrm>
            <a:off x="6569729" y="4881145"/>
            <a:ext cx="2356338" cy="369332"/>
          </a:xfrm>
          <a:prstGeom prst="rect">
            <a:avLst/>
          </a:prstGeom>
          <a:noFill/>
        </p:spPr>
        <p:txBody>
          <a:bodyPr wrap="square" lIns="91440" tIns="45720" rIns="91440" bIns="45720" rtlCol="0" anchor="t">
            <a:spAutoFit/>
          </a:bodyPr>
          <a:lstStyle/>
          <a:p>
            <a:r>
              <a:rPr lang="en-US">
                <a:solidFill>
                  <a:schemeClr val="bg1"/>
                </a:solidFill>
              </a:rPr>
              <a:t>groundwater flow</a:t>
            </a:r>
            <a:endParaRPr lang="en-US">
              <a:solidFill>
                <a:schemeClr val="bg1"/>
              </a:solidFill>
              <a:cs typeface="Calibri"/>
            </a:endParaRPr>
          </a:p>
        </p:txBody>
      </p:sp>
      <p:sp>
        <p:nvSpPr>
          <p:cNvPr id="8" name="TextBox 7">
            <a:extLst>
              <a:ext uri="{FF2B5EF4-FFF2-40B4-BE49-F238E27FC236}">
                <a16:creationId xmlns:a16="http://schemas.microsoft.com/office/drawing/2014/main" id="{DF0B5A0F-A3E7-4E13-8F74-1CD072DC9FC3}"/>
              </a:ext>
            </a:extLst>
          </p:cNvPr>
          <p:cNvSpPr txBox="1"/>
          <p:nvPr/>
        </p:nvSpPr>
        <p:spPr>
          <a:xfrm>
            <a:off x="8236897" y="3130523"/>
            <a:ext cx="2356338" cy="369332"/>
          </a:xfrm>
          <a:prstGeom prst="rect">
            <a:avLst/>
          </a:prstGeom>
          <a:noFill/>
        </p:spPr>
        <p:txBody>
          <a:bodyPr wrap="square" lIns="91440" tIns="45720" rIns="91440" bIns="45720" rtlCol="0" anchor="t">
            <a:spAutoFit/>
          </a:bodyPr>
          <a:lstStyle/>
          <a:p>
            <a:r>
              <a:rPr lang="en-US">
                <a:solidFill>
                  <a:schemeClr val="bg1"/>
                </a:solidFill>
              </a:rPr>
              <a:t>surface water flow</a:t>
            </a:r>
            <a:endParaRPr lang="en-US">
              <a:solidFill>
                <a:schemeClr val="bg1"/>
              </a:solidFill>
              <a:cs typeface="Calibri"/>
            </a:endParaRPr>
          </a:p>
        </p:txBody>
      </p:sp>
      <p:pic>
        <p:nvPicPr>
          <p:cNvPr id="3" name="Picture 2" descr="Chart&#10;&#10;Description automatically generated">
            <a:extLst>
              <a:ext uri="{FF2B5EF4-FFF2-40B4-BE49-F238E27FC236}">
                <a16:creationId xmlns:a16="http://schemas.microsoft.com/office/drawing/2014/main" id="{2FA95BAE-0D86-48C7-95DC-EEB3FF50B0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548" y="2755558"/>
            <a:ext cx="4191812" cy="3353449"/>
          </a:xfrm>
          <a:prstGeom prst="rect">
            <a:avLst/>
          </a:prstGeom>
          <a:ln>
            <a:solidFill>
              <a:schemeClr val="tx1"/>
            </a:solidFill>
          </a:ln>
        </p:spPr>
      </p:pic>
      <p:pic>
        <p:nvPicPr>
          <p:cNvPr id="12" name="Picture 11" descr="A picture containing diagram&#10;&#10;Description automatically generated">
            <a:extLst>
              <a:ext uri="{FF2B5EF4-FFF2-40B4-BE49-F238E27FC236}">
                <a16:creationId xmlns:a16="http://schemas.microsoft.com/office/drawing/2014/main" id="{50C9FBBF-18B5-4B5B-A157-4EF5D399F0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8065" y="2755558"/>
            <a:ext cx="4196385" cy="3354871"/>
          </a:xfrm>
          <a:prstGeom prst="rect">
            <a:avLst/>
          </a:prstGeom>
          <a:ln>
            <a:solidFill>
              <a:schemeClr val="tx1"/>
            </a:solidFill>
          </a:ln>
        </p:spPr>
      </p:pic>
      <p:graphicFrame>
        <p:nvGraphicFramePr>
          <p:cNvPr id="6" name="Chart 5">
            <a:extLst>
              <a:ext uri="{FF2B5EF4-FFF2-40B4-BE49-F238E27FC236}">
                <a16:creationId xmlns:a16="http://schemas.microsoft.com/office/drawing/2014/main" id="{27826247-5413-4DA3-9A27-9C789514E333}"/>
              </a:ext>
            </a:extLst>
          </p:cNvPr>
          <p:cNvGraphicFramePr>
            <a:graphicFrameLocks/>
          </p:cNvGraphicFramePr>
          <p:nvPr>
            <p:extLst>
              <p:ext uri="{D42A27DB-BD31-4B8C-83A1-F6EECF244321}">
                <p14:modId xmlns:p14="http://schemas.microsoft.com/office/powerpoint/2010/main" val="2132723627"/>
              </p:ext>
            </p:extLst>
          </p:nvPr>
        </p:nvGraphicFramePr>
        <p:xfrm>
          <a:off x="1545643" y="290902"/>
          <a:ext cx="3811621" cy="227102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057E44D7-1C3F-4667-8F82-AD950FD9CB58}"/>
              </a:ext>
            </a:extLst>
          </p:cNvPr>
          <p:cNvGraphicFramePr>
            <a:graphicFrameLocks/>
          </p:cNvGraphicFramePr>
          <p:nvPr>
            <p:extLst>
              <p:ext uri="{D42A27DB-BD31-4B8C-83A1-F6EECF244321}">
                <p14:modId xmlns:p14="http://schemas.microsoft.com/office/powerpoint/2010/main" val="4236146352"/>
              </p:ext>
            </p:extLst>
          </p:nvPr>
        </p:nvGraphicFramePr>
        <p:xfrm>
          <a:off x="6730446" y="313056"/>
          <a:ext cx="3811621" cy="2271026"/>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97A905A2-FC73-4D10-8180-B991601BB2BC}"/>
              </a:ext>
            </a:extLst>
          </p:cNvPr>
          <p:cNvSpPr txBox="1"/>
          <p:nvPr/>
        </p:nvSpPr>
        <p:spPr>
          <a:xfrm>
            <a:off x="1568429" y="5650578"/>
            <a:ext cx="2278967" cy="369332"/>
          </a:xfrm>
          <a:prstGeom prst="rect">
            <a:avLst/>
          </a:prstGeom>
          <a:noFill/>
        </p:spPr>
        <p:txBody>
          <a:bodyPr wrap="square" rtlCol="0">
            <a:spAutoFit/>
          </a:bodyPr>
          <a:lstStyle/>
          <a:p>
            <a:r>
              <a:rPr lang="en-US"/>
              <a:t>groundwater flow</a:t>
            </a:r>
          </a:p>
        </p:txBody>
      </p:sp>
      <p:sp>
        <p:nvSpPr>
          <p:cNvPr id="10" name="TextBox 9">
            <a:extLst>
              <a:ext uri="{FF2B5EF4-FFF2-40B4-BE49-F238E27FC236}">
                <a16:creationId xmlns:a16="http://schemas.microsoft.com/office/drawing/2014/main" id="{BAA4B35F-7781-4BEF-9940-15635E753740}"/>
              </a:ext>
            </a:extLst>
          </p:cNvPr>
          <p:cNvSpPr txBox="1"/>
          <p:nvPr/>
        </p:nvSpPr>
        <p:spPr>
          <a:xfrm>
            <a:off x="2841230" y="4338843"/>
            <a:ext cx="2278967" cy="369332"/>
          </a:xfrm>
          <a:prstGeom prst="rect">
            <a:avLst/>
          </a:prstGeom>
          <a:noFill/>
        </p:spPr>
        <p:txBody>
          <a:bodyPr wrap="square" rtlCol="0">
            <a:spAutoFit/>
          </a:bodyPr>
          <a:lstStyle/>
          <a:p>
            <a:r>
              <a:rPr lang="en-US"/>
              <a:t>surface water flow</a:t>
            </a:r>
          </a:p>
        </p:txBody>
      </p:sp>
      <p:sp>
        <p:nvSpPr>
          <p:cNvPr id="13" name="TextBox 12">
            <a:extLst>
              <a:ext uri="{FF2B5EF4-FFF2-40B4-BE49-F238E27FC236}">
                <a16:creationId xmlns:a16="http://schemas.microsoft.com/office/drawing/2014/main" id="{AAFAF72B-E129-4A73-B9CD-39AB5766F20E}"/>
              </a:ext>
            </a:extLst>
          </p:cNvPr>
          <p:cNvSpPr txBox="1"/>
          <p:nvPr/>
        </p:nvSpPr>
        <p:spPr>
          <a:xfrm>
            <a:off x="7906283" y="4104362"/>
            <a:ext cx="2278967" cy="369332"/>
          </a:xfrm>
          <a:prstGeom prst="rect">
            <a:avLst/>
          </a:prstGeom>
          <a:noFill/>
        </p:spPr>
        <p:txBody>
          <a:bodyPr wrap="square" rtlCol="0">
            <a:spAutoFit/>
          </a:bodyPr>
          <a:lstStyle/>
          <a:p>
            <a:r>
              <a:rPr lang="en-US"/>
              <a:t>surface water flow</a:t>
            </a:r>
          </a:p>
        </p:txBody>
      </p:sp>
      <mc:AlternateContent xmlns:mc="http://schemas.openxmlformats.org/markup-compatibility/2006">
        <mc:Choice xmlns:p14="http://schemas.microsoft.com/office/powerpoint/2010/main" Requires="p14">
          <p:contentPart p14:bwMode="auto" r:id="rId8">
            <p14:nvContentPartPr>
              <p14:cNvPr id="27" name="Ink 26">
                <a:extLst>
                  <a:ext uri="{FF2B5EF4-FFF2-40B4-BE49-F238E27FC236}">
                    <a16:creationId xmlns:a16="http://schemas.microsoft.com/office/drawing/2014/main" id="{5ED28670-A207-4D8C-B401-47072AC74A24}"/>
                  </a:ext>
                </a:extLst>
              </p14:cNvPr>
              <p14:cNvContentPartPr/>
              <p14:nvPr/>
            </p14:nvContentPartPr>
            <p14:xfrm>
              <a:off x="1744862" y="4089927"/>
              <a:ext cx="2528949" cy="1704159"/>
            </p14:xfrm>
          </p:contentPart>
        </mc:Choice>
        <mc:Fallback>
          <p:pic>
            <p:nvPicPr>
              <p:cNvPr id="27" name="Ink 26">
                <a:extLst>
                  <a:ext uri="{FF2B5EF4-FFF2-40B4-BE49-F238E27FC236}">
                    <a16:creationId xmlns:a16="http://schemas.microsoft.com/office/drawing/2014/main" id="{5ED28670-A207-4D8C-B401-47072AC74A24}"/>
                  </a:ext>
                </a:extLst>
              </p:cNvPr>
              <p:cNvPicPr/>
              <p:nvPr/>
            </p:nvPicPr>
            <p:blipFill>
              <a:blip r:embed="rId9"/>
              <a:stretch>
                <a:fillRect/>
              </a:stretch>
            </p:blipFill>
            <p:spPr>
              <a:xfrm>
                <a:off x="1726862" y="4071928"/>
                <a:ext cx="2564588" cy="1739797"/>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8" name="Ink 27">
                <a:extLst>
                  <a:ext uri="{FF2B5EF4-FFF2-40B4-BE49-F238E27FC236}">
                    <a16:creationId xmlns:a16="http://schemas.microsoft.com/office/drawing/2014/main" id="{C77C91DA-B9EB-4779-B7CF-C1DE642D70AB}"/>
                  </a:ext>
                </a:extLst>
              </p14:cNvPr>
              <p14:cNvContentPartPr/>
              <p14:nvPr/>
            </p14:nvContentPartPr>
            <p14:xfrm>
              <a:off x="1873081" y="3951582"/>
              <a:ext cx="2670877" cy="1453760"/>
            </p14:xfrm>
          </p:contentPart>
        </mc:Choice>
        <mc:Fallback>
          <p:pic>
            <p:nvPicPr>
              <p:cNvPr id="28" name="Ink 27">
                <a:extLst>
                  <a:ext uri="{FF2B5EF4-FFF2-40B4-BE49-F238E27FC236}">
                    <a16:creationId xmlns:a16="http://schemas.microsoft.com/office/drawing/2014/main" id="{C77C91DA-B9EB-4779-B7CF-C1DE642D70AB}"/>
                  </a:ext>
                </a:extLst>
              </p:cNvPr>
              <p:cNvPicPr/>
              <p:nvPr/>
            </p:nvPicPr>
            <p:blipFill>
              <a:blip r:embed="rId11"/>
              <a:stretch>
                <a:fillRect/>
              </a:stretch>
            </p:blipFill>
            <p:spPr>
              <a:xfrm>
                <a:off x="1855081" y="3933581"/>
                <a:ext cx="2706517" cy="1489402"/>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32" name="Ink 31">
                <a:extLst>
                  <a:ext uri="{FF2B5EF4-FFF2-40B4-BE49-F238E27FC236}">
                    <a16:creationId xmlns:a16="http://schemas.microsoft.com/office/drawing/2014/main" id="{F4A2A499-C261-453C-9BFD-00795A0CBAA5}"/>
                  </a:ext>
                </a:extLst>
              </p14:cNvPr>
              <p14:cNvContentPartPr/>
              <p14:nvPr/>
            </p14:nvContentPartPr>
            <p14:xfrm>
              <a:off x="6917154" y="3932431"/>
              <a:ext cx="2672010" cy="1385581"/>
            </p14:xfrm>
          </p:contentPart>
        </mc:Choice>
        <mc:Fallback>
          <p:pic>
            <p:nvPicPr>
              <p:cNvPr id="32" name="Ink 31">
                <a:extLst>
                  <a:ext uri="{FF2B5EF4-FFF2-40B4-BE49-F238E27FC236}">
                    <a16:creationId xmlns:a16="http://schemas.microsoft.com/office/drawing/2014/main" id="{F4A2A499-C261-453C-9BFD-00795A0CBAA5}"/>
                  </a:ext>
                </a:extLst>
              </p:cNvPr>
              <p:cNvPicPr/>
              <p:nvPr/>
            </p:nvPicPr>
            <p:blipFill>
              <a:blip r:embed="rId13"/>
              <a:stretch>
                <a:fillRect/>
              </a:stretch>
            </p:blipFill>
            <p:spPr>
              <a:xfrm>
                <a:off x="6899153" y="3914432"/>
                <a:ext cx="2707651" cy="1421219"/>
              </a:xfrm>
              <a:prstGeom prst="rect">
                <a:avLst/>
              </a:prstGeom>
            </p:spPr>
          </p:pic>
        </mc:Fallback>
      </mc:AlternateContent>
      <p:sp>
        <p:nvSpPr>
          <p:cNvPr id="33" name="TextBox 32">
            <a:extLst>
              <a:ext uri="{FF2B5EF4-FFF2-40B4-BE49-F238E27FC236}">
                <a16:creationId xmlns:a16="http://schemas.microsoft.com/office/drawing/2014/main" id="{AAD7C616-42DC-46FE-A996-044957431D14}"/>
              </a:ext>
            </a:extLst>
          </p:cNvPr>
          <p:cNvSpPr txBox="1"/>
          <p:nvPr/>
        </p:nvSpPr>
        <p:spPr>
          <a:xfrm>
            <a:off x="6689976" y="5614631"/>
            <a:ext cx="2278967" cy="369332"/>
          </a:xfrm>
          <a:prstGeom prst="rect">
            <a:avLst/>
          </a:prstGeom>
          <a:noFill/>
        </p:spPr>
        <p:txBody>
          <a:bodyPr wrap="square" rtlCol="0">
            <a:spAutoFit/>
          </a:bodyPr>
          <a:lstStyle/>
          <a:p>
            <a:r>
              <a:rPr lang="en-US"/>
              <a:t>groundwater flow?</a:t>
            </a:r>
          </a:p>
        </p:txBody>
      </p:sp>
    </p:spTree>
    <p:custDataLst>
      <p:tags r:id="rId1"/>
    </p:custDataLst>
    <p:extLst>
      <p:ext uri="{BB962C8B-B14F-4D97-AF65-F5344CB8AC3E}">
        <p14:creationId xmlns:p14="http://schemas.microsoft.com/office/powerpoint/2010/main" val="108266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3"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EFBC02-4114-A1D0-F77F-E65688E1AEE8}"/>
              </a:ext>
            </a:extLst>
          </p:cNvPr>
          <p:cNvSpPr>
            <a:spLocks noGrp="1"/>
          </p:cNvSpPr>
          <p:nvPr>
            <p:ph type="title"/>
          </p:nvPr>
        </p:nvSpPr>
        <p:spPr/>
        <p:txBody>
          <a:bodyPr/>
          <a:lstStyle/>
          <a:p>
            <a:r>
              <a:rPr lang="en-US">
                <a:solidFill>
                  <a:srgbClr val="781D16"/>
                </a:solidFill>
              </a:rPr>
              <a:t>Stream Table Modules</a:t>
            </a:r>
          </a:p>
        </p:txBody>
      </p:sp>
      <p:sp>
        <p:nvSpPr>
          <p:cNvPr id="9" name="Content Placeholder 1">
            <a:extLst>
              <a:ext uri="{FF2B5EF4-FFF2-40B4-BE49-F238E27FC236}">
                <a16:creationId xmlns:a16="http://schemas.microsoft.com/office/drawing/2014/main" id="{6DD7E378-42F3-5AB4-266D-CF1A9495C959}"/>
              </a:ext>
            </a:extLst>
          </p:cNvPr>
          <p:cNvSpPr txBox="1">
            <a:spLocks/>
          </p:cNvSpPr>
          <p:nvPr/>
        </p:nvSpPr>
        <p:spPr>
          <a:xfrm>
            <a:off x="304800" y="2423161"/>
            <a:ext cx="11582400" cy="3578975"/>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1D4560"/>
                </a:solidFill>
                <a:latin typeface="Arial" pitchFamily="34" charset="0"/>
                <a:ea typeface="+mn-ea"/>
                <a:cs typeface="Arial" pitchFamily="34" charset="0"/>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1D4560"/>
                </a:solidFill>
                <a:latin typeface="Arial" pitchFamily="34" charset="0"/>
                <a:ea typeface="+mn-ea"/>
                <a:cs typeface="Arial" pitchFamily="34" charset="0"/>
              </a:defRPr>
            </a:lvl2pPr>
            <a:lvl3pPr marL="914400" indent="-246888" algn="l" rtl="0" eaLnBrk="1" latinLnBrk="0" hangingPunct="1">
              <a:spcBef>
                <a:spcPct val="20000"/>
              </a:spcBef>
              <a:buClr>
                <a:schemeClr val="accent2"/>
              </a:buClr>
              <a:buSzPct val="70000"/>
              <a:buFont typeface="Wingdings 2"/>
              <a:buChar char=""/>
              <a:defRPr kumimoji="0" sz="2000" kern="1200">
                <a:solidFill>
                  <a:srgbClr val="1D4560"/>
                </a:solidFill>
                <a:latin typeface="Arial" pitchFamily="34" charset="0"/>
                <a:ea typeface="+mn-ea"/>
                <a:cs typeface="Arial" pitchFamily="34" charset="0"/>
              </a:defRPr>
            </a:lvl3pPr>
            <a:lvl4pPr marL="1188720" indent="-210312" algn="l" rtl="0" eaLnBrk="1" latinLnBrk="0" hangingPunct="1">
              <a:spcBef>
                <a:spcPct val="20000"/>
              </a:spcBef>
              <a:buClr>
                <a:schemeClr val="accent3"/>
              </a:buClr>
              <a:buSzPct val="65000"/>
              <a:buFont typeface="Wingdings 2"/>
              <a:buChar char=""/>
              <a:defRPr kumimoji="0" sz="1800" kern="1200">
                <a:solidFill>
                  <a:srgbClr val="1D4560"/>
                </a:solidFill>
                <a:latin typeface="Arial" pitchFamily="34" charset="0"/>
                <a:ea typeface="+mn-ea"/>
                <a:cs typeface="Arial" pitchFamily="34" charset="0"/>
              </a:defRPr>
            </a:lvl4pPr>
            <a:lvl5pPr marL="1463040" indent="-210312" algn="l" rtl="0" eaLnBrk="1" latinLnBrk="0" hangingPunct="1">
              <a:spcBef>
                <a:spcPct val="20000"/>
              </a:spcBef>
              <a:buClr>
                <a:schemeClr val="accent4"/>
              </a:buClr>
              <a:buSzPct val="65000"/>
              <a:buFont typeface="Wingdings 2"/>
              <a:buChar char=""/>
              <a:defRPr kumimoji="0" sz="1800" kern="1200">
                <a:solidFill>
                  <a:srgbClr val="1D4560"/>
                </a:solidFill>
                <a:latin typeface="Arial" pitchFamily="34" charset="0"/>
                <a:ea typeface="+mn-ea"/>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a:t>Flash flooding due to land cover 				[6, 11]</a:t>
            </a:r>
          </a:p>
          <a:p>
            <a:endParaRPr lang="en-US"/>
          </a:p>
        </p:txBody>
      </p:sp>
      <p:pic>
        <p:nvPicPr>
          <p:cNvPr id="2" name="Picture 4" descr="SDG 6: Clean Water and Sanitation : GCCA">
            <a:extLst>
              <a:ext uri="{FF2B5EF4-FFF2-40B4-BE49-F238E27FC236}">
                <a16:creationId xmlns:a16="http://schemas.microsoft.com/office/drawing/2014/main" id="{DD6A141D-A3AE-0E86-AF51-276C821EA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84373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UN Sustainable Development Goals Tiles — California Global Education Project">
            <a:extLst>
              <a:ext uri="{FF2B5EF4-FFF2-40B4-BE49-F238E27FC236}">
                <a16:creationId xmlns:a16="http://schemas.microsoft.com/office/drawing/2014/main" id="{6FFBEE5B-3EFA-952A-3D60-92F2CCF3A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041" y="3843732"/>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387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EFBC02-4114-A1D0-F77F-E65688E1AEE8}"/>
              </a:ext>
            </a:extLst>
          </p:cNvPr>
          <p:cNvSpPr>
            <a:spLocks noGrp="1"/>
          </p:cNvSpPr>
          <p:nvPr>
            <p:ph type="title"/>
          </p:nvPr>
        </p:nvSpPr>
        <p:spPr/>
        <p:txBody>
          <a:bodyPr/>
          <a:lstStyle/>
          <a:p>
            <a:r>
              <a:rPr lang="en-US">
                <a:solidFill>
                  <a:srgbClr val="781D16"/>
                </a:solidFill>
              </a:rPr>
              <a:t>Stream Table Modules</a:t>
            </a:r>
          </a:p>
        </p:txBody>
      </p:sp>
      <p:pic>
        <p:nvPicPr>
          <p:cNvPr id="3" name="Picture 6" descr="UN Sustainable Development Goals Tiles — California Global Education Project">
            <a:extLst>
              <a:ext uri="{FF2B5EF4-FFF2-40B4-BE49-F238E27FC236}">
                <a16:creationId xmlns:a16="http://schemas.microsoft.com/office/drawing/2014/main" id="{C341156F-1F33-1500-04B1-82F669833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17333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UN Sustainable Development Goals Tiles — California Global Education Project">
            <a:extLst>
              <a:ext uri="{FF2B5EF4-FFF2-40B4-BE49-F238E27FC236}">
                <a16:creationId xmlns:a16="http://schemas.microsoft.com/office/drawing/2014/main" id="{15BAAB72-6E9C-B1C7-B9E5-461254CA8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4173336"/>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
            <a:extLst>
              <a:ext uri="{FF2B5EF4-FFF2-40B4-BE49-F238E27FC236}">
                <a16:creationId xmlns:a16="http://schemas.microsoft.com/office/drawing/2014/main" id="{6DD7E378-42F3-5AB4-266D-CF1A9495C959}"/>
              </a:ext>
            </a:extLst>
          </p:cNvPr>
          <p:cNvSpPr txBox="1">
            <a:spLocks/>
          </p:cNvSpPr>
          <p:nvPr/>
        </p:nvSpPr>
        <p:spPr>
          <a:xfrm>
            <a:off x="304800" y="2423161"/>
            <a:ext cx="11582400" cy="3578975"/>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1D4560"/>
                </a:solidFill>
                <a:latin typeface="Arial" pitchFamily="34" charset="0"/>
                <a:ea typeface="+mn-ea"/>
                <a:cs typeface="Arial" pitchFamily="34" charset="0"/>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1D4560"/>
                </a:solidFill>
                <a:latin typeface="Arial" pitchFamily="34" charset="0"/>
                <a:ea typeface="+mn-ea"/>
                <a:cs typeface="Arial" pitchFamily="34" charset="0"/>
              </a:defRPr>
            </a:lvl2pPr>
            <a:lvl3pPr marL="914400" indent="-246888" algn="l" rtl="0" eaLnBrk="1" latinLnBrk="0" hangingPunct="1">
              <a:spcBef>
                <a:spcPct val="20000"/>
              </a:spcBef>
              <a:buClr>
                <a:schemeClr val="accent2"/>
              </a:buClr>
              <a:buSzPct val="70000"/>
              <a:buFont typeface="Wingdings 2"/>
              <a:buChar char=""/>
              <a:defRPr kumimoji="0" sz="2000" kern="1200">
                <a:solidFill>
                  <a:srgbClr val="1D4560"/>
                </a:solidFill>
                <a:latin typeface="Arial" pitchFamily="34" charset="0"/>
                <a:ea typeface="+mn-ea"/>
                <a:cs typeface="Arial" pitchFamily="34" charset="0"/>
              </a:defRPr>
            </a:lvl3pPr>
            <a:lvl4pPr marL="1188720" indent="-210312" algn="l" rtl="0" eaLnBrk="1" latinLnBrk="0" hangingPunct="1">
              <a:spcBef>
                <a:spcPct val="20000"/>
              </a:spcBef>
              <a:buClr>
                <a:schemeClr val="accent3"/>
              </a:buClr>
              <a:buSzPct val="65000"/>
              <a:buFont typeface="Wingdings 2"/>
              <a:buChar char=""/>
              <a:defRPr kumimoji="0" sz="1800" kern="1200">
                <a:solidFill>
                  <a:srgbClr val="1D4560"/>
                </a:solidFill>
                <a:latin typeface="Arial" pitchFamily="34" charset="0"/>
                <a:ea typeface="+mn-ea"/>
                <a:cs typeface="Arial" pitchFamily="34" charset="0"/>
              </a:defRPr>
            </a:lvl4pPr>
            <a:lvl5pPr marL="1463040" indent="-210312" algn="l" rtl="0" eaLnBrk="1" latinLnBrk="0" hangingPunct="1">
              <a:spcBef>
                <a:spcPct val="20000"/>
              </a:spcBef>
              <a:buClr>
                <a:schemeClr val="accent4"/>
              </a:buClr>
              <a:buSzPct val="65000"/>
              <a:buFont typeface="Wingdings 2"/>
              <a:buChar char=""/>
              <a:defRPr kumimoji="0" sz="1800" kern="1200">
                <a:solidFill>
                  <a:srgbClr val="1D4560"/>
                </a:solidFill>
                <a:latin typeface="Arial" pitchFamily="34" charset="0"/>
                <a:ea typeface="+mn-ea"/>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a:t>Flash flooding due to land cover 				[6, 11]</a:t>
            </a:r>
          </a:p>
          <a:p>
            <a:r>
              <a:rPr lang="en-US" b="1"/>
              <a:t>Flash flooding due to wildfires				[11, 13]</a:t>
            </a:r>
          </a:p>
          <a:p>
            <a:r>
              <a:rPr lang="en-US"/>
              <a:t>Soil erosion due to human factors and rainfall 		[2, 6, 13, 14, 15]</a:t>
            </a:r>
          </a:p>
          <a:p>
            <a:endParaRPr lang="en-US"/>
          </a:p>
        </p:txBody>
      </p:sp>
    </p:spTree>
    <p:extLst>
      <p:ext uri="{BB962C8B-B14F-4D97-AF65-F5344CB8AC3E}">
        <p14:creationId xmlns:p14="http://schemas.microsoft.com/office/powerpoint/2010/main" val="1602485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1787D7-139E-C3D1-CBF2-919BA4ED6008}"/>
              </a:ext>
            </a:extLst>
          </p:cNvPr>
          <p:cNvPicPr>
            <a:picLocks noChangeAspect="1"/>
          </p:cNvPicPr>
          <p:nvPr/>
        </p:nvPicPr>
        <p:blipFill>
          <a:blip r:embed="rId3"/>
          <a:stretch>
            <a:fillRect/>
          </a:stretch>
        </p:blipFill>
        <p:spPr>
          <a:xfrm>
            <a:off x="1346252" y="3429982"/>
            <a:ext cx="6169482" cy="967863"/>
          </a:xfrm>
          <a:prstGeom prst="rect">
            <a:avLst/>
          </a:prstGeom>
        </p:spPr>
      </p:pic>
      <p:pic>
        <p:nvPicPr>
          <p:cNvPr id="11" name="Picture 10">
            <a:extLst>
              <a:ext uri="{FF2B5EF4-FFF2-40B4-BE49-F238E27FC236}">
                <a16:creationId xmlns:a16="http://schemas.microsoft.com/office/drawing/2014/main" id="{449AF532-C5A1-82D1-9CD1-AB4DFA30D229}"/>
              </a:ext>
            </a:extLst>
          </p:cNvPr>
          <p:cNvPicPr>
            <a:picLocks noChangeAspect="1"/>
          </p:cNvPicPr>
          <p:nvPr/>
        </p:nvPicPr>
        <p:blipFill rotWithShape="1">
          <a:blip r:embed="rId4"/>
          <a:srcRect l="4478" t="13604"/>
          <a:stretch/>
        </p:blipFill>
        <p:spPr>
          <a:xfrm>
            <a:off x="352576" y="3478076"/>
            <a:ext cx="964832" cy="967863"/>
          </a:xfrm>
          <a:prstGeom prst="rect">
            <a:avLst/>
          </a:prstGeom>
        </p:spPr>
      </p:pic>
      <p:pic>
        <p:nvPicPr>
          <p:cNvPr id="13" name="Picture 12">
            <a:extLst>
              <a:ext uri="{FF2B5EF4-FFF2-40B4-BE49-F238E27FC236}">
                <a16:creationId xmlns:a16="http://schemas.microsoft.com/office/drawing/2014/main" id="{F8ABDACB-D7E8-1623-F3E7-49E041BFCD29}"/>
              </a:ext>
            </a:extLst>
          </p:cNvPr>
          <p:cNvPicPr>
            <a:picLocks noChangeAspect="1"/>
          </p:cNvPicPr>
          <p:nvPr/>
        </p:nvPicPr>
        <p:blipFill>
          <a:blip r:embed="rId5"/>
          <a:stretch>
            <a:fillRect/>
          </a:stretch>
        </p:blipFill>
        <p:spPr>
          <a:xfrm>
            <a:off x="7975212" y="966931"/>
            <a:ext cx="3848336" cy="4924137"/>
          </a:xfrm>
          <a:prstGeom prst="rect">
            <a:avLst/>
          </a:prstGeom>
        </p:spPr>
      </p:pic>
      <p:pic>
        <p:nvPicPr>
          <p:cNvPr id="3" name="Picture 2">
            <a:extLst>
              <a:ext uri="{FF2B5EF4-FFF2-40B4-BE49-F238E27FC236}">
                <a16:creationId xmlns:a16="http://schemas.microsoft.com/office/drawing/2014/main" id="{F2340F1E-FA44-0671-EECE-1A3A4FA197E8}"/>
              </a:ext>
            </a:extLst>
          </p:cNvPr>
          <p:cNvPicPr>
            <a:picLocks noChangeAspect="1"/>
          </p:cNvPicPr>
          <p:nvPr/>
        </p:nvPicPr>
        <p:blipFill>
          <a:blip r:embed="rId6"/>
          <a:stretch>
            <a:fillRect/>
          </a:stretch>
        </p:blipFill>
        <p:spPr>
          <a:xfrm>
            <a:off x="368452" y="4950172"/>
            <a:ext cx="6874483" cy="967863"/>
          </a:xfrm>
          <a:prstGeom prst="rect">
            <a:avLst/>
          </a:prstGeom>
        </p:spPr>
      </p:pic>
      <p:pic>
        <p:nvPicPr>
          <p:cNvPr id="10" name="Picture 9">
            <a:extLst>
              <a:ext uri="{FF2B5EF4-FFF2-40B4-BE49-F238E27FC236}">
                <a16:creationId xmlns:a16="http://schemas.microsoft.com/office/drawing/2014/main" id="{A27A8CAA-BEA6-D154-C2B7-F4C52BBD7877}"/>
              </a:ext>
            </a:extLst>
          </p:cNvPr>
          <p:cNvPicPr>
            <a:picLocks noChangeAspect="1"/>
          </p:cNvPicPr>
          <p:nvPr/>
        </p:nvPicPr>
        <p:blipFill rotWithShape="1">
          <a:blip r:embed="rId7"/>
          <a:srcRect t="9023"/>
          <a:stretch/>
        </p:blipFill>
        <p:spPr>
          <a:xfrm>
            <a:off x="226703" y="567290"/>
            <a:ext cx="7152810" cy="762971"/>
          </a:xfrm>
          <a:prstGeom prst="rect">
            <a:avLst/>
          </a:prstGeom>
        </p:spPr>
      </p:pic>
      <p:pic>
        <p:nvPicPr>
          <p:cNvPr id="14" name="Picture 13">
            <a:extLst>
              <a:ext uri="{FF2B5EF4-FFF2-40B4-BE49-F238E27FC236}">
                <a16:creationId xmlns:a16="http://schemas.microsoft.com/office/drawing/2014/main" id="{109E7557-1F4F-B167-5DB4-8AD20C22A727}"/>
              </a:ext>
            </a:extLst>
          </p:cNvPr>
          <p:cNvPicPr>
            <a:picLocks noChangeAspect="1"/>
          </p:cNvPicPr>
          <p:nvPr/>
        </p:nvPicPr>
        <p:blipFill>
          <a:blip r:embed="rId8"/>
          <a:stretch>
            <a:fillRect/>
          </a:stretch>
        </p:blipFill>
        <p:spPr>
          <a:xfrm>
            <a:off x="1804180" y="1773454"/>
            <a:ext cx="5438755" cy="1169689"/>
          </a:xfrm>
          <a:prstGeom prst="rect">
            <a:avLst/>
          </a:prstGeom>
        </p:spPr>
      </p:pic>
      <p:pic>
        <p:nvPicPr>
          <p:cNvPr id="16" name="Picture 15">
            <a:extLst>
              <a:ext uri="{FF2B5EF4-FFF2-40B4-BE49-F238E27FC236}">
                <a16:creationId xmlns:a16="http://schemas.microsoft.com/office/drawing/2014/main" id="{0140FCBA-7500-8D9B-BE38-3BCE43D25D3B}"/>
              </a:ext>
            </a:extLst>
          </p:cNvPr>
          <p:cNvPicPr>
            <a:picLocks noChangeAspect="1"/>
          </p:cNvPicPr>
          <p:nvPr/>
        </p:nvPicPr>
        <p:blipFill>
          <a:blip r:embed="rId9"/>
          <a:stretch>
            <a:fillRect/>
          </a:stretch>
        </p:blipFill>
        <p:spPr>
          <a:xfrm>
            <a:off x="226703" y="1949184"/>
            <a:ext cx="1577477" cy="594412"/>
          </a:xfrm>
          <a:prstGeom prst="rect">
            <a:avLst/>
          </a:prstGeom>
        </p:spPr>
      </p:pic>
    </p:spTree>
    <p:extLst>
      <p:ext uri="{BB962C8B-B14F-4D97-AF65-F5344CB8AC3E}">
        <p14:creationId xmlns:p14="http://schemas.microsoft.com/office/powerpoint/2010/main" val="933263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Map&#10;&#10;Description automatically generated">
            <a:extLst>
              <a:ext uri="{FF2B5EF4-FFF2-40B4-BE49-F238E27FC236}">
                <a16:creationId xmlns:a16="http://schemas.microsoft.com/office/drawing/2014/main" id="{94B13443-93EB-F329-EEC0-E4CAF2A9F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568054"/>
            <a:ext cx="8583575" cy="3992226"/>
          </a:xfrm>
          <a:prstGeom prst="rect">
            <a:avLst/>
          </a:prstGeom>
        </p:spPr>
      </p:pic>
      <p:sp>
        <p:nvSpPr>
          <p:cNvPr id="4" name="Title 3">
            <a:extLst>
              <a:ext uri="{FF2B5EF4-FFF2-40B4-BE49-F238E27FC236}">
                <a16:creationId xmlns:a16="http://schemas.microsoft.com/office/drawing/2014/main" id="{AEE80BA3-8E33-5E62-649D-873A2ADD5C84}"/>
              </a:ext>
            </a:extLst>
          </p:cNvPr>
          <p:cNvSpPr>
            <a:spLocks noGrp="1"/>
          </p:cNvSpPr>
          <p:nvPr>
            <p:ph type="title"/>
          </p:nvPr>
        </p:nvSpPr>
        <p:spPr>
          <a:xfrm>
            <a:off x="319007" y="274847"/>
            <a:ext cx="11582400" cy="998530"/>
          </a:xfrm>
        </p:spPr>
        <p:txBody>
          <a:bodyPr/>
          <a:lstStyle/>
          <a:p>
            <a:r>
              <a:rPr lang="en-US">
                <a:solidFill>
                  <a:srgbClr val="781D16"/>
                </a:solidFill>
              </a:rPr>
              <a:t>Wildfires</a:t>
            </a:r>
          </a:p>
        </p:txBody>
      </p:sp>
      <p:sp>
        <p:nvSpPr>
          <p:cNvPr id="8" name="Content Placeholder 1">
            <a:extLst>
              <a:ext uri="{FF2B5EF4-FFF2-40B4-BE49-F238E27FC236}">
                <a16:creationId xmlns:a16="http://schemas.microsoft.com/office/drawing/2014/main" id="{51542E4D-B2F4-EEFF-9CF7-D9494CF29D08}"/>
              </a:ext>
            </a:extLst>
          </p:cNvPr>
          <p:cNvSpPr txBox="1">
            <a:spLocks/>
          </p:cNvSpPr>
          <p:nvPr/>
        </p:nvSpPr>
        <p:spPr>
          <a:xfrm>
            <a:off x="685800" y="5616704"/>
            <a:ext cx="11963400" cy="707896"/>
          </a:xfrm>
          <a:prstGeom prst="rect">
            <a:avLst/>
          </a:prstGeom>
        </p:spPr>
        <p:txBody>
          <a:bodyPr vert="horz" lIns="91440" tIns="45720" rIns="91440" bIns="45720" anchor="t">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1D4560"/>
                </a:solidFill>
                <a:latin typeface="Arial" pitchFamily="34" charset="0"/>
                <a:ea typeface="+mn-ea"/>
                <a:cs typeface="Arial" pitchFamily="34" charset="0"/>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1D4560"/>
                </a:solidFill>
                <a:latin typeface="Arial" pitchFamily="34" charset="0"/>
                <a:ea typeface="+mn-ea"/>
                <a:cs typeface="Arial" pitchFamily="34" charset="0"/>
              </a:defRPr>
            </a:lvl2pPr>
            <a:lvl3pPr marL="914400" indent="-246888" algn="l" rtl="0" eaLnBrk="1" latinLnBrk="0" hangingPunct="1">
              <a:spcBef>
                <a:spcPct val="20000"/>
              </a:spcBef>
              <a:buClr>
                <a:schemeClr val="accent2"/>
              </a:buClr>
              <a:buSzPct val="70000"/>
              <a:buFont typeface="Wingdings 2"/>
              <a:buChar char=""/>
              <a:defRPr kumimoji="0" sz="2000" kern="1200">
                <a:solidFill>
                  <a:srgbClr val="1D4560"/>
                </a:solidFill>
                <a:latin typeface="Arial" pitchFamily="34" charset="0"/>
                <a:ea typeface="+mn-ea"/>
                <a:cs typeface="Arial" pitchFamily="34" charset="0"/>
              </a:defRPr>
            </a:lvl3pPr>
            <a:lvl4pPr marL="1188720" indent="-210312" algn="l" rtl="0" eaLnBrk="1" latinLnBrk="0" hangingPunct="1">
              <a:spcBef>
                <a:spcPct val="20000"/>
              </a:spcBef>
              <a:buClr>
                <a:schemeClr val="accent3"/>
              </a:buClr>
              <a:buSzPct val="65000"/>
              <a:buFont typeface="Wingdings 2"/>
              <a:buChar char=""/>
              <a:defRPr kumimoji="0" sz="1800" kern="1200">
                <a:solidFill>
                  <a:srgbClr val="1D4560"/>
                </a:solidFill>
                <a:latin typeface="Arial" pitchFamily="34" charset="0"/>
                <a:ea typeface="+mn-ea"/>
                <a:cs typeface="Arial" pitchFamily="34" charset="0"/>
              </a:defRPr>
            </a:lvl4pPr>
            <a:lvl5pPr marL="1463040" indent="-210312" algn="l" rtl="0" eaLnBrk="1" latinLnBrk="0" hangingPunct="1">
              <a:spcBef>
                <a:spcPct val="20000"/>
              </a:spcBef>
              <a:buClr>
                <a:schemeClr val="accent4"/>
              </a:buClr>
              <a:buSzPct val="65000"/>
              <a:buFont typeface="Wingdings 2"/>
              <a:buChar char=""/>
              <a:defRPr kumimoji="0" sz="1800" kern="1200">
                <a:solidFill>
                  <a:srgbClr val="1D4560"/>
                </a:solidFill>
                <a:latin typeface="Arial" pitchFamily="34" charset="0"/>
                <a:ea typeface="+mn-ea"/>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a:t>Fire Information for Resource Management System (FIRMS): </a:t>
            </a:r>
            <a:r>
              <a:rPr lang="en-US" sz="1800">
                <a:latin typeface="Arial"/>
                <a:cs typeface="Arial"/>
                <a:hlinkClick r:id="rId4"/>
              </a:rPr>
              <a:t>Live map</a:t>
            </a:r>
            <a:endParaRPr lang="en-US" sz="1800">
              <a:latin typeface="Arial"/>
              <a:cs typeface="Arial"/>
            </a:endParaRPr>
          </a:p>
          <a:p>
            <a:pPr marL="0" indent="0">
              <a:buFont typeface="Wingdings 2"/>
              <a:buNone/>
            </a:pPr>
            <a:r>
              <a:rPr lang="en-US" sz="1800"/>
              <a:t>Map of reported wildfires between 1/12 – 1/18/2023</a:t>
            </a:r>
          </a:p>
        </p:txBody>
      </p:sp>
      <p:pic>
        <p:nvPicPr>
          <p:cNvPr id="10" name="Picture 9">
            <a:extLst>
              <a:ext uri="{FF2B5EF4-FFF2-40B4-BE49-F238E27FC236}">
                <a16:creationId xmlns:a16="http://schemas.microsoft.com/office/drawing/2014/main" id="{D0F65500-0F9C-873C-E8BC-CB4DAF921280}"/>
              </a:ext>
            </a:extLst>
          </p:cNvPr>
          <p:cNvPicPr>
            <a:picLocks noChangeAspect="1"/>
          </p:cNvPicPr>
          <p:nvPr/>
        </p:nvPicPr>
        <p:blipFill>
          <a:blip r:embed="rId5"/>
          <a:stretch>
            <a:fillRect/>
          </a:stretch>
        </p:blipFill>
        <p:spPr>
          <a:xfrm>
            <a:off x="9857103" y="2596835"/>
            <a:ext cx="263756" cy="222545"/>
          </a:xfrm>
          <a:prstGeom prst="rect">
            <a:avLst/>
          </a:prstGeom>
        </p:spPr>
      </p:pic>
      <p:pic>
        <p:nvPicPr>
          <p:cNvPr id="12" name="Picture 11">
            <a:extLst>
              <a:ext uri="{FF2B5EF4-FFF2-40B4-BE49-F238E27FC236}">
                <a16:creationId xmlns:a16="http://schemas.microsoft.com/office/drawing/2014/main" id="{3D4FF561-9410-9D53-20CB-3BD9D5FF8BDB}"/>
              </a:ext>
            </a:extLst>
          </p:cNvPr>
          <p:cNvPicPr>
            <a:picLocks noChangeAspect="1"/>
          </p:cNvPicPr>
          <p:nvPr/>
        </p:nvPicPr>
        <p:blipFill>
          <a:blip r:embed="rId6"/>
          <a:stretch>
            <a:fillRect/>
          </a:stretch>
        </p:blipFill>
        <p:spPr>
          <a:xfrm>
            <a:off x="9857103" y="3114343"/>
            <a:ext cx="277497" cy="304702"/>
          </a:xfrm>
          <a:prstGeom prst="rect">
            <a:avLst/>
          </a:prstGeom>
        </p:spPr>
      </p:pic>
      <p:sp>
        <p:nvSpPr>
          <p:cNvPr id="24" name="TextBox 23">
            <a:extLst>
              <a:ext uri="{FF2B5EF4-FFF2-40B4-BE49-F238E27FC236}">
                <a16:creationId xmlns:a16="http://schemas.microsoft.com/office/drawing/2014/main" id="{791359DB-82B6-89B0-4D5E-9C156067E082}"/>
              </a:ext>
            </a:extLst>
          </p:cNvPr>
          <p:cNvSpPr txBox="1"/>
          <p:nvPr/>
        </p:nvSpPr>
        <p:spPr>
          <a:xfrm>
            <a:off x="10134600" y="2514600"/>
            <a:ext cx="2514600" cy="923330"/>
          </a:xfrm>
          <a:prstGeom prst="rect">
            <a:avLst/>
          </a:prstGeom>
          <a:noFill/>
        </p:spPr>
        <p:txBody>
          <a:bodyPr wrap="square" rtlCol="0">
            <a:spAutoFit/>
          </a:bodyPr>
          <a:lstStyle/>
          <a:p>
            <a:r>
              <a:rPr lang="en-US"/>
              <a:t>Fires/hotspots</a:t>
            </a:r>
          </a:p>
          <a:p>
            <a:endParaRPr lang="en-US"/>
          </a:p>
          <a:p>
            <a:r>
              <a:rPr lang="en-US"/>
              <a:t>Active Fire</a:t>
            </a:r>
          </a:p>
        </p:txBody>
      </p:sp>
    </p:spTree>
    <p:extLst>
      <p:ext uri="{BB962C8B-B14F-4D97-AF65-F5344CB8AC3E}">
        <p14:creationId xmlns:p14="http://schemas.microsoft.com/office/powerpoint/2010/main" val="2196349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DC8B8-1328-7C2B-B181-6A10B17E03E8}"/>
              </a:ext>
            </a:extLst>
          </p:cNvPr>
          <p:cNvSpPr>
            <a:spLocks noGrp="1"/>
          </p:cNvSpPr>
          <p:nvPr>
            <p:ph type="title"/>
          </p:nvPr>
        </p:nvSpPr>
        <p:spPr>
          <a:xfrm>
            <a:off x="304800" y="1056558"/>
            <a:ext cx="11582400" cy="1075340"/>
          </a:xfrm>
        </p:spPr>
        <p:txBody>
          <a:bodyPr vert="horz" lIns="0" tIns="45720" rIns="0" bIns="0" anchor="b">
            <a:normAutofit/>
          </a:bodyPr>
          <a:lstStyle/>
          <a:p>
            <a:pPr algn="ctr">
              <a:spcBef>
                <a:spcPts val="0"/>
              </a:spcBef>
            </a:pPr>
            <a:r>
              <a:rPr lang="en-US"/>
              <a:t>The Sustainable Development Goals </a:t>
            </a:r>
          </a:p>
        </p:txBody>
      </p:sp>
      <p:sp>
        <p:nvSpPr>
          <p:cNvPr id="3" name="Content Placeholder 2">
            <a:extLst>
              <a:ext uri="{FF2B5EF4-FFF2-40B4-BE49-F238E27FC236}">
                <a16:creationId xmlns:a16="http://schemas.microsoft.com/office/drawing/2014/main" id="{302BB7E1-5BFC-57AA-F3C9-F7831EEEA5D7}"/>
              </a:ext>
            </a:extLst>
          </p:cNvPr>
          <p:cNvSpPr>
            <a:spLocks noGrp="1"/>
          </p:cNvSpPr>
          <p:nvPr>
            <p:ph idx="1"/>
          </p:nvPr>
        </p:nvSpPr>
        <p:spPr>
          <a:xfrm>
            <a:off x="2552700" y="2819400"/>
            <a:ext cx="7086600" cy="3077255"/>
          </a:xfrm>
        </p:spPr>
        <p:txBody>
          <a:bodyPr>
            <a:normAutofit/>
          </a:bodyPr>
          <a:lstStyle/>
          <a:p>
            <a:pPr marL="0" indent="0" algn="ctr">
              <a:buNone/>
            </a:pPr>
            <a:r>
              <a:rPr lang="en-US" sz="3100"/>
              <a:t>Consider some of the biggest problems faced by people in today’s world.</a:t>
            </a:r>
          </a:p>
        </p:txBody>
      </p:sp>
    </p:spTree>
    <p:extLst>
      <p:ext uri="{BB962C8B-B14F-4D97-AF65-F5344CB8AC3E}">
        <p14:creationId xmlns:p14="http://schemas.microsoft.com/office/powerpoint/2010/main" val="3385484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346D83-942A-4468-A17E-FBC8BCDAFE2F}"/>
              </a:ext>
            </a:extLst>
          </p:cNvPr>
          <p:cNvSpPr>
            <a:spLocks noGrp="1"/>
          </p:cNvSpPr>
          <p:nvPr>
            <p:ph sz="half" idx="1"/>
          </p:nvPr>
        </p:nvSpPr>
        <p:spPr>
          <a:xfrm>
            <a:off x="549812" y="1529175"/>
            <a:ext cx="4048266" cy="488004"/>
          </a:xfrm>
        </p:spPr>
        <p:txBody>
          <a:bodyPr vert="horz" lIns="91440" tIns="45720" rIns="91440" bIns="45720" anchor="t">
            <a:normAutofit/>
          </a:bodyPr>
          <a:lstStyle/>
          <a:p>
            <a:pPr marL="0" indent="0">
              <a:buNone/>
            </a:pPr>
            <a:r>
              <a:rPr lang="en-US" sz="1800"/>
              <a:t>Map of reported wildfires since 2017</a:t>
            </a:r>
          </a:p>
        </p:txBody>
      </p:sp>
      <p:pic>
        <p:nvPicPr>
          <p:cNvPr id="6" name="Content Placeholder 5">
            <a:extLst>
              <a:ext uri="{FF2B5EF4-FFF2-40B4-BE49-F238E27FC236}">
                <a16:creationId xmlns:a16="http://schemas.microsoft.com/office/drawing/2014/main" id="{C600760E-31CC-9327-4C8A-B4917CB6B631}"/>
              </a:ext>
            </a:extLst>
          </p:cNvPr>
          <p:cNvPicPr>
            <a:picLocks noGrp="1" noChangeAspect="1"/>
          </p:cNvPicPr>
          <p:nvPr>
            <p:ph sz="half" idx="2"/>
          </p:nvPr>
        </p:nvPicPr>
        <p:blipFill rotWithShape="1">
          <a:blip r:embed="rId3"/>
          <a:srcRect r="30804"/>
          <a:stretch/>
        </p:blipFill>
        <p:spPr>
          <a:xfrm>
            <a:off x="5955254" y="495640"/>
            <a:ext cx="4392147" cy="2840728"/>
          </a:xfrm>
          <a:effectLst>
            <a:outerShdw blurRad="50800" dist="38100" dir="2700000" algn="tl" rotWithShape="0">
              <a:prstClr val="black">
                <a:alpha val="40000"/>
              </a:prstClr>
            </a:outerShdw>
          </a:effectLst>
        </p:spPr>
      </p:pic>
      <p:sp>
        <p:nvSpPr>
          <p:cNvPr id="4" name="Title 3">
            <a:extLst>
              <a:ext uri="{FF2B5EF4-FFF2-40B4-BE49-F238E27FC236}">
                <a16:creationId xmlns:a16="http://schemas.microsoft.com/office/drawing/2014/main" id="{AEE80BA3-8E33-5E62-649D-873A2ADD5C84}"/>
              </a:ext>
            </a:extLst>
          </p:cNvPr>
          <p:cNvSpPr>
            <a:spLocks noGrp="1"/>
          </p:cNvSpPr>
          <p:nvPr>
            <p:ph type="title"/>
          </p:nvPr>
        </p:nvSpPr>
        <p:spPr>
          <a:xfrm>
            <a:off x="319007" y="274847"/>
            <a:ext cx="11582400" cy="998530"/>
          </a:xfrm>
        </p:spPr>
        <p:txBody>
          <a:bodyPr/>
          <a:lstStyle/>
          <a:p>
            <a:r>
              <a:rPr lang="en-US">
                <a:solidFill>
                  <a:srgbClr val="781D16"/>
                </a:solidFill>
              </a:rPr>
              <a:t>Wildfires</a:t>
            </a:r>
          </a:p>
        </p:txBody>
      </p:sp>
      <p:pic>
        <p:nvPicPr>
          <p:cNvPr id="16" name="Picture 15">
            <a:extLst>
              <a:ext uri="{FF2B5EF4-FFF2-40B4-BE49-F238E27FC236}">
                <a16:creationId xmlns:a16="http://schemas.microsoft.com/office/drawing/2014/main" id="{59EC1E99-486B-60A5-23B1-939D3C1DF55B}"/>
              </a:ext>
            </a:extLst>
          </p:cNvPr>
          <p:cNvPicPr>
            <a:picLocks noChangeAspect="1"/>
          </p:cNvPicPr>
          <p:nvPr/>
        </p:nvPicPr>
        <p:blipFill>
          <a:blip r:embed="rId4"/>
          <a:stretch>
            <a:fillRect/>
          </a:stretch>
        </p:blipFill>
        <p:spPr>
          <a:xfrm>
            <a:off x="563228" y="2016919"/>
            <a:ext cx="3261850" cy="3730403"/>
          </a:xfrm>
          <a:prstGeom prst="rect">
            <a:avLst/>
          </a:prstGeom>
        </p:spPr>
      </p:pic>
      <p:pic>
        <p:nvPicPr>
          <p:cNvPr id="9" name="Picture 8">
            <a:extLst>
              <a:ext uri="{FF2B5EF4-FFF2-40B4-BE49-F238E27FC236}">
                <a16:creationId xmlns:a16="http://schemas.microsoft.com/office/drawing/2014/main" id="{5131B2A9-1498-2F3E-3A80-36F7C36FEE8A}"/>
              </a:ext>
            </a:extLst>
          </p:cNvPr>
          <p:cNvPicPr>
            <a:picLocks noChangeAspect="1"/>
          </p:cNvPicPr>
          <p:nvPr/>
        </p:nvPicPr>
        <p:blipFill>
          <a:blip r:embed="rId5"/>
          <a:stretch>
            <a:fillRect/>
          </a:stretch>
        </p:blipFill>
        <p:spPr>
          <a:xfrm>
            <a:off x="5483378" y="3863382"/>
            <a:ext cx="5402313" cy="2245617"/>
          </a:xfrm>
          <a:prstGeom prst="rect">
            <a:avLst/>
          </a:prstGeom>
        </p:spPr>
      </p:pic>
      <p:sp>
        <p:nvSpPr>
          <p:cNvPr id="11" name="Content Placeholder 1">
            <a:extLst>
              <a:ext uri="{FF2B5EF4-FFF2-40B4-BE49-F238E27FC236}">
                <a16:creationId xmlns:a16="http://schemas.microsoft.com/office/drawing/2014/main" id="{66E5A4DA-D48D-3691-11B1-326A3CBE3B97}"/>
              </a:ext>
            </a:extLst>
          </p:cNvPr>
          <p:cNvSpPr txBox="1">
            <a:spLocks/>
          </p:cNvSpPr>
          <p:nvPr/>
        </p:nvSpPr>
        <p:spPr>
          <a:xfrm>
            <a:off x="8864978" y="6242378"/>
            <a:ext cx="3320575" cy="618938"/>
          </a:xfrm>
          <a:prstGeom prst="rect">
            <a:avLst/>
          </a:prstGeom>
        </p:spPr>
        <p:txBody>
          <a:bodyPr vert="horz" lIns="91440" tIns="45720" rIns="91440" bIns="45720" anchor="t">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1D4560"/>
                </a:solidFill>
                <a:latin typeface="Arial" pitchFamily="34" charset="0"/>
                <a:ea typeface="+mn-ea"/>
                <a:cs typeface="Arial" pitchFamily="34" charset="0"/>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1D4560"/>
                </a:solidFill>
                <a:latin typeface="Arial" pitchFamily="34" charset="0"/>
                <a:ea typeface="+mn-ea"/>
                <a:cs typeface="Arial" pitchFamily="34" charset="0"/>
              </a:defRPr>
            </a:lvl2pPr>
            <a:lvl3pPr marL="914400" indent="-246888" algn="l" rtl="0" eaLnBrk="1" latinLnBrk="0" hangingPunct="1">
              <a:spcBef>
                <a:spcPct val="20000"/>
              </a:spcBef>
              <a:buClr>
                <a:schemeClr val="accent2"/>
              </a:buClr>
              <a:buSzPct val="70000"/>
              <a:buFont typeface="Wingdings 2"/>
              <a:buChar char=""/>
              <a:defRPr kumimoji="0" sz="2000" kern="1200">
                <a:solidFill>
                  <a:srgbClr val="1D4560"/>
                </a:solidFill>
                <a:latin typeface="Arial" pitchFamily="34" charset="0"/>
                <a:ea typeface="+mn-ea"/>
                <a:cs typeface="Arial" pitchFamily="34" charset="0"/>
              </a:defRPr>
            </a:lvl3pPr>
            <a:lvl4pPr marL="1188720" indent="-210312" algn="l" rtl="0" eaLnBrk="1" latinLnBrk="0" hangingPunct="1">
              <a:spcBef>
                <a:spcPct val="20000"/>
              </a:spcBef>
              <a:buClr>
                <a:schemeClr val="accent3"/>
              </a:buClr>
              <a:buSzPct val="65000"/>
              <a:buFont typeface="Wingdings 2"/>
              <a:buChar char=""/>
              <a:defRPr kumimoji="0" sz="1800" kern="1200">
                <a:solidFill>
                  <a:srgbClr val="1D4560"/>
                </a:solidFill>
                <a:latin typeface="Arial" pitchFamily="34" charset="0"/>
                <a:ea typeface="+mn-ea"/>
                <a:cs typeface="Arial" pitchFamily="34" charset="0"/>
              </a:defRPr>
            </a:lvl4pPr>
            <a:lvl5pPr marL="1463040" indent="-210312" algn="l" rtl="0" eaLnBrk="1" latinLnBrk="0" hangingPunct="1">
              <a:spcBef>
                <a:spcPct val="20000"/>
              </a:spcBef>
              <a:buClr>
                <a:schemeClr val="accent4"/>
              </a:buClr>
              <a:buSzPct val="65000"/>
              <a:buFont typeface="Wingdings 2"/>
              <a:buChar char=""/>
              <a:defRPr kumimoji="0" sz="1800" kern="1200">
                <a:solidFill>
                  <a:srgbClr val="1D4560"/>
                </a:solidFill>
                <a:latin typeface="Arial" pitchFamily="34" charset="0"/>
                <a:ea typeface="+mn-ea"/>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a:buFont typeface="Wingdings 2"/>
              <a:buNone/>
            </a:pPr>
            <a:r>
              <a:rPr lang="en-US" sz="1600"/>
              <a:t>All maps from: News Leader</a:t>
            </a:r>
          </a:p>
        </p:txBody>
      </p:sp>
      <p:sp>
        <p:nvSpPr>
          <p:cNvPr id="13" name="Content Placeholder 1">
            <a:extLst>
              <a:ext uri="{FF2B5EF4-FFF2-40B4-BE49-F238E27FC236}">
                <a16:creationId xmlns:a16="http://schemas.microsoft.com/office/drawing/2014/main" id="{209ADEA1-92F7-CFA6-6679-4D4180C6C1B5}"/>
              </a:ext>
            </a:extLst>
          </p:cNvPr>
          <p:cNvSpPr txBox="1">
            <a:spLocks/>
          </p:cNvSpPr>
          <p:nvPr/>
        </p:nvSpPr>
        <p:spPr>
          <a:xfrm>
            <a:off x="6299135" y="123944"/>
            <a:ext cx="4048266" cy="488004"/>
          </a:xfrm>
          <a:prstGeom prst="rect">
            <a:avLst/>
          </a:prstGeom>
        </p:spPr>
        <p:txBody>
          <a:bodyPr vert="horz" lIns="91440" tIns="45720" rIns="91440" bIns="45720" anchor="t">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1D4560"/>
                </a:solidFill>
                <a:latin typeface="Arial" pitchFamily="34" charset="0"/>
                <a:ea typeface="+mn-ea"/>
                <a:cs typeface="Arial" pitchFamily="34" charset="0"/>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1D4560"/>
                </a:solidFill>
                <a:latin typeface="Arial" pitchFamily="34" charset="0"/>
                <a:ea typeface="+mn-ea"/>
                <a:cs typeface="Arial" pitchFamily="34" charset="0"/>
              </a:defRPr>
            </a:lvl2pPr>
            <a:lvl3pPr marL="914400" indent="-246888" algn="l" rtl="0" eaLnBrk="1" latinLnBrk="0" hangingPunct="1">
              <a:spcBef>
                <a:spcPct val="20000"/>
              </a:spcBef>
              <a:buClr>
                <a:schemeClr val="accent2"/>
              </a:buClr>
              <a:buSzPct val="70000"/>
              <a:buFont typeface="Wingdings 2"/>
              <a:buChar char=""/>
              <a:defRPr kumimoji="0" sz="2000" kern="1200">
                <a:solidFill>
                  <a:srgbClr val="1D4560"/>
                </a:solidFill>
                <a:latin typeface="Arial" pitchFamily="34" charset="0"/>
                <a:ea typeface="+mn-ea"/>
                <a:cs typeface="Arial" pitchFamily="34" charset="0"/>
              </a:defRPr>
            </a:lvl3pPr>
            <a:lvl4pPr marL="1188720" indent="-210312" algn="l" rtl="0" eaLnBrk="1" latinLnBrk="0" hangingPunct="1">
              <a:spcBef>
                <a:spcPct val="20000"/>
              </a:spcBef>
              <a:buClr>
                <a:schemeClr val="accent3"/>
              </a:buClr>
              <a:buSzPct val="65000"/>
              <a:buFont typeface="Wingdings 2"/>
              <a:buChar char=""/>
              <a:defRPr kumimoji="0" sz="1800" kern="1200">
                <a:solidFill>
                  <a:srgbClr val="1D4560"/>
                </a:solidFill>
                <a:latin typeface="Arial" pitchFamily="34" charset="0"/>
                <a:ea typeface="+mn-ea"/>
                <a:cs typeface="Arial" pitchFamily="34" charset="0"/>
              </a:defRPr>
            </a:lvl4pPr>
            <a:lvl5pPr marL="1463040" indent="-210312" algn="l" rtl="0" eaLnBrk="1" latinLnBrk="0" hangingPunct="1">
              <a:spcBef>
                <a:spcPct val="20000"/>
              </a:spcBef>
              <a:buClr>
                <a:schemeClr val="accent4"/>
              </a:buClr>
              <a:buSzPct val="65000"/>
              <a:buFont typeface="Wingdings 2"/>
              <a:buChar char=""/>
              <a:defRPr kumimoji="0" sz="1800" kern="1200">
                <a:solidFill>
                  <a:srgbClr val="1D4560"/>
                </a:solidFill>
                <a:latin typeface="Arial" pitchFamily="34" charset="0"/>
                <a:ea typeface="+mn-ea"/>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a:t>Map of reported wildfires since 2017</a:t>
            </a:r>
          </a:p>
        </p:txBody>
      </p:sp>
      <p:sp>
        <p:nvSpPr>
          <p:cNvPr id="15" name="Content Placeholder 1">
            <a:extLst>
              <a:ext uri="{FF2B5EF4-FFF2-40B4-BE49-F238E27FC236}">
                <a16:creationId xmlns:a16="http://schemas.microsoft.com/office/drawing/2014/main" id="{116E93C2-DE28-8AE0-6719-38DFE6CD2A34}"/>
              </a:ext>
            </a:extLst>
          </p:cNvPr>
          <p:cNvSpPr txBox="1">
            <a:spLocks/>
          </p:cNvSpPr>
          <p:nvPr/>
        </p:nvSpPr>
        <p:spPr>
          <a:xfrm>
            <a:off x="6477000" y="3495353"/>
            <a:ext cx="4048266" cy="488004"/>
          </a:xfrm>
          <a:prstGeom prst="rect">
            <a:avLst/>
          </a:prstGeom>
        </p:spPr>
        <p:txBody>
          <a:bodyPr vert="horz" lIns="91440" tIns="45720" rIns="91440" bIns="45720" anchor="t">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rgbClr val="1D4560"/>
                </a:solidFill>
                <a:latin typeface="Arial" pitchFamily="34" charset="0"/>
                <a:ea typeface="+mn-ea"/>
                <a:cs typeface="Arial" pitchFamily="34" charset="0"/>
              </a:defRPr>
            </a:lvl1pPr>
            <a:lvl2pPr marL="640080" indent="-246888" algn="l" rtl="0" eaLnBrk="1" latinLnBrk="0" hangingPunct="1">
              <a:spcBef>
                <a:spcPct val="20000"/>
              </a:spcBef>
              <a:buClr>
                <a:schemeClr val="accent1"/>
              </a:buClr>
              <a:buSzPct val="85000"/>
              <a:buFont typeface="Wingdings 2"/>
              <a:buChar char=""/>
              <a:defRPr kumimoji="0" sz="2400" kern="1200">
                <a:solidFill>
                  <a:srgbClr val="1D4560"/>
                </a:solidFill>
                <a:latin typeface="Arial" pitchFamily="34" charset="0"/>
                <a:ea typeface="+mn-ea"/>
                <a:cs typeface="Arial" pitchFamily="34" charset="0"/>
              </a:defRPr>
            </a:lvl2pPr>
            <a:lvl3pPr marL="914400" indent="-246888" algn="l" rtl="0" eaLnBrk="1" latinLnBrk="0" hangingPunct="1">
              <a:spcBef>
                <a:spcPct val="20000"/>
              </a:spcBef>
              <a:buClr>
                <a:schemeClr val="accent2"/>
              </a:buClr>
              <a:buSzPct val="70000"/>
              <a:buFont typeface="Wingdings 2"/>
              <a:buChar char=""/>
              <a:defRPr kumimoji="0" sz="2000" kern="1200">
                <a:solidFill>
                  <a:srgbClr val="1D4560"/>
                </a:solidFill>
                <a:latin typeface="Arial" pitchFamily="34" charset="0"/>
                <a:ea typeface="+mn-ea"/>
                <a:cs typeface="Arial" pitchFamily="34" charset="0"/>
              </a:defRPr>
            </a:lvl3pPr>
            <a:lvl4pPr marL="1188720" indent="-210312" algn="l" rtl="0" eaLnBrk="1" latinLnBrk="0" hangingPunct="1">
              <a:spcBef>
                <a:spcPct val="20000"/>
              </a:spcBef>
              <a:buClr>
                <a:schemeClr val="accent3"/>
              </a:buClr>
              <a:buSzPct val="65000"/>
              <a:buFont typeface="Wingdings 2"/>
              <a:buChar char=""/>
              <a:defRPr kumimoji="0" sz="1800" kern="1200">
                <a:solidFill>
                  <a:srgbClr val="1D4560"/>
                </a:solidFill>
                <a:latin typeface="Arial" pitchFamily="34" charset="0"/>
                <a:ea typeface="+mn-ea"/>
                <a:cs typeface="Arial" pitchFamily="34" charset="0"/>
              </a:defRPr>
            </a:lvl4pPr>
            <a:lvl5pPr marL="1463040" indent="-210312" algn="l" rtl="0" eaLnBrk="1" latinLnBrk="0" hangingPunct="1">
              <a:spcBef>
                <a:spcPct val="20000"/>
              </a:spcBef>
              <a:buClr>
                <a:schemeClr val="accent4"/>
              </a:buClr>
              <a:buSzPct val="65000"/>
              <a:buFont typeface="Wingdings 2"/>
              <a:buChar char=""/>
              <a:defRPr kumimoji="0" sz="1800" kern="1200">
                <a:solidFill>
                  <a:srgbClr val="1D4560"/>
                </a:solidFill>
                <a:latin typeface="Arial" pitchFamily="34" charset="0"/>
                <a:ea typeface="+mn-ea"/>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sz="1800"/>
              <a:t>Fire and Smoke on 1/18/2023</a:t>
            </a:r>
          </a:p>
        </p:txBody>
      </p:sp>
    </p:spTree>
    <p:extLst>
      <p:ext uri="{BB962C8B-B14F-4D97-AF65-F5344CB8AC3E}">
        <p14:creationId xmlns:p14="http://schemas.microsoft.com/office/powerpoint/2010/main" val="2805468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51F7-3788-C7DF-A0DF-61FA2010BCF8}"/>
              </a:ext>
            </a:extLst>
          </p:cNvPr>
          <p:cNvSpPr>
            <a:spLocks noGrp="1"/>
          </p:cNvSpPr>
          <p:nvPr>
            <p:ph type="title"/>
          </p:nvPr>
        </p:nvSpPr>
        <p:spPr>
          <a:xfrm>
            <a:off x="368300" y="228600"/>
            <a:ext cx="11544300" cy="1075340"/>
          </a:xfrm>
        </p:spPr>
        <p:txBody>
          <a:bodyPr/>
          <a:lstStyle/>
          <a:p>
            <a:r>
              <a:rPr lang="en-US"/>
              <a:t>Soil</a:t>
            </a:r>
          </a:p>
        </p:txBody>
      </p:sp>
      <p:pic>
        <p:nvPicPr>
          <p:cNvPr id="9" name="Content Placeholder 8">
            <a:extLst>
              <a:ext uri="{FF2B5EF4-FFF2-40B4-BE49-F238E27FC236}">
                <a16:creationId xmlns:a16="http://schemas.microsoft.com/office/drawing/2014/main" id="{C45CF5E9-BF75-8BD1-7579-A690829FDBBC}"/>
              </a:ext>
            </a:extLst>
          </p:cNvPr>
          <p:cNvPicPr>
            <a:picLocks noGrp="1" noChangeAspect="1"/>
          </p:cNvPicPr>
          <p:nvPr>
            <p:ph idx="1"/>
          </p:nvPr>
        </p:nvPicPr>
        <p:blipFill>
          <a:blip r:embed="rId3"/>
          <a:stretch>
            <a:fillRect/>
          </a:stretch>
        </p:blipFill>
        <p:spPr>
          <a:xfrm>
            <a:off x="368300" y="1827312"/>
            <a:ext cx="4876516" cy="3763511"/>
          </a:xfrm>
        </p:spPr>
      </p:pic>
      <p:sp>
        <p:nvSpPr>
          <p:cNvPr id="7" name="TextBox 6">
            <a:extLst>
              <a:ext uri="{FF2B5EF4-FFF2-40B4-BE49-F238E27FC236}">
                <a16:creationId xmlns:a16="http://schemas.microsoft.com/office/drawing/2014/main" id="{4066A1BE-9F8F-3F1E-60F9-B99901391658}"/>
              </a:ext>
            </a:extLst>
          </p:cNvPr>
          <p:cNvSpPr txBox="1"/>
          <p:nvPr/>
        </p:nvSpPr>
        <p:spPr>
          <a:xfrm>
            <a:off x="9067800" y="5620534"/>
            <a:ext cx="2548576" cy="307777"/>
          </a:xfrm>
          <a:prstGeom prst="rect">
            <a:avLst/>
          </a:prstGeom>
          <a:noFill/>
        </p:spPr>
        <p:txBody>
          <a:bodyPr wrap="square" rtlCol="0">
            <a:spAutoFit/>
          </a:bodyPr>
          <a:lstStyle/>
          <a:p>
            <a:pPr algn="r"/>
            <a:r>
              <a:rPr lang="en-US" sz="1400"/>
              <a:t>Credit: </a:t>
            </a:r>
            <a:r>
              <a:rPr lang="en-US" sz="1400">
                <a:hlinkClick r:id="rId4"/>
              </a:rPr>
              <a:t>USDA</a:t>
            </a:r>
            <a:endParaRPr lang="en-US" sz="1400"/>
          </a:p>
        </p:txBody>
      </p:sp>
      <p:sp>
        <p:nvSpPr>
          <p:cNvPr id="10" name="TextBox 9">
            <a:extLst>
              <a:ext uri="{FF2B5EF4-FFF2-40B4-BE49-F238E27FC236}">
                <a16:creationId xmlns:a16="http://schemas.microsoft.com/office/drawing/2014/main" id="{E54BC301-6909-489A-ABD3-5A1BC127A935}"/>
              </a:ext>
            </a:extLst>
          </p:cNvPr>
          <p:cNvSpPr txBox="1"/>
          <p:nvPr/>
        </p:nvSpPr>
        <p:spPr>
          <a:xfrm>
            <a:off x="368300" y="5620534"/>
            <a:ext cx="4876516" cy="307777"/>
          </a:xfrm>
          <a:prstGeom prst="rect">
            <a:avLst/>
          </a:prstGeom>
          <a:noFill/>
        </p:spPr>
        <p:txBody>
          <a:bodyPr wrap="square" rtlCol="0">
            <a:spAutoFit/>
          </a:bodyPr>
          <a:lstStyle/>
          <a:p>
            <a:pPr algn="r"/>
            <a:r>
              <a:rPr lang="en-US" sz="1400"/>
              <a:t>Credit: Smithsonian Institution, </a:t>
            </a:r>
            <a:r>
              <a:rPr lang="en-US" sz="1400">
                <a:hlinkClick r:id="rId5"/>
              </a:rPr>
              <a:t>Soils4Teachers</a:t>
            </a:r>
            <a:endParaRPr lang="en-US" sz="1400"/>
          </a:p>
        </p:txBody>
      </p:sp>
      <p:pic>
        <p:nvPicPr>
          <p:cNvPr id="15" name="Picture 14">
            <a:extLst>
              <a:ext uri="{FF2B5EF4-FFF2-40B4-BE49-F238E27FC236}">
                <a16:creationId xmlns:a16="http://schemas.microsoft.com/office/drawing/2014/main" id="{327D71B8-37B9-BC1C-9921-D8CD98845599}"/>
              </a:ext>
            </a:extLst>
          </p:cNvPr>
          <p:cNvPicPr>
            <a:picLocks noChangeAspect="1"/>
          </p:cNvPicPr>
          <p:nvPr/>
        </p:nvPicPr>
        <p:blipFill>
          <a:blip r:embed="rId6"/>
          <a:stretch>
            <a:fillRect/>
          </a:stretch>
        </p:blipFill>
        <p:spPr>
          <a:xfrm>
            <a:off x="6542868" y="1814839"/>
            <a:ext cx="5049864" cy="3805695"/>
          </a:xfrm>
          <a:prstGeom prst="rect">
            <a:avLst/>
          </a:prstGeom>
        </p:spPr>
      </p:pic>
    </p:spTree>
    <p:extLst>
      <p:ext uri="{BB962C8B-B14F-4D97-AF65-F5344CB8AC3E}">
        <p14:creationId xmlns:p14="http://schemas.microsoft.com/office/powerpoint/2010/main" val="23843753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51F7-3788-C7DF-A0DF-61FA2010BCF8}"/>
              </a:ext>
            </a:extLst>
          </p:cNvPr>
          <p:cNvSpPr>
            <a:spLocks noGrp="1"/>
          </p:cNvSpPr>
          <p:nvPr>
            <p:ph type="title"/>
          </p:nvPr>
        </p:nvSpPr>
        <p:spPr>
          <a:xfrm>
            <a:off x="304800" y="262583"/>
            <a:ext cx="11582400" cy="1075340"/>
          </a:xfrm>
        </p:spPr>
        <p:txBody>
          <a:bodyPr/>
          <a:lstStyle/>
          <a:p>
            <a:r>
              <a:rPr lang="en-US"/>
              <a:t>Stream Tables – Wildfires</a:t>
            </a:r>
          </a:p>
        </p:txBody>
      </p:sp>
      <p:sp>
        <p:nvSpPr>
          <p:cNvPr id="8" name="TextBox 7">
            <a:extLst>
              <a:ext uri="{FF2B5EF4-FFF2-40B4-BE49-F238E27FC236}">
                <a16:creationId xmlns:a16="http://schemas.microsoft.com/office/drawing/2014/main" id="{93C4730F-172E-E6CC-CB9F-2B023E1167EE}"/>
              </a:ext>
            </a:extLst>
          </p:cNvPr>
          <p:cNvSpPr txBox="1"/>
          <p:nvPr/>
        </p:nvSpPr>
        <p:spPr>
          <a:xfrm>
            <a:off x="794077" y="2315806"/>
            <a:ext cx="5530523" cy="1200329"/>
          </a:xfrm>
          <a:prstGeom prst="rect">
            <a:avLst/>
          </a:prstGeom>
          <a:noFill/>
        </p:spPr>
        <p:txBody>
          <a:bodyPr wrap="square">
            <a:spAutoFit/>
          </a:bodyPr>
          <a:lstStyle/>
          <a:p>
            <a:r>
              <a:rPr lang="en-US"/>
              <a:t>Sand sprayed with Scotchgard = hydrophobic soil</a:t>
            </a:r>
          </a:p>
          <a:p>
            <a:endParaRPr lang="en-US"/>
          </a:p>
          <a:p>
            <a:endParaRPr lang="en-US"/>
          </a:p>
          <a:p>
            <a:r>
              <a:rPr lang="en-US"/>
              <a:t>Images???  </a:t>
            </a:r>
          </a:p>
        </p:txBody>
      </p:sp>
      <p:sp>
        <p:nvSpPr>
          <p:cNvPr id="9" name="Star: 5 Points 8">
            <a:extLst>
              <a:ext uri="{FF2B5EF4-FFF2-40B4-BE49-F238E27FC236}">
                <a16:creationId xmlns:a16="http://schemas.microsoft.com/office/drawing/2014/main" id="{772E1F0E-8576-C518-55BD-FBBED3185E2B}"/>
              </a:ext>
            </a:extLst>
          </p:cNvPr>
          <p:cNvSpPr/>
          <p:nvPr/>
        </p:nvSpPr>
        <p:spPr>
          <a:xfrm>
            <a:off x="2057400" y="4032353"/>
            <a:ext cx="1524000" cy="14773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0F9A6D5-DCE7-77B1-16D9-25168D3DA7DF}"/>
              </a:ext>
            </a:extLst>
          </p:cNvPr>
          <p:cNvPicPr>
            <a:picLocks noChangeAspect="1"/>
          </p:cNvPicPr>
          <p:nvPr/>
        </p:nvPicPr>
        <p:blipFill>
          <a:blip r:embed="rId3"/>
          <a:stretch>
            <a:fillRect/>
          </a:stretch>
        </p:blipFill>
        <p:spPr>
          <a:xfrm>
            <a:off x="9316236" y="1473226"/>
            <a:ext cx="1636727" cy="3162488"/>
          </a:xfrm>
          <a:prstGeom prst="rect">
            <a:avLst/>
          </a:prstGeom>
        </p:spPr>
      </p:pic>
    </p:spTree>
    <p:extLst>
      <p:ext uri="{BB962C8B-B14F-4D97-AF65-F5344CB8AC3E}">
        <p14:creationId xmlns:p14="http://schemas.microsoft.com/office/powerpoint/2010/main" val="3387329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51F7-3788-C7DF-A0DF-61FA2010BCF8}"/>
              </a:ext>
            </a:extLst>
          </p:cNvPr>
          <p:cNvSpPr>
            <a:spLocks noGrp="1"/>
          </p:cNvSpPr>
          <p:nvPr>
            <p:ph type="title"/>
          </p:nvPr>
        </p:nvSpPr>
        <p:spPr>
          <a:xfrm>
            <a:off x="330200" y="228600"/>
            <a:ext cx="11582400" cy="1075340"/>
          </a:xfrm>
        </p:spPr>
        <p:txBody>
          <a:bodyPr/>
          <a:lstStyle/>
          <a:p>
            <a:r>
              <a:rPr lang="en-US"/>
              <a:t>Wildfire changes soil</a:t>
            </a:r>
          </a:p>
        </p:txBody>
      </p:sp>
      <p:pic>
        <p:nvPicPr>
          <p:cNvPr id="4" name="Picture 2" descr="6 Reasons Your Soil Doesn't Absorb Water (Must Read)">
            <a:extLst>
              <a:ext uri="{FF2B5EF4-FFF2-40B4-BE49-F238E27FC236}">
                <a16:creationId xmlns:a16="http://schemas.microsoft.com/office/drawing/2014/main" id="{F804F87B-E457-B074-5D44-2CE3EC320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597" y="1828799"/>
            <a:ext cx="5686779" cy="3762023"/>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a:extLst>
              <a:ext uri="{FF2B5EF4-FFF2-40B4-BE49-F238E27FC236}">
                <a16:creationId xmlns:a16="http://schemas.microsoft.com/office/drawing/2014/main" id="{C45CF5E9-BF75-8BD1-7579-A690829FDBBC}"/>
              </a:ext>
            </a:extLst>
          </p:cNvPr>
          <p:cNvPicPr>
            <a:picLocks noGrp="1" noChangeAspect="1"/>
          </p:cNvPicPr>
          <p:nvPr>
            <p:ph idx="1"/>
          </p:nvPr>
        </p:nvPicPr>
        <p:blipFill>
          <a:blip r:embed="rId4"/>
          <a:stretch>
            <a:fillRect/>
          </a:stretch>
        </p:blipFill>
        <p:spPr>
          <a:xfrm>
            <a:off x="368300" y="1827312"/>
            <a:ext cx="4876516" cy="3763511"/>
          </a:xfrm>
        </p:spPr>
      </p:pic>
      <p:sp>
        <p:nvSpPr>
          <p:cNvPr id="7" name="TextBox 6">
            <a:extLst>
              <a:ext uri="{FF2B5EF4-FFF2-40B4-BE49-F238E27FC236}">
                <a16:creationId xmlns:a16="http://schemas.microsoft.com/office/drawing/2014/main" id="{4066A1BE-9F8F-3F1E-60F9-B99901391658}"/>
              </a:ext>
            </a:extLst>
          </p:cNvPr>
          <p:cNvSpPr txBox="1"/>
          <p:nvPr/>
        </p:nvSpPr>
        <p:spPr>
          <a:xfrm>
            <a:off x="9067800" y="5620534"/>
            <a:ext cx="2548576" cy="307777"/>
          </a:xfrm>
          <a:prstGeom prst="rect">
            <a:avLst/>
          </a:prstGeom>
          <a:noFill/>
        </p:spPr>
        <p:txBody>
          <a:bodyPr wrap="square" rtlCol="0">
            <a:spAutoFit/>
          </a:bodyPr>
          <a:lstStyle/>
          <a:p>
            <a:pPr algn="r"/>
            <a:r>
              <a:rPr lang="en-US" sz="1400"/>
              <a:t>Credit: </a:t>
            </a:r>
            <a:r>
              <a:rPr lang="en-US" sz="1400">
                <a:hlinkClick r:id="rId5"/>
              </a:rPr>
              <a:t>USDA</a:t>
            </a:r>
            <a:endParaRPr lang="en-US" sz="1400"/>
          </a:p>
        </p:txBody>
      </p:sp>
      <p:sp>
        <p:nvSpPr>
          <p:cNvPr id="10" name="TextBox 9">
            <a:extLst>
              <a:ext uri="{FF2B5EF4-FFF2-40B4-BE49-F238E27FC236}">
                <a16:creationId xmlns:a16="http://schemas.microsoft.com/office/drawing/2014/main" id="{E54BC301-6909-489A-ABD3-5A1BC127A935}"/>
              </a:ext>
            </a:extLst>
          </p:cNvPr>
          <p:cNvSpPr txBox="1"/>
          <p:nvPr/>
        </p:nvSpPr>
        <p:spPr>
          <a:xfrm>
            <a:off x="368300" y="5620534"/>
            <a:ext cx="4876516" cy="307777"/>
          </a:xfrm>
          <a:prstGeom prst="rect">
            <a:avLst/>
          </a:prstGeom>
          <a:noFill/>
        </p:spPr>
        <p:txBody>
          <a:bodyPr wrap="square" rtlCol="0">
            <a:spAutoFit/>
          </a:bodyPr>
          <a:lstStyle/>
          <a:p>
            <a:pPr algn="r"/>
            <a:r>
              <a:rPr lang="en-US" sz="1400"/>
              <a:t>Credit: Smithsonian Institution, </a:t>
            </a:r>
            <a:r>
              <a:rPr lang="en-US" sz="1400">
                <a:hlinkClick r:id="rId6"/>
              </a:rPr>
              <a:t>Soils4Teachers</a:t>
            </a:r>
            <a:endParaRPr lang="en-US" sz="1400"/>
          </a:p>
        </p:txBody>
      </p:sp>
    </p:spTree>
    <p:extLst>
      <p:ext uri="{BB962C8B-B14F-4D97-AF65-F5344CB8AC3E}">
        <p14:creationId xmlns:p14="http://schemas.microsoft.com/office/powerpoint/2010/main" val="31578357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82F1FA-A42C-8500-3033-3C2BE3EF4F29}"/>
              </a:ext>
            </a:extLst>
          </p:cNvPr>
          <p:cNvSpPr>
            <a:spLocks noGrp="1"/>
          </p:cNvSpPr>
          <p:nvPr>
            <p:ph type="title"/>
          </p:nvPr>
        </p:nvSpPr>
        <p:spPr>
          <a:xfrm>
            <a:off x="528639" y="338935"/>
            <a:ext cx="11582400" cy="998530"/>
          </a:xfrm>
        </p:spPr>
        <p:txBody>
          <a:bodyPr/>
          <a:lstStyle/>
          <a:p>
            <a:r>
              <a:rPr lang="en-US">
                <a:solidFill>
                  <a:srgbClr val="781D16"/>
                </a:solidFill>
              </a:rPr>
              <a:t>Effects of flooding </a:t>
            </a:r>
          </a:p>
        </p:txBody>
      </p:sp>
      <p:sp>
        <p:nvSpPr>
          <p:cNvPr id="7" name="TextBox 6">
            <a:extLst>
              <a:ext uri="{FF2B5EF4-FFF2-40B4-BE49-F238E27FC236}">
                <a16:creationId xmlns:a16="http://schemas.microsoft.com/office/drawing/2014/main" id="{86E61E20-7651-B0D0-EDFB-D43125CDE23F}"/>
              </a:ext>
            </a:extLst>
          </p:cNvPr>
          <p:cNvSpPr txBox="1"/>
          <p:nvPr/>
        </p:nvSpPr>
        <p:spPr>
          <a:xfrm>
            <a:off x="7263063" y="2916737"/>
            <a:ext cx="3352800" cy="307777"/>
          </a:xfrm>
          <a:prstGeom prst="rect">
            <a:avLst/>
          </a:prstGeom>
          <a:noFill/>
        </p:spPr>
        <p:txBody>
          <a:bodyPr wrap="square" rtlCol="0">
            <a:spAutoFit/>
          </a:bodyPr>
          <a:lstStyle/>
          <a:p>
            <a:pPr algn="r"/>
            <a:r>
              <a:rPr lang="en-US" sz="1400" b="0" i="1">
                <a:effectLst/>
                <a:latin typeface="libre franklin" pitchFamily="2" charset="0"/>
              </a:rPr>
              <a:t>Credit: US Geological Survey</a:t>
            </a:r>
            <a:endParaRPr lang="en-US" sz="1400"/>
          </a:p>
        </p:txBody>
      </p:sp>
      <p:pic>
        <p:nvPicPr>
          <p:cNvPr id="8" name="Picture 2" descr="What is a Debris Flow? - Universe Today">
            <a:extLst>
              <a:ext uri="{FF2B5EF4-FFF2-40B4-BE49-F238E27FC236}">
                <a16:creationId xmlns:a16="http://schemas.microsoft.com/office/drawing/2014/main" id="{0855FF02-42CF-2916-402A-6873ABAE34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4037" y="338935"/>
            <a:ext cx="3791826" cy="25278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urricane Ida in Virginia">
            <a:extLst>
              <a:ext uri="{FF2B5EF4-FFF2-40B4-BE49-F238E27FC236}">
                <a16:creationId xmlns:a16="http://schemas.microsoft.com/office/drawing/2014/main" id="{58093EB6-9FB8-4451-A187-5EBF9EFACB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2542" y="1733446"/>
            <a:ext cx="2877046" cy="38372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63D079-07A8-23E8-EF14-FFADF5648F1E}"/>
              </a:ext>
            </a:extLst>
          </p:cNvPr>
          <p:cNvSpPr txBox="1"/>
          <p:nvPr/>
        </p:nvSpPr>
        <p:spPr>
          <a:xfrm>
            <a:off x="1222830" y="5699483"/>
            <a:ext cx="3352800" cy="523220"/>
          </a:xfrm>
          <a:prstGeom prst="rect">
            <a:avLst/>
          </a:prstGeom>
          <a:noFill/>
        </p:spPr>
        <p:txBody>
          <a:bodyPr wrap="square" rtlCol="0">
            <a:spAutoFit/>
          </a:bodyPr>
          <a:lstStyle/>
          <a:p>
            <a:pPr algn="r"/>
            <a:r>
              <a:rPr lang="en-US" sz="1400" b="0" i="1">
                <a:effectLst/>
                <a:latin typeface="libre franklin" pitchFamily="2" charset="0"/>
              </a:rPr>
              <a:t>Credit: </a:t>
            </a:r>
            <a:r>
              <a:rPr lang="en-US" sz="1400" b="0" i="1">
                <a:effectLst/>
                <a:latin typeface="libre franklin" pitchFamily="2" charset="0"/>
                <a:hlinkClick r:id="rId5"/>
              </a:rPr>
              <a:t>Bristol Virginia Professional Fire Fighters Association</a:t>
            </a:r>
            <a:endParaRPr lang="en-US" sz="1400"/>
          </a:p>
        </p:txBody>
      </p:sp>
      <p:pic>
        <p:nvPicPr>
          <p:cNvPr id="10" name="Picture 8" descr="Trash in Northern Virginia creek">
            <a:extLst>
              <a:ext uri="{FF2B5EF4-FFF2-40B4-BE49-F238E27FC236}">
                <a16:creationId xmlns:a16="http://schemas.microsoft.com/office/drawing/2014/main" id="{0DEE78B5-09FC-8E89-5231-0C923BC005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4037" y="3372803"/>
            <a:ext cx="3791826" cy="25206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8AAD9FA-6E43-754E-6554-12F7A6434243}"/>
              </a:ext>
            </a:extLst>
          </p:cNvPr>
          <p:cNvSpPr txBox="1"/>
          <p:nvPr/>
        </p:nvSpPr>
        <p:spPr>
          <a:xfrm>
            <a:off x="7263063" y="5914926"/>
            <a:ext cx="3352800" cy="307777"/>
          </a:xfrm>
          <a:prstGeom prst="rect">
            <a:avLst/>
          </a:prstGeom>
          <a:noFill/>
        </p:spPr>
        <p:txBody>
          <a:bodyPr wrap="square" rtlCol="0">
            <a:spAutoFit/>
          </a:bodyPr>
          <a:lstStyle/>
          <a:p>
            <a:pPr algn="r"/>
            <a:r>
              <a:rPr lang="en-US" sz="1400" b="0" i="1">
                <a:effectLst/>
                <a:latin typeface="libre franklin" pitchFamily="2" charset="0"/>
              </a:rPr>
              <a:t>Credit: </a:t>
            </a:r>
            <a:r>
              <a:rPr lang="en-US" sz="1400" b="0" i="1">
                <a:effectLst/>
                <a:latin typeface="libre franklin" pitchFamily="2" charset="0"/>
                <a:hlinkClick r:id="rId7"/>
              </a:rPr>
              <a:t>Whitney Pipkin</a:t>
            </a:r>
            <a:endParaRPr lang="en-US" sz="1400"/>
          </a:p>
        </p:txBody>
      </p:sp>
    </p:spTree>
    <p:extLst>
      <p:ext uri="{BB962C8B-B14F-4D97-AF65-F5344CB8AC3E}">
        <p14:creationId xmlns:p14="http://schemas.microsoft.com/office/powerpoint/2010/main" val="1709408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2A12-5AA5-9BB2-2E21-9F307FCA0D63}"/>
              </a:ext>
            </a:extLst>
          </p:cNvPr>
          <p:cNvSpPr>
            <a:spLocks noGrp="1"/>
          </p:cNvSpPr>
          <p:nvPr>
            <p:ph type="title"/>
          </p:nvPr>
        </p:nvSpPr>
        <p:spPr>
          <a:xfrm>
            <a:off x="304800" y="533400"/>
            <a:ext cx="11582400" cy="1075340"/>
          </a:xfrm>
        </p:spPr>
        <p:txBody>
          <a:bodyPr/>
          <a:lstStyle/>
          <a:p>
            <a:r>
              <a:rPr lang="en-US"/>
              <a:t>SDG discussion</a:t>
            </a:r>
          </a:p>
        </p:txBody>
      </p:sp>
      <p:sp>
        <p:nvSpPr>
          <p:cNvPr id="3" name="Content Placeholder 2">
            <a:extLst>
              <a:ext uri="{FF2B5EF4-FFF2-40B4-BE49-F238E27FC236}">
                <a16:creationId xmlns:a16="http://schemas.microsoft.com/office/drawing/2014/main" id="{5D1FE770-1B88-7165-40A6-0BF28969C78E}"/>
              </a:ext>
            </a:extLst>
          </p:cNvPr>
          <p:cNvSpPr>
            <a:spLocks noGrp="1"/>
          </p:cNvSpPr>
          <p:nvPr>
            <p:ph idx="1"/>
          </p:nvPr>
        </p:nvSpPr>
        <p:spPr/>
        <p:txBody>
          <a:bodyPr>
            <a:normAutofit/>
          </a:bodyPr>
          <a:lstStyle/>
          <a:p>
            <a:pPr marL="0" indent="0">
              <a:buNone/>
            </a:pPr>
            <a:r>
              <a:rPr lang="en-US"/>
              <a:t>ES.8 The student will investigate and understand that freshwater resources influence and are influenced by geologic processes and human activity</a:t>
            </a:r>
          </a:p>
          <a:p>
            <a:pPr marL="0" indent="0">
              <a:buNone/>
            </a:pPr>
            <a:endParaRPr lang="en-US"/>
          </a:p>
        </p:txBody>
      </p:sp>
      <p:pic>
        <p:nvPicPr>
          <p:cNvPr id="4" name="Picture 2" descr="Sustainable Development Goal 3 - Wikipedia">
            <a:extLst>
              <a:ext uri="{FF2B5EF4-FFF2-40B4-BE49-F238E27FC236}">
                <a16:creationId xmlns:a16="http://schemas.microsoft.com/office/drawing/2014/main" id="{A399D6BD-2D0E-7D89-3E62-52D8B35C5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318" y="413931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DG 6: Clean Water and Sanitation : GCCA">
            <a:extLst>
              <a:ext uri="{FF2B5EF4-FFF2-40B4-BE49-F238E27FC236}">
                <a16:creationId xmlns:a16="http://schemas.microsoft.com/office/drawing/2014/main" id="{E7F81FF3-2520-CEF2-40BB-FD2B916DB9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1959" y="413931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UN Sustainable Development Goals Tiles — California Global Education Project">
            <a:extLst>
              <a:ext uri="{FF2B5EF4-FFF2-40B4-BE49-F238E27FC236}">
                <a16:creationId xmlns:a16="http://schemas.microsoft.com/office/drawing/2014/main" id="{44028E30-6A47-C2C0-04DD-B2A9FF005E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13931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Goal 12: Responsible Consumption and Production - SDG Tracker">
            <a:extLst>
              <a:ext uri="{FF2B5EF4-FFF2-40B4-BE49-F238E27FC236}">
                <a16:creationId xmlns:a16="http://schemas.microsoft.com/office/drawing/2014/main" id="{E3348110-FD09-3278-F0B2-FA21A79B6E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1241" y="414695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UN Sustainable Development Goals Tiles — California Global Education Project">
            <a:extLst>
              <a:ext uri="{FF2B5EF4-FFF2-40B4-BE49-F238E27FC236}">
                <a16:creationId xmlns:a16="http://schemas.microsoft.com/office/drawing/2014/main" id="{B35FC562-FD12-1656-DB22-9F1DA10524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80882" y="4146958"/>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716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DE8C36D-4BEC-8EEF-E943-316C61016D42}"/>
              </a:ext>
            </a:extLst>
          </p:cNvPr>
          <p:cNvPicPr>
            <a:picLocks noChangeAspect="1"/>
          </p:cNvPicPr>
          <p:nvPr/>
        </p:nvPicPr>
        <p:blipFill rotWithShape="1">
          <a:blip r:embed="rId3"/>
          <a:srcRect r="1334"/>
          <a:stretch/>
        </p:blipFill>
        <p:spPr>
          <a:xfrm>
            <a:off x="20" y="10"/>
            <a:ext cx="12191980" cy="6857990"/>
          </a:xfrm>
          <a:prstGeom prst="rect">
            <a:avLst/>
          </a:prstGeom>
          <a:noFill/>
        </p:spPr>
      </p:pic>
    </p:spTree>
    <p:extLst>
      <p:ext uri="{BB962C8B-B14F-4D97-AF65-F5344CB8AC3E}">
        <p14:creationId xmlns:p14="http://schemas.microsoft.com/office/powerpoint/2010/main" val="3000497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51269E-770E-4110-3048-4D049AB7FEDD}"/>
              </a:ext>
            </a:extLst>
          </p:cNvPr>
          <p:cNvSpPr/>
          <p:nvPr/>
        </p:nvSpPr>
        <p:spPr>
          <a:xfrm>
            <a:off x="0" y="4829175"/>
            <a:ext cx="100584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EB6CBB4-9897-48CD-20D1-D30AF015F3EB}"/>
              </a:ext>
            </a:extLst>
          </p:cNvPr>
          <p:cNvPicPr>
            <a:picLocks noChangeAspect="1"/>
          </p:cNvPicPr>
          <p:nvPr/>
        </p:nvPicPr>
        <p:blipFill rotWithShape="1">
          <a:blip r:embed="rId3"/>
          <a:srcRect t="1121" r="984"/>
          <a:stretch/>
        </p:blipFill>
        <p:spPr>
          <a:xfrm>
            <a:off x="3402212" y="76200"/>
            <a:ext cx="5387576" cy="6721429"/>
          </a:xfrm>
          <a:prstGeom prst="rect">
            <a:avLst/>
          </a:prstGeom>
          <a:ln>
            <a:solidFill>
              <a:schemeClr val="tx1"/>
            </a:solidFill>
          </a:ln>
        </p:spPr>
      </p:pic>
    </p:spTree>
    <p:extLst>
      <p:ext uri="{BB962C8B-B14F-4D97-AF65-F5344CB8AC3E}">
        <p14:creationId xmlns:p14="http://schemas.microsoft.com/office/powerpoint/2010/main" val="1093743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8B37FA8-FE1C-1923-0829-F6E599B3EB6A}"/>
              </a:ext>
            </a:extLst>
          </p:cNvPr>
          <p:cNvSpPr>
            <a:spLocks noGrp="1"/>
          </p:cNvSpPr>
          <p:nvPr>
            <p:ph type="pic" idx="1"/>
          </p:nvPr>
        </p:nvSpPr>
        <p:spPr/>
      </p:sp>
      <p:sp>
        <p:nvSpPr>
          <p:cNvPr id="3" name="Text Placeholder 2">
            <a:extLst>
              <a:ext uri="{FF2B5EF4-FFF2-40B4-BE49-F238E27FC236}">
                <a16:creationId xmlns:a16="http://schemas.microsoft.com/office/drawing/2014/main" id="{3B581D06-2EA5-B7E8-88BB-3CF8906DE208}"/>
              </a:ext>
            </a:extLst>
          </p:cNvPr>
          <p:cNvSpPr>
            <a:spLocks noGrp="1"/>
          </p:cNvSpPr>
          <p:nvPr>
            <p:ph type="body" sz="half" idx="2"/>
          </p:nvPr>
        </p:nvSpPr>
        <p:spPr/>
        <p:txBody>
          <a:bodyPr/>
          <a:lstStyle/>
          <a:p>
            <a:endParaRPr lang="en-US"/>
          </a:p>
        </p:txBody>
      </p:sp>
      <p:pic>
        <p:nvPicPr>
          <p:cNvPr id="5122" name="Picture 2">
            <a:extLst>
              <a:ext uri="{FF2B5EF4-FFF2-40B4-BE49-F238E27FC236}">
                <a16:creationId xmlns:a16="http://schemas.microsoft.com/office/drawing/2014/main" id="{B5D6B568-C2A9-0AB5-3DDE-57F6F06BD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563"/>
            <a:ext cx="12192000" cy="674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980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5DF632-D08D-E50C-59C2-9087698BF03D}"/>
              </a:ext>
            </a:extLst>
          </p:cNvPr>
          <p:cNvSpPr/>
          <p:nvPr/>
        </p:nvSpPr>
        <p:spPr>
          <a:xfrm>
            <a:off x="0" y="4829175"/>
            <a:ext cx="118872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9808B958-5D32-1CEA-50F9-296F1DFEAF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839112" y="34131"/>
            <a:ext cx="8513776" cy="6789737"/>
          </a:xfrm>
          <a:prstGeom prst="rect">
            <a:avLst/>
          </a:prstGeom>
          <a:solidFill>
            <a:srgbClr val="FFFFFF"/>
          </a:solid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2381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CFF5CA-E439-B910-4EBE-B7A1EB15F58B}"/>
              </a:ext>
            </a:extLst>
          </p:cNvPr>
          <p:cNvSpPr>
            <a:spLocks noGrp="1"/>
          </p:cNvSpPr>
          <p:nvPr>
            <p:ph type="title"/>
          </p:nvPr>
        </p:nvSpPr>
        <p:spPr>
          <a:xfrm>
            <a:off x="304800" y="65692"/>
            <a:ext cx="11582400" cy="998530"/>
          </a:xfrm>
        </p:spPr>
        <p:txBody>
          <a:bodyPr/>
          <a:lstStyle/>
          <a:p>
            <a:pPr algn="ctr"/>
            <a:r>
              <a:rPr lang="en-US">
                <a:solidFill>
                  <a:srgbClr val="781D16"/>
                </a:solidFill>
              </a:rPr>
              <a:t>The Sustainable Development Goals</a:t>
            </a:r>
          </a:p>
        </p:txBody>
      </p:sp>
      <p:pic>
        <p:nvPicPr>
          <p:cNvPr id="2050" name="Picture 2">
            <a:extLst>
              <a:ext uri="{FF2B5EF4-FFF2-40B4-BE49-F238E27FC236}">
                <a16:creationId xmlns:a16="http://schemas.microsoft.com/office/drawing/2014/main" id="{560F601C-0D6E-A3EC-3F84-3176FE86D0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557" y="1445090"/>
            <a:ext cx="9290843" cy="4641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186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10A488-C8DA-42DA-2E61-F0C5CC83B794}"/>
              </a:ext>
            </a:extLst>
          </p:cNvPr>
          <p:cNvSpPr>
            <a:spLocks noGrp="1"/>
          </p:cNvSpPr>
          <p:nvPr>
            <p:ph type="title"/>
          </p:nvPr>
        </p:nvSpPr>
        <p:spPr>
          <a:xfrm>
            <a:off x="342900" y="838200"/>
            <a:ext cx="11582400" cy="838200"/>
          </a:xfrm>
        </p:spPr>
        <p:txBody>
          <a:bodyPr>
            <a:noAutofit/>
          </a:bodyPr>
          <a:lstStyle/>
          <a:p>
            <a:pPr algn="ctr"/>
            <a:r>
              <a:rPr lang="en-US" sz="4000">
                <a:solidFill>
                  <a:srgbClr val="781D16"/>
                </a:solidFill>
              </a:rPr>
              <a:t>Thank you!</a:t>
            </a:r>
          </a:p>
        </p:txBody>
      </p:sp>
      <p:sp>
        <p:nvSpPr>
          <p:cNvPr id="2" name="Subtitle 2">
            <a:extLst>
              <a:ext uri="{FF2B5EF4-FFF2-40B4-BE49-F238E27FC236}">
                <a16:creationId xmlns:a16="http://schemas.microsoft.com/office/drawing/2014/main" id="{1B94FA28-458B-8CC4-1BC6-E8399F465A9F}"/>
              </a:ext>
            </a:extLst>
          </p:cNvPr>
          <p:cNvSpPr txBox="1">
            <a:spLocks/>
          </p:cNvSpPr>
          <p:nvPr/>
        </p:nvSpPr>
        <p:spPr>
          <a:xfrm>
            <a:off x="6629400" y="2286000"/>
            <a:ext cx="4800600" cy="3048000"/>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a:t>Ed </a:t>
            </a:r>
            <a:r>
              <a:rPr lang="en-US" b="1" err="1"/>
              <a:t>Robeck</a:t>
            </a:r>
            <a:endParaRPr lang="en-US" b="1"/>
          </a:p>
          <a:p>
            <a:pPr algn="l"/>
            <a:r>
              <a:rPr lang="en-US" sz="1800">
                <a:cs typeface="Calibri"/>
                <a:hlinkClick r:id="rId3"/>
              </a:rPr>
              <a:t>ECRobeck@americangeosciences.org</a:t>
            </a:r>
            <a:endParaRPr lang="en-US" sz="1800">
              <a:cs typeface="Calibri"/>
            </a:endParaRPr>
          </a:p>
          <a:p>
            <a:pPr algn="l"/>
            <a:endParaRPr lang="en-US" sz="1800" b="1"/>
          </a:p>
          <a:p>
            <a:pPr algn="l"/>
            <a:r>
              <a:rPr lang="en-US" b="1"/>
              <a:t>Lindsay </a:t>
            </a:r>
            <a:r>
              <a:rPr lang="en-US" b="1" err="1"/>
              <a:t>Mossa</a:t>
            </a:r>
            <a:r>
              <a:rPr lang="en-US" sz="1800">
                <a:cs typeface="Calibri"/>
              </a:rPr>
              <a:t>     </a:t>
            </a:r>
            <a:r>
              <a:rPr lang="en-US" sz="1800">
                <a:cs typeface="Calibri"/>
                <a:hlinkClick r:id="rId4"/>
              </a:rPr>
              <a:t>LMossa@americangeosciences.org</a:t>
            </a:r>
            <a:r>
              <a:rPr lang="en-US" sz="1800">
                <a:cs typeface="Calibri"/>
              </a:rPr>
              <a:t> </a:t>
            </a:r>
          </a:p>
          <a:p>
            <a:pPr algn="l"/>
            <a:endParaRPr lang="en-US" sz="1800">
              <a:cs typeface="Calibri"/>
            </a:endParaRPr>
          </a:p>
          <a:p>
            <a:pPr algn="l"/>
            <a:r>
              <a:rPr lang="en-US" b="1"/>
              <a:t>Sequoyah McGee</a:t>
            </a:r>
          </a:p>
          <a:p>
            <a:pPr algn="l"/>
            <a:r>
              <a:rPr lang="en-US" sz="1800">
                <a:cs typeface="Calibri"/>
                <a:hlinkClick r:id="rId5"/>
              </a:rPr>
              <a:t>SMcGee@americangeosciences.org</a:t>
            </a:r>
            <a:r>
              <a:rPr lang="en-US" sz="1800">
                <a:cs typeface="Calibri"/>
              </a:rPr>
              <a:t> </a:t>
            </a:r>
          </a:p>
          <a:p>
            <a:pPr algn="l"/>
            <a:endParaRPr lang="en-US" sz="1800">
              <a:cs typeface="Calibri"/>
            </a:endParaRPr>
          </a:p>
        </p:txBody>
      </p:sp>
      <p:sp>
        <p:nvSpPr>
          <p:cNvPr id="6" name="Content Placeholder 5">
            <a:extLst>
              <a:ext uri="{FF2B5EF4-FFF2-40B4-BE49-F238E27FC236}">
                <a16:creationId xmlns:a16="http://schemas.microsoft.com/office/drawing/2014/main" id="{42FB4677-2D0A-92CE-A4A3-E93B535575A1}"/>
              </a:ext>
            </a:extLst>
          </p:cNvPr>
          <p:cNvSpPr>
            <a:spLocks noGrp="1"/>
          </p:cNvSpPr>
          <p:nvPr>
            <p:ph sz="half" idx="2"/>
          </p:nvPr>
        </p:nvSpPr>
        <p:spPr>
          <a:xfrm>
            <a:off x="1143000" y="1905000"/>
            <a:ext cx="4800600" cy="3810000"/>
          </a:xfrm>
        </p:spPr>
        <p:txBody>
          <a:bodyPr>
            <a:normAutofit/>
          </a:bodyPr>
          <a:lstStyle/>
          <a:p>
            <a:r>
              <a:rPr lang="en-US"/>
              <a:t>Questions?</a:t>
            </a:r>
          </a:p>
          <a:p>
            <a:endParaRPr lang="en-US"/>
          </a:p>
          <a:p>
            <a:r>
              <a:rPr lang="en-US"/>
              <a:t>Online resources</a:t>
            </a:r>
          </a:p>
          <a:p>
            <a:pPr lvl="1"/>
            <a:r>
              <a:rPr lang="en-US">
                <a:hlinkClick r:id="rId6"/>
              </a:rPr>
              <a:t>SDGs</a:t>
            </a:r>
            <a:endParaRPr lang="en-US"/>
          </a:p>
          <a:p>
            <a:pPr lvl="1"/>
            <a:r>
              <a:rPr lang="en-US">
                <a:hlinkClick r:id="rId7"/>
              </a:rPr>
              <a:t>Awesome Aquifer Kit</a:t>
            </a:r>
            <a:endParaRPr lang="en-US"/>
          </a:p>
          <a:p>
            <a:pPr lvl="1"/>
            <a:r>
              <a:rPr lang="en-US">
                <a:hlinkClick r:id="rId8"/>
              </a:rPr>
              <a:t>Setup for Stream Tables</a:t>
            </a:r>
            <a:endParaRPr lang="en-US"/>
          </a:p>
          <a:p>
            <a:pPr lvl="1"/>
            <a:r>
              <a:rPr lang="en-US">
                <a:hlinkClick r:id="rId9"/>
              </a:rPr>
              <a:t>ESW Online Toolkit</a:t>
            </a:r>
            <a:endParaRPr lang="en-US"/>
          </a:p>
        </p:txBody>
      </p:sp>
    </p:spTree>
    <p:extLst>
      <p:ext uri="{BB962C8B-B14F-4D97-AF65-F5344CB8AC3E}">
        <p14:creationId xmlns:p14="http://schemas.microsoft.com/office/powerpoint/2010/main" val="1608065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Clean up on aisle 5 Dream Office, The Office, Dwight Schrute, That's What She Said, Movie Lines, Dead To Me, Best Shows Ever, Make Me Happy, Tribute">
            <a:extLst>
              <a:ext uri="{FF2B5EF4-FFF2-40B4-BE49-F238E27FC236}">
                <a16:creationId xmlns:a16="http://schemas.microsoft.com/office/drawing/2014/main" id="{43BE5F7D-4A4E-7497-0631-2A6C7D10D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675" y="1759458"/>
            <a:ext cx="5962650" cy="33390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270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8ADD4A2-3435-7E4B-9DE1-002F6C97B74A}"/>
              </a:ext>
            </a:extLst>
          </p:cNvPr>
          <p:cNvSpPr>
            <a:spLocks noGrp="1"/>
          </p:cNvSpPr>
          <p:nvPr>
            <p:ph sz="half" idx="1"/>
          </p:nvPr>
        </p:nvSpPr>
        <p:spPr>
          <a:xfrm>
            <a:off x="6324600" y="2743199"/>
            <a:ext cx="5715000" cy="3258937"/>
          </a:xfrm>
        </p:spPr>
        <p:txBody>
          <a:bodyPr/>
          <a:lstStyle/>
          <a:p>
            <a:r>
              <a:rPr lang="en-US"/>
              <a:t>Encourage citizens of the Earth</a:t>
            </a:r>
          </a:p>
          <a:p>
            <a:r>
              <a:rPr lang="en-US"/>
              <a:t>Compatible with SOLs</a:t>
            </a:r>
          </a:p>
          <a:p>
            <a:r>
              <a:rPr lang="en-US"/>
              <a:t>FCPS’s Global Classroom Project  </a:t>
            </a:r>
          </a:p>
          <a:p>
            <a:endParaRPr lang="en-US"/>
          </a:p>
        </p:txBody>
      </p:sp>
      <p:sp>
        <p:nvSpPr>
          <p:cNvPr id="4" name="Title 3">
            <a:extLst>
              <a:ext uri="{FF2B5EF4-FFF2-40B4-BE49-F238E27FC236}">
                <a16:creationId xmlns:a16="http://schemas.microsoft.com/office/drawing/2014/main" id="{23026C30-2FEE-FDB5-3972-0F1345A046EB}"/>
              </a:ext>
            </a:extLst>
          </p:cNvPr>
          <p:cNvSpPr>
            <a:spLocks noGrp="1"/>
          </p:cNvSpPr>
          <p:nvPr>
            <p:ph type="title"/>
          </p:nvPr>
        </p:nvSpPr>
        <p:spPr>
          <a:xfrm>
            <a:off x="304800" y="395004"/>
            <a:ext cx="11582400" cy="998530"/>
          </a:xfrm>
        </p:spPr>
        <p:txBody>
          <a:bodyPr/>
          <a:lstStyle/>
          <a:p>
            <a:r>
              <a:rPr lang="en-US">
                <a:solidFill>
                  <a:srgbClr val="781D16"/>
                </a:solidFill>
              </a:rPr>
              <a:t>Why address the SDGs?</a:t>
            </a:r>
          </a:p>
        </p:txBody>
      </p:sp>
      <p:pic>
        <p:nvPicPr>
          <p:cNvPr id="8" name="Picture 7">
            <a:extLst>
              <a:ext uri="{FF2B5EF4-FFF2-40B4-BE49-F238E27FC236}">
                <a16:creationId xmlns:a16="http://schemas.microsoft.com/office/drawing/2014/main" id="{90651FA4-E6D4-D26D-751D-F328272DD9BC}"/>
              </a:ext>
            </a:extLst>
          </p:cNvPr>
          <p:cNvPicPr>
            <a:picLocks noChangeAspect="1"/>
          </p:cNvPicPr>
          <p:nvPr/>
        </p:nvPicPr>
        <p:blipFill>
          <a:blip r:embed="rId3"/>
          <a:stretch>
            <a:fillRect/>
          </a:stretch>
        </p:blipFill>
        <p:spPr>
          <a:xfrm>
            <a:off x="794406" y="2286000"/>
            <a:ext cx="5041998" cy="2971800"/>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9246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026C30-2FEE-FDB5-3972-0F1345A046EB}"/>
              </a:ext>
            </a:extLst>
          </p:cNvPr>
          <p:cNvSpPr>
            <a:spLocks noGrp="1"/>
          </p:cNvSpPr>
          <p:nvPr>
            <p:ph type="title"/>
          </p:nvPr>
        </p:nvSpPr>
        <p:spPr>
          <a:xfrm>
            <a:off x="304800" y="228600"/>
            <a:ext cx="11582400" cy="998530"/>
          </a:xfrm>
        </p:spPr>
        <p:txBody>
          <a:bodyPr/>
          <a:lstStyle/>
          <a:p>
            <a:r>
              <a:rPr lang="en-US">
                <a:solidFill>
                  <a:srgbClr val="781D16"/>
                </a:solidFill>
              </a:rPr>
              <a:t>Why address the SDGs?</a:t>
            </a:r>
          </a:p>
        </p:txBody>
      </p:sp>
      <p:graphicFrame>
        <p:nvGraphicFramePr>
          <p:cNvPr id="7" name="Content Placeholder 6">
            <a:extLst>
              <a:ext uri="{FF2B5EF4-FFF2-40B4-BE49-F238E27FC236}">
                <a16:creationId xmlns:a16="http://schemas.microsoft.com/office/drawing/2014/main" id="{77B75E15-B4DA-47DE-F384-A7AADE35DE25}"/>
              </a:ext>
            </a:extLst>
          </p:cNvPr>
          <p:cNvGraphicFramePr>
            <a:graphicFrameLocks noGrp="1"/>
          </p:cNvGraphicFramePr>
          <p:nvPr>
            <p:ph sz="half" idx="2"/>
            <p:extLst>
              <p:ext uri="{D42A27DB-BD31-4B8C-83A1-F6EECF244321}">
                <p14:modId xmlns:p14="http://schemas.microsoft.com/office/powerpoint/2010/main" val="1170448528"/>
              </p:ext>
            </p:extLst>
          </p:nvPr>
        </p:nvGraphicFramePr>
        <p:xfrm>
          <a:off x="533400" y="1393534"/>
          <a:ext cx="11125200" cy="4834236"/>
        </p:xfrm>
        <a:graphic>
          <a:graphicData uri="http://schemas.openxmlformats.org/drawingml/2006/table">
            <a:tbl>
              <a:tblPr/>
              <a:tblGrid>
                <a:gridCol w="1752600">
                  <a:extLst>
                    <a:ext uri="{9D8B030D-6E8A-4147-A177-3AD203B41FA5}">
                      <a16:colId xmlns:a16="http://schemas.microsoft.com/office/drawing/2014/main" val="3174306999"/>
                    </a:ext>
                  </a:extLst>
                </a:gridCol>
                <a:gridCol w="1143000">
                  <a:extLst>
                    <a:ext uri="{9D8B030D-6E8A-4147-A177-3AD203B41FA5}">
                      <a16:colId xmlns:a16="http://schemas.microsoft.com/office/drawing/2014/main" val="1240052858"/>
                    </a:ext>
                  </a:extLst>
                </a:gridCol>
                <a:gridCol w="8229600">
                  <a:extLst>
                    <a:ext uri="{9D8B030D-6E8A-4147-A177-3AD203B41FA5}">
                      <a16:colId xmlns:a16="http://schemas.microsoft.com/office/drawing/2014/main" val="1720729121"/>
                    </a:ext>
                  </a:extLst>
                </a:gridCol>
              </a:tblGrid>
              <a:tr h="587901">
                <a:tc>
                  <a:txBody>
                    <a:bodyPr/>
                    <a:lstStyle/>
                    <a:p>
                      <a:pPr algn="ctr" fontAlgn="b"/>
                      <a:r>
                        <a:rPr lang="en-US" sz="2000" b="1" i="0" u="none" strike="noStrike">
                          <a:solidFill>
                            <a:srgbClr val="000000"/>
                          </a:solidFill>
                          <a:effectLst/>
                          <a:latin typeface="Calibri" panose="020F0502020204030204" pitchFamily="34" charset="0"/>
                        </a:rPr>
                        <a:t>SDG</a:t>
                      </a:r>
                    </a:p>
                  </a:txBody>
                  <a:tcPr marL="3703" marR="3703" marT="3703" marB="222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2000" b="1" i="0" u="none" strike="noStrike">
                          <a:solidFill>
                            <a:srgbClr val="000000"/>
                          </a:solidFill>
                          <a:effectLst/>
                          <a:latin typeface="Calibri" panose="020F0502020204030204" pitchFamily="34" charset="0"/>
                        </a:rPr>
                        <a:t>ES SOLs</a:t>
                      </a:r>
                    </a:p>
                  </a:txBody>
                  <a:tcPr marL="3703" marR="3703" marT="3703" marB="222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3405268"/>
                  </a:ext>
                </a:extLst>
              </a:tr>
              <a:tr h="320037">
                <a:tc>
                  <a:txBody>
                    <a:bodyPr/>
                    <a:lstStyle/>
                    <a:p>
                      <a:pPr algn="ctr" fontAlgn="b"/>
                      <a:endParaRPr lang="en-US" sz="2000" b="0" i="0" u="none" strike="noStrike">
                        <a:solidFill>
                          <a:srgbClr val="000000"/>
                        </a:solidFill>
                        <a:effectLst/>
                        <a:latin typeface="Calibri" panose="020F0502020204030204" pitchFamily="34" charset="0"/>
                      </a:endParaRP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ES.1</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50" b="0" i="0" u="none" strike="noStrike">
                          <a:solidFill>
                            <a:srgbClr val="000000"/>
                          </a:solidFill>
                          <a:effectLst/>
                          <a:latin typeface="Calibri" panose="020F0502020204030204" pitchFamily="34" charset="0"/>
                        </a:rPr>
                        <a:t>The student will demonstrate an understanding of scientific and engineering practices</a:t>
                      </a:r>
                    </a:p>
                  </a:txBody>
                  <a:tcPr marL="3703" marR="3703" marT="3703" marB="222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5816407"/>
                  </a:ext>
                </a:extLst>
              </a:tr>
              <a:tr h="362331">
                <a:tc>
                  <a:txBody>
                    <a:bodyPr/>
                    <a:lstStyle/>
                    <a:p>
                      <a:pPr algn="ctr" fontAlgn="b"/>
                      <a:endParaRPr lang="en-US" sz="2000" b="0" i="0" u="none" strike="noStrike">
                        <a:solidFill>
                          <a:srgbClr val="000000"/>
                        </a:solidFill>
                        <a:effectLst/>
                        <a:latin typeface="Calibri" panose="020F0502020204030204" pitchFamily="34" charset="0"/>
                      </a:endParaRP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ES.2</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50" b="0" i="0" u="none" strike="noStrike">
                          <a:solidFill>
                            <a:srgbClr val="000000"/>
                          </a:solidFill>
                          <a:effectLst/>
                          <a:latin typeface="Calibri" panose="020F0502020204030204" pitchFamily="34" charset="0"/>
                        </a:rPr>
                        <a:t>The student will demonstrate an understanding that there are scientific concepts related to the origin and evolution of the universe</a:t>
                      </a:r>
                    </a:p>
                  </a:txBody>
                  <a:tcPr marL="3703" marR="3703" marT="3703" marB="222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4690220"/>
                  </a:ext>
                </a:extLst>
              </a:tr>
              <a:tr h="320037">
                <a:tc>
                  <a:txBody>
                    <a:bodyPr/>
                    <a:lstStyle/>
                    <a:p>
                      <a:pPr algn="ctr" fontAlgn="b"/>
                      <a:endParaRPr lang="en-US" sz="2000" b="0" i="0" u="none" strike="noStrike">
                        <a:solidFill>
                          <a:srgbClr val="000000"/>
                        </a:solidFill>
                        <a:effectLst/>
                        <a:latin typeface="Calibri" panose="020F0502020204030204" pitchFamily="34" charset="0"/>
                      </a:endParaRP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ES.3</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50" b="0" i="0" u="none" strike="noStrike">
                          <a:solidFill>
                            <a:srgbClr val="000000"/>
                          </a:solidFill>
                          <a:effectLst/>
                          <a:latin typeface="Calibri" panose="020F0502020204030204" pitchFamily="34" charset="0"/>
                        </a:rPr>
                        <a:t>The student will investigate and understand that Earth is unique in our solar system</a:t>
                      </a:r>
                    </a:p>
                  </a:txBody>
                  <a:tcPr marL="3703" marR="3703" marT="3703" marB="222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2450716"/>
                  </a:ext>
                </a:extLst>
              </a:tr>
              <a:tr h="320037">
                <a:tc>
                  <a:txBody>
                    <a:bodyPr/>
                    <a:lstStyle/>
                    <a:p>
                      <a:pPr algn="ctr" fontAlgn="b"/>
                      <a:r>
                        <a:rPr lang="en-US" sz="2000" b="0" i="0" u="none" strike="noStrike">
                          <a:solidFill>
                            <a:srgbClr val="000000"/>
                          </a:solidFill>
                          <a:effectLst/>
                          <a:latin typeface="Calibri"/>
                        </a:rPr>
                        <a:t>12, 14, 15</a:t>
                      </a:r>
                      <a:endParaRPr lang="en-US" sz="2000" b="0" i="0" u="none" strike="noStrike">
                        <a:solidFill>
                          <a:srgbClr val="000000"/>
                        </a:solidFill>
                        <a:effectLst/>
                        <a:latin typeface="Calibri" panose="020F0502020204030204" pitchFamily="34" charset="0"/>
                      </a:endParaRP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ES.4</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50" b="0" i="0" u="none" strike="noStrike">
                          <a:solidFill>
                            <a:srgbClr val="000000"/>
                          </a:solidFill>
                          <a:effectLst/>
                          <a:latin typeface="Calibri" panose="020F0502020204030204" pitchFamily="34" charset="0"/>
                        </a:rPr>
                        <a:t>The student will investigate and understand that there are major rock-forming and ore minerals.</a:t>
                      </a:r>
                    </a:p>
                  </a:txBody>
                  <a:tcPr marL="3703" marR="3703" marT="3703" marB="222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9667943"/>
                  </a:ext>
                </a:extLst>
              </a:tr>
              <a:tr h="320037">
                <a:tc>
                  <a:txBody>
                    <a:bodyPr/>
                    <a:lstStyle/>
                    <a:p>
                      <a:pPr algn="ctr" fontAlgn="b"/>
                      <a:endParaRPr lang="en-US" sz="2000" b="0" i="0" u="none" strike="noStrike">
                        <a:solidFill>
                          <a:srgbClr val="000000"/>
                        </a:solidFill>
                        <a:effectLst/>
                        <a:latin typeface="Calibri" panose="020F0502020204030204" pitchFamily="34" charset="0"/>
                      </a:endParaRP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ES.5</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50" b="0" i="0" u="none" strike="noStrike">
                          <a:solidFill>
                            <a:srgbClr val="000000"/>
                          </a:solidFill>
                          <a:effectLst/>
                          <a:latin typeface="Calibri" panose="020F0502020204030204" pitchFamily="34" charset="0"/>
                        </a:rPr>
                        <a:t>The student will investigate and understand that igneous, metamorphic, and sedimentary rocks can transform.</a:t>
                      </a:r>
                    </a:p>
                  </a:txBody>
                  <a:tcPr marL="3703" marR="3703" marT="3703" marB="222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2294079"/>
                  </a:ext>
                </a:extLst>
              </a:tr>
              <a:tr h="320037">
                <a:tc>
                  <a:txBody>
                    <a:bodyPr/>
                    <a:lstStyle/>
                    <a:p>
                      <a:pPr algn="ctr" fontAlgn="b"/>
                      <a:r>
                        <a:rPr lang="en-US" sz="2000" b="0" i="0" u="none" strike="noStrike">
                          <a:solidFill>
                            <a:srgbClr val="000000"/>
                          </a:solidFill>
                          <a:effectLst/>
                          <a:latin typeface="Calibri" panose="020F0502020204030204" pitchFamily="34" charset="0"/>
                        </a:rPr>
                        <a:t>6, 7, 12</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ES.6</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50" b="0" i="0" u="none" strike="noStrike">
                          <a:solidFill>
                            <a:srgbClr val="000000"/>
                          </a:solidFill>
                          <a:effectLst/>
                          <a:latin typeface="Calibri" panose="020F0502020204030204" pitchFamily="34" charset="0"/>
                        </a:rPr>
                        <a:t>The student will investigate and understand that resource use is complex.</a:t>
                      </a:r>
                    </a:p>
                  </a:txBody>
                  <a:tcPr marL="3703" marR="3703" marT="3703" marB="222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11382445"/>
                  </a:ext>
                </a:extLst>
              </a:tr>
              <a:tr h="362331">
                <a:tc>
                  <a:txBody>
                    <a:bodyPr/>
                    <a:lstStyle/>
                    <a:p>
                      <a:pPr algn="ctr" fontAlgn="b"/>
                      <a:endParaRPr lang="en-US" sz="2000" b="0" i="0" u="none" strike="noStrike">
                        <a:solidFill>
                          <a:srgbClr val="000000"/>
                        </a:solidFill>
                        <a:effectLst/>
                        <a:latin typeface="Calibri" panose="020F0502020204030204" pitchFamily="34" charset="0"/>
                      </a:endParaRP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ES.7</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50" b="0" i="0" u="none" strike="noStrike">
                          <a:solidFill>
                            <a:srgbClr val="000000"/>
                          </a:solidFill>
                          <a:effectLst/>
                          <a:latin typeface="Calibri" panose="020F0502020204030204" pitchFamily="34" charset="0"/>
                        </a:rPr>
                        <a:t>The student will investigate and understand that plate tectonic theory explains Earth’s internal and external geologic processes.</a:t>
                      </a:r>
                    </a:p>
                  </a:txBody>
                  <a:tcPr marL="3703" marR="3703" marT="3703" marB="222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5285570"/>
                  </a:ext>
                </a:extLst>
              </a:tr>
              <a:tr h="362331">
                <a:tc>
                  <a:txBody>
                    <a:bodyPr/>
                    <a:lstStyle/>
                    <a:p>
                      <a:pPr algn="ctr" fontAlgn="b"/>
                      <a:r>
                        <a:rPr lang="en-US" sz="2000" b="0" i="0" u="none" strike="noStrike">
                          <a:solidFill>
                            <a:srgbClr val="000000"/>
                          </a:solidFill>
                          <a:effectLst/>
                          <a:latin typeface="Calibri" panose="020F0502020204030204" pitchFamily="34" charset="0"/>
                        </a:rPr>
                        <a:t>3, 6, 11, 12, 13 </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ES.8</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50" b="0" i="0" u="none" strike="noStrike">
                          <a:solidFill>
                            <a:srgbClr val="000000"/>
                          </a:solidFill>
                          <a:effectLst/>
                          <a:latin typeface="Calibri" panose="020F0502020204030204" pitchFamily="34" charset="0"/>
                        </a:rPr>
                        <a:t>The student will investigate and understand that freshwater resources influence and are influenced by geologic processes and human activity.</a:t>
                      </a:r>
                    </a:p>
                  </a:txBody>
                  <a:tcPr marL="3703" marR="3703" marT="3703" marB="222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0312443"/>
                  </a:ext>
                </a:extLst>
              </a:tr>
              <a:tr h="362331">
                <a:tc>
                  <a:txBody>
                    <a:bodyPr/>
                    <a:lstStyle/>
                    <a:p>
                      <a:pPr algn="ctr" fontAlgn="b"/>
                      <a:endParaRPr lang="en-US" sz="2000" b="0" i="0" u="none" strike="noStrike">
                        <a:solidFill>
                          <a:srgbClr val="000000"/>
                        </a:solidFill>
                        <a:effectLst/>
                        <a:latin typeface="Calibri" panose="020F0502020204030204" pitchFamily="34" charset="0"/>
                      </a:endParaRP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ES.9</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50" b="0" i="0" u="none" strike="noStrike">
                          <a:solidFill>
                            <a:srgbClr val="000000"/>
                          </a:solidFill>
                          <a:effectLst/>
                          <a:latin typeface="Calibri" panose="020F0502020204030204" pitchFamily="34" charset="0"/>
                        </a:rPr>
                        <a:t>The student will investigate and understand that many aspects of the history and evolution of Earth and life can be inferred by studying rocks and fossils</a:t>
                      </a:r>
                    </a:p>
                  </a:txBody>
                  <a:tcPr marL="3703" marR="3703" marT="3703" marB="222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2931800"/>
                  </a:ext>
                </a:extLst>
              </a:tr>
              <a:tr h="362331">
                <a:tc>
                  <a:txBody>
                    <a:bodyPr/>
                    <a:lstStyle/>
                    <a:p>
                      <a:pPr algn="ctr" fontAlgn="b"/>
                      <a:r>
                        <a:rPr lang="en-US" sz="2000" b="0" i="0" u="none" strike="noStrike">
                          <a:solidFill>
                            <a:srgbClr val="000000"/>
                          </a:solidFill>
                          <a:effectLst/>
                          <a:latin typeface="Calibri" panose="020F0502020204030204" pitchFamily="34" charset="0"/>
                        </a:rPr>
                        <a:t>13, 14</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ES.10</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50" b="0" i="0" u="none" strike="noStrike">
                          <a:solidFill>
                            <a:srgbClr val="000000"/>
                          </a:solidFill>
                          <a:effectLst/>
                          <a:latin typeface="Calibri" panose="020F0502020204030204" pitchFamily="34" charset="0"/>
                        </a:rPr>
                        <a:t>The student will investigate and understand that oceans are complex, dynamic systems and are subject to long- and short-term variations.</a:t>
                      </a:r>
                    </a:p>
                  </a:txBody>
                  <a:tcPr marL="3703" marR="3703" marT="3703" marB="222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1851495"/>
                  </a:ext>
                </a:extLst>
              </a:tr>
              <a:tr h="362331">
                <a:tc>
                  <a:txBody>
                    <a:bodyPr/>
                    <a:lstStyle/>
                    <a:p>
                      <a:pPr algn="ctr" fontAlgn="b"/>
                      <a:r>
                        <a:rPr lang="en-US" sz="2000" b="0" i="0" u="none" strike="noStrike">
                          <a:solidFill>
                            <a:srgbClr val="000000"/>
                          </a:solidFill>
                          <a:effectLst/>
                          <a:latin typeface="Calibri"/>
                        </a:rPr>
                        <a:t>3, 9, 11, 13, 15</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ES.11</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50" b="0" i="0" u="none" strike="noStrike">
                          <a:solidFill>
                            <a:srgbClr val="000000"/>
                          </a:solidFill>
                          <a:effectLst/>
                          <a:latin typeface="Calibri" panose="020F0502020204030204" pitchFamily="34" charset="0"/>
                        </a:rPr>
                        <a:t>The student will investigate and understand that the atmosphere is a complex, dynamic system and is subject to long-and short-term variations.</a:t>
                      </a:r>
                    </a:p>
                  </a:txBody>
                  <a:tcPr marL="3703" marR="3703" marT="3703" marB="222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0066850"/>
                  </a:ext>
                </a:extLst>
              </a:tr>
              <a:tr h="362331">
                <a:tc>
                  <a:txBody>
                    <a:bodyPr/>
                    <a:lstStyle/>
                    <a:p>
                      <a:pPr algn="ctr" fontAlgn="b"/>
                      <a:r>
                        <a:rPr lang="en-US" sz="2000" b="0" i="0" u="none" strike="noStrike">
                          <a:solidFill>
                            <a:srgbClr val="000000"/>
                          </a:solidFill>
                          <a:effectLst/>
                          <a:latin typeface="Calibri" panose="020F0502020204030204" pitchFamily="34" charset="0"/>
                        </a:rPr>
                        <a:t>13, 14, 15</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0" i="0" u="none" strike="noStrike">
                          <a:solidFill>
                            <a:srgbClr val="000000"/>
                          </a:solidFill>
                          <a:effectLst/>
                          <a:latin typeface="Calibri" panose="020F0502020204030204" pitchFamily="34" charset="0"/>
                        </a:rPr>
                        <a:t>ES.12</a:t>
                      </a:r>
                    </a:p>
                  </a:txBody>
                  <a:tcPr marL="3703" marR="3703" marT="3703" marB="2221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150" b="0" i="0" u="none" strike="noStrike">
                          <a:solidFill>
                            <a:srgbClr val="000000"/>
                          </a:solidFill>
                          <a:effectLst/>
                          <a:latin typeface="Calibri" panose="020F0502020204030204" pitchFamily="34" charset="0"/>
                        </a:rPr>
                        <a:t>The student will investigate and understand that Earth’s weather and climate are the result of the interaction of the sun’s energy with the atmosphere, oceans, and the land.</a:t>
                      </a:r>
                    </a:p>
                  </a:txBody>
                  <a:tcPr marL="3703" marR="3703" marT="3703" marB="2221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9980620"/>
                  </a:ext>
                </a:extLst>
              </a:tr>
            </a:tbl>
          </a:graphicData>
        </a:graphic>
      </p:graphicFrame>
      <p:sp>
        <p:nvSpPr>
          <p:cNvPr id="6" name="Rectangle 5">
            <a:extLst>
              <a:ext uri="{FF2B5EF4-FFF2-40B4-BE49-F238E27FC236}">
                <a16:creationId xmlns:a16="http://schemas.microsoft.com/office/drawing/2014/main" id="{9BA8460F-761C-2E47-6DBE-3B3ED797D1E0}"/>
              </a:ext>
            </a:extLst>
          </p:cNvPr>
          <p:cNvSpPr/>
          <p:nvPr/>
        </p:nvSpPr>
        <p:spPr>
          <a:xfrm>
            <a:off x="497305" y="4343400"/>
            <a:ext cx="11161295" cy="445168"/>
          </a:xfrm>
          <a:prstGeom prst="rect">
            <a:avLst/>
          </a:prstGeom>
          <a:noFill/>
          <a:ln w="57150">
            <a:solidFill>
              <a:srgbClr val="1DA6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878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2A12-5AA5-9BB2-2E21-9F307FCA0D63}"/>
              </a:ext>
            </a:extLst>
          </p:cNvPr>
          <p:cNvSpPr>
            <a:spLocks noGrp="1"/>
          </p:cNvSpPr>
          <p:nvPr>
            <p:ph type="title"/>
          </p:nvPr>
        </p:nvSpPr>
        <p:spPr>
          <a:xfrm>
            <a:off x="304800" y="533400"/>
            <a:ext cx="11582400" cy="1075340"/>
          </a:xfrm>
        </p:spPr>
        <p:txBody>
          <a:bodyPr/>
          <a:lstStyle/>
          <a:p>
            <a:r>
              <a:rPr lang="en-US"/>
              <a:t>Getting Hands on with the SDGs</a:t>
            </a:r>
          </a:p>
        </p:txBody>
      </p:sp>
      <p:sp>
        <p:nvSpPr>
          <p:cNvPr id="3" name="Content Placeholder 2">
            <a:extLst>
              <a:ext uri="{FF2B5EF4-FFF2-40B4-BE49-F238E27FC236}">
                <a16:creationId xmlns:a16="http://schemas.microsoft.com/office/drawing/2014/main" id="{5D1FE770-1B88-7165-40A6-0BF28969C78E}"/>
              </a:ext>
            </a:extLst>
          </p:cNvPr>
          <p:cNvSpPr>
            <a:spLocks noGrp="1"/>
          </p:cNvSpPr>
          <p:nvPr>
            <p:ph idx="1"/>
          </p:nvPr>
        </p:nvSpPr>
        <p:spPr>
          <a:xfrm>
            <a:off x="304800" y="2133600"/>
            <a:ext cx="11582400" cy="4009346"/>
          </a:xfrm>
        </p:spPr>
        <p:txBody>
          <a:bodyPr>
            <a:normAutofit fontScale="85000" lnSpcReduction="10000"/>
          </a:bodyPr>
          <a:lstStyle/>
          <a:p>
            <a:pPr marL="0" indent="0">
              <a:buNone/>
            </a:pPr>
            <a:r>
              <a:rPr lang="en-US" sz="3000"/>
              <a:t>ES.8 The student will investigate and understand that freshwater resources influence and are influenced by geologic processes and human activity. Key ideas include </a:t>
            </a:r>
          </a:p>
          <a:p>
            <a:pPr marL="0" indent="0">
              <a:buNone/>
            </a:pPr>
            <a:endParaRPr lang="en-US" sz="3000"/>
          </a:p>
          <a:p>
            <a:pPr marL="514350" indent="-514350">
              <a:buFont typeface="+mj-lt"/>
              <a:buAutoNum type="alphaLcParenR"/>
            </a:pPr>
            <a:r>
              <a:rPr lang="en-US"/>
              <a:t>water influences geologic processes including soil development and karst topography; </a:t>
            </a:r>
          </a:p>
          <a:p>
            <a:pPr marL="514350" indent="-514350">
              <a:buFont typeface="+mj-lt"/>
              <a:buAutoNum type="alphaLcParenR"/>
            </a:pPr>
            <a:r>
              <a:rPr lang="en-US"/>
              <a:t>the nature of materials in the subsurface affect the water table and future availability of fresh water;</a:t>
            </a:r>
          </a:p>
          <a:p>
            <a:pPr marL="514350" indent="-514350">
              <a:buFont typeface="+mj-lt"/>
              <a:buAutoNum type="alphaLcParenR"/>
            </a:pPr>
            <a:r>
              <a:rPr lang="en-US"/>
              <a:t>weather and human usage affect freshwater resources, including water locations, quality, and supply; and</a:t>
            </a:r>
          </a:p>
          <a:p>
            <a:pPr marL="514350" indent="-514350">
              <a:buFont typeface="+mj-lt"/>
              <a:buAutoNum type="alphaLcParenR"/>
            </a:pPr>
            <a:r>
              <a:rPr lang="en-US"/>
              <a:t>stream processes and dynamics affect the major watershed systems in Virginia, including the Chesapeake Bay and its tributaries. </a:t>
            </a:r>
          </a:p>
          <a:p>
            <a:pPr marL="0" indent="0">
              <a:buNone/>
            </a:pPr>
            <a:endParaRPr lang="en-US"/>
          </a:p>
        </p:txBody>
      </p:sp>
    </p:spTree>
    <p:extLst>
      <p:ext uri="{BB962C8B-B14F-4D97-AF65-F5344CB8AC3E}">
        <p14:creationId xmlns:p14="http://schemas.microsoft.com/office/powerpoint/2010/main" val="2933267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2A12-5AA5-9BB2-2E21-9F307FCA0D63}"/>
              </a:ext>
            </a:extLst>
          </p:cNvPr>
          <p:cNvSpPr>
            <a:spLocks noGrp="1"/>
          </p:cNvSpPr>
          <p:nvPr>
            <p:ph type="title"/>
          </p:nvPr>
        </p:nvSpPr>
        <p:spPr>
          <a:xfrm>
            <a:off x="304800" y="533400"/>
            <a:ext cx="11582400" cy="1075340"/>
          </a:xfrm>
        </p:spPr>
        <p:txBody>
          <a:bodyPr/>
          <a:lstStyle/>
          <a:p>
            <a:r>
              <a:rPr lang="en-US"/>
              <a:t>Getting Hands on with the SDGs</a:t>
            </a:r>
          </a:p>
        </p:txBody>
      </p:sp>
      <p:sp>
        <p:nvSpPr>
          <p:cNvPr id="3" name="Content Placeholder 2">
            <a:extLst>
              <a:ext uri="{FF2B5EF4-FFF2-40B4-BE49-F238E27FC236}">
                <a16:creationId xmlns:a16="http://schemas.microsoft.com/office/drawing/2014/main" id="{5D1FE770-1B88-7165-40A6-0BF28969C78E}"/>
              </a:ext>
            </a:extLst>
          </p:cNvPr>
          <p:cNvSpPr>
            <a:spLocks noGrp="1"/>
          </p:cNvSpPr>
          <p:nvPr>
            <p:ph idx="1"/>
          </p:nvPr>
        </p:nvSpPr>
        <p:spPr>
          <a:xfrm>
            <a:off x="304800" y="2057400"/>
            <a:ext cx="11582400" cy="3763055"/>
          </a:xfrm>
        </p:spPr>
        <p:txBody>
          <a:bodyPr>
            <a:normAutofit/>
          </a:bodyPr>
          <a:lstStyle/>
          <a:p>
            <a:pPr marL="0" indent="0">
              <a:buNone/>
            </a:pPr>
            <a:r>
              <a:rPr lang="en-US"/>
              <a:t>ES.8 The student will investigate and understand that freshwater resources influence and are influenced by geologic processes and human activity</a:t>
            </a:r>
          </a:p>
          <a:p>
            <a:pPr marL="0" indent="0">
              <a:buNone/>
            </a:pPr>
            <a:endParaRPr lang="en-US"/>
          </a:p>
        </p:txBody>
      </p:sp>
      <p:pic>
        <p:nvPicPr>
          <p:cNvPr id="4" name="Picture 2" descr="Sustainable Development Goal 3 - Wikipedia">
            <a:extLst>
              <a:ext uri="{FF2B5EF4-FFF2-40B4-BE49-F238E27FC236}">
                <a16:creationId xmlns:a16="http://schemas.microsoft.com/office/drawing/2014/main" id="{A399D6BD-2D0E-7D89-3E62-52D8B35C5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077" y="357375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DG 6: Clean Water and Sanitation : GCCA">
            <a:extLst>
              <a:ext uri="{FF2B5EF4-FFF2-40B4-BE49-F238E27FC236}">
                <a16:creationId xmlns:a16="http://schemas.microsoft.com/office/drawing/2014/main" id="{E7F81FF3-2520-CEF2-40BB-FD2B916DB9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9718" y="357375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UN Sustainable Development Goals Tiles — California Global Education Project">
            <a:extLst>
              <a:ext uri="{FF2B5EF4-FFF2-40B4-BE49-F238E27FC236}">
                <a16:creationId xmlns:a16="http://schemas.microsoft.com/office/drawing/2014/main" id="{44028E30-6A47-C2C0-04DD-B2A9FF005E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9359" y="3573758"/>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Goal 12: Responsible Consumption and Production - SDG Tracker">
            <a:extLst>
              <a:ext uri="{FF2B5EF4-FFF2-40B4-BE49-F238E27FC236}">
                <a16:creationId xmlns:a16="http://schemas.microsoft.com/office/drawing/2014/main" id="{E3348110-FD09-3278-F0B2-FA21A79B6E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3581400"/>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UN Sustainable Development Goals Tiles — California Global Education Project">
            <a:extLst>
              <a:ext uri="{FF2B5EF4-FFF2-40B4-BE49-F238E27FC236}">
                <a16:creationId xmlns:a16="http://schemas.microsoft.com/office/drawing/2014/main" id="{B35FC562-FD12-1656-DB22-9F1DA10524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88641" y="3581400"/>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238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1B252-FCD2-F7D4-6FA9-DFA2B82E4BCA}"/>
              </a:ext>
            </a:extLst>
          </p:cNvPr>
          <p:cNvSpPr>
            <a:spLocks noGrp="1"/>
          </p:cNvSpPr>
          <p:nvPr>
            <p:ph type="title"/>
          </p:nvPr>
        </p:nvSpPr>
        <p:spPr>
          <a:xfrm>
            <a:off x="304800" y="315754"/>
            <a:ext cx="11582400" cy="914400"/>
          </a:xfrm>
        </p:spPr>
        <p:txBody>
          <a:bodyPr/>
          <a:lstStyle/>
          <a:p>
            <a:r>
              <a:rPr lang="en-US"/>
              <a:t>Awesome Aquifer Kit</a:t>
            </a:r>
          </a:p>
        </p:txBody>
      </p:sp>
      <p:pic>
        <p:nvPicPr>
          <p:cNvPr id="5" name="Content Placeholder 4">
            <a:extLst>
              <a:ext uri="{FF2B5EF4-FFF2-40B4-BE49-F238E27FC236}">
                <a16:creationId xmlns:a16="http://schemas.microsoft.com/office/drawing/2014/main" id="{102FD380-6EEF-67EA-345F-AAB4F6F736FD}"/>
              </a:ext>
            </a:extLst>
          </p:cNvPr>
          <p:cNvPicPr>
            <a:picLocks noGrp="1" noChangeAspect="1"/>
          </p:cNvPicPr>
          <p:nvPr>
            <p:ph idx="1"/>
          </p:nvPr>
        </p:nvPicPr>
        <p:blipFill>
          <a:blip r:embed="rId3"/>
          <a:stretch>
            <a:fillRect/>
          </a:stretch>
        </p:blipFill>
        <p:spPr>
          <a:xfrm>
            <a:off x="685800" y="1371600"/>
            <a:ext cx="7109411" cy="4574499"/>
          </a:xfrm>
        </p:spPr>
      </p:pic>
      <p:sp>
        <p:nvSpPr>
          <p:cNvPr id="6" name="TextBox 5">
            <a:extLst>
              <a:ext uri="{FF2B5EF4-FFF2-40B4-BE49-F238E27FC236}">
                <a16:creationId xmlns:a16="http://schemas.microsoft.com/office/drawing/2014/main" id="{4964CEF7-7C16-220D-92D9-5274EE7A1814}"/>
              </a:ext>
            </a:extLst>
          </p:cNvPr>
          <p:cNvSpPr txBox="1"/>
          <p:nvPr/>
        </p:nvSpPr>
        <p:spPr>
          <a:xfrm>
            <a:off x="8153400" y="1371600"/>
            <a:ext cx="3581400" cy="5170646"/>
          </a:xfrm>
          <a:prstGeom prst="rect">
            <a:avLst/>
          </a:prstGeom>
          <a:noFill/>
        </p:spPr>
        <p:txBody>
          <a:bodyPr wrap="square" rtlCol="0">
            <a:spAutoFit/>
          </a:bodyPr>
          <a:lstStyle/>
          <a:p>
            <a:r>
              <a:rPr lang="en-US"/>
              <a:t>The AA kit includes:</a:t>
            </a:r>
            <a:br>
              <a:rPr lang="en-US"/>
            </a:br>
            <a:endParaRPr lang="en-US"/>
          </a:p>
          <a:p>
            <a:pPr marL="285750" indent="-285750">
              <a:buFont typeface="Arial" panose="020B0604020202020204" pitchFamily="34" charset="0"/>
              <a:buChar char="•"/>
            </a:pPr>
            <a:r>
              <a:rPr lang="en-US"/>
              <a:t>clear plastic container</a:t>
            </a:r>
          </a:p>
          <a:p>
            <a:pPr marL="285750" indent="-285750">
              <a:buFont typeface="Arial" panose="020B0604020202020204" pitchFamily="34" charset="0"/>
              <a:buChar char="•"/>
            </a:pPr>
            <a:r>
              <a:rPr lang="en-US"/>
              <a:t>Illustrated activity book</a:t>
            </a:r>
          </a:p>
          <a:p>
            <a:pPr marL="285750" indent="-285750">
              <a:buFont typeface="Arial" panose="020B0604020202020204" pitchFamily="34" charset="0"/>
              <a:buChar char="•"/>
            </a:pPr>
            <a:r>
              <a:rPr lang="en-US"/>
              <a:t>Gravel, sand, and clay</a:t>
            </a:r>
          </a:p>
          <a:p>
            <a:pPr marL="285750" indent="-285750">
              <a:buFont typeface="Arial" panose="020B0604020202020204" pitchFamily="34" charset="0"/>
              <a:buChar char="•"/>
            </a:pPr>
            <a:r>
              <a:rPr lang="en-US"/>
              <a:t>Activated carbon charcoal*</a:t>
            </a:r>
          </a:p>
          <a:p>
            <a:pPr marL="285750" indent="-285750">
              <a:buFont typeface="Arial" panose="020B0604020202020204" pitchFamily="34" charset="0"/>
              <a:buChar char="•"/>
            </a:pPr>
            <a:r>
              <a:rPr lang="en-US"/>
              <a:t>Nylon hose</a:t>
            </a:r>
          </a:p>
          <a:p>
            <a:pPr marL="285750" indent="-285750">
              <a:buFont typeface="Arial" panose="020B0604020202020204" pitchFamily="34" charset="0"/>
              <a:buChar char="•"/>
            </a:pPr>
            <a:r>
              <a:rPr lang="en-US"/>
              <a:t>Plastic tube</a:t>
            </a:r>
          </a:p>
          <a:p>
            <a:pPr marL="285750" indent="-285750">
              <a:buFont typeface="Arial" panose="020B0604020202020204" pitchFamily="34" charset="0"/>
              <a:buChar char="•"/>
            </a:pPr>
            <a:r>
              <a:rPr lang="en-US"/>
              <a:t>Rubber bands</a:t>
            </a:r>
          </a:p>
          <a:p>
            <a:pPr marL="285750" indent="-285750">
              <a:buFont typeface="Arial" panose="020B0604020202020204" pitchFamily="34" charset="0"/>
              <a:buChar char="•"/>
            </a:pPr>
            <a:r>
              <a:rPr lang="en-US"/>
              <a:t>Syringe</a:t>
            </a:r>
          </a:p>
          <a:p>
            <a:pPr marL="285750" indent="-285750">
              <a:buFont typeface="Arial" panose="020B0604020202020204" pitchFamily="34" charset="0"/>
              <a:buChar char="•"/>
            </a:pPr>
            <a:r>
              <a:rPr lang="en-US"/>
              <a:t>Hand pump</a:t>
            </a:r>
          </a:p>
          <a:p>
            <a:pPr marL="285750" indent="-285750">
              <a:buFont typeface="Arial" panose="020B0604020202020204" pitchFamily="34" charset="0"/>
              <a:buChar char="•"/>
            </a:pPr>
            <a:r>
              <a:rPr lang="en-US"/>
              <a:t>2 small plastic measuring cups</a:t>
            </a:r>
          </a:p>
          <a:p>
            <a:pPr marL="285750" indent="-285750">
              <a:buFont typeface="Arial" panose="020B0604020202020204" pitchFamily="34" charset="0"/>
              <a:buChar char="•"/>
            </a:pPr>
            <a:r>
              <a:rPr lang="en-US"/>
              <a:t>Liquid food dye</a:t>
            </a:r>
          </a:p>
          <a:p>
            <a:pPr marL="285750" indent="-285750">
              <a:buFont typeface="Arial" panose="020B0604020202020204" pitchFamily="34" charset="0"/>
              <a:buChar char="•"/>
            </a:pPr>
            <a:r>
              <a:rPr lang="en-US"/>
              <a:t>Coffee filter</a:t>
            </a:r>
          </a:p>
          <a:p>
            <a:pPr marL="285750" indent="-285750">
              <a:buFont typeface="Arial" panose="020B0604020202020204" pitchFamily="34" charset="0"/>
              <a:buChar char="•"/>
            </a:pPr>
            <a:endParaRPr lang="en-US"/>
          </a:p>
          <a:p>
            <a:r>
              <a:rPr lang="en-US" sz="1200"/>
              <a:t>*The carbon charcoal must be thoroughly rinsed and dried before it is used for the first time</a:t>
            </a:r>
          </a:p>
          <a:p>
            <a:endParaRPr lang="en-US"/>
          </a:p>
          <a:p>
            <a:pPr marL="285750" indent="-285750">
              <a:buFontTx/>
              <a:buChar char="-"/>
            </a:pPr>
            <a:endParaRPr lang="en-US"/>
          </a:p>
        </p:txBody>
      </p:sp>
    </p:spTree>
    <p:extLst>
      <p:ext uri="{BB962C8B-B14F-4D97-AF65-F5344CB8AC3E}">
        <p14:creationId xmlns:p14="http://schemas.microsoft.com/office/powerpoint/2010/main" val="42634527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GI_DarkBack_Complex">
  <a:themeElements>
    <a:clrScheme name="AGI_LogoColors">
      <a:dk1>
        <a:srgbClr val="231F20"/>
      </a:dk1>
      <a:lt1>
        <a:sysClr val="window" lastClr="FFFFFF"/>
      </a:lt1>
      <a:dk2>
        <a:srgbClr val="0055A4"/>
      </a:dk2>
      <a:lt2>
        <a:srgbClr val="FFD200"/>
      </a:lt2>
      <a:accent1>
        <a:srgbClr val="E31936"/>
      </a:accent1>
      <a:accent2>
        <a:srgbClr val="FFD200"/>
      </a:accent2>
      <a:accent3>
        <a:srgbClr val="00853F"/>
      </a:accent3>
      <a:accent4>
        <a:srgbClr val="0055A4"/>
      </a:accent4>
      <a:accent5>
        <a:srgbClr val="55BCEB"/>
      </a:accent5>
      <a:accent6>
        <a:srgbClr val="231F20"/>
      </a:accent6>
      <a:hlink>
        <a:srgbClr val="55BCEB"/>
      </a:hlink>
      <a:folHlink>
        <a:srgbClr val="5F7791"/>
      </a:folHlink>
    </a:clrScheme>
    <a:fontScheme name="AGI_071113">
      <a:majorFont>
        <a:latin typeface="Palatino Linotyp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AGI16-9.potx" id="{F037A34C-343E-4D28-82FD-F9198E0D1986}" vid="{F8DC1FB1-8D6E-4118-9930-E8476A61EF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b08798d-18c9-449f-9ef3-a95e6f0a4aaa" xsi:nil="true"/>
    <lcf76f155ced4ddcb4097134ff3c332f xmlns="87d7c0a7-1530-44b6-b7a3-e1fc64f70b5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38867E47CE741418CD22BD3CE8F4A74" ma:contentTypeVersion="16" ma:contentTypeDescription="Create a new document." ma:contentTypeScope="" ma:versionID="88f1ff0ad89f761c077f0b257ab3f0fb">
  <xsd:schema xmlns:xsd="http://www.w3.org/2001/XMLSchema" xmlns:xs="http://www.w3.org/2001/XMLSchema" xmlns:p="http://schemas.microsoft.com/office/2006/metadata/properties" xmlns:ns2="87d7c0a7-1530-44b6-b7a3-e1fc64f70b52" xmlns:ns3="eb08798d-18c9-449f-9ef3-a95e6f0a4aaa" targetNamespace="http://schemas.microsoft.com/office/2006/metadata/properties" ma:root="true" ma:fieldsID="641f9684890f1c6466330d1eef965083" ns2:_="" ns3:_="">
    <xsd:import namespace="87d7c0a7-1530-44b6-b7a3-e1fc64f70b52"/>
    <xsd:import namespace="eb08798d-18c9-449f-9ef3-a95e6f0a4a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d7c0a7-1530-44b6-b7a3-e1fc64f70b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045879c-d3b8-4115-980c-fa08303f9d12"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b08798d-18c9-449f-9ef3-a95e6f0a4aa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48677c6-75d5-4bf6-9ec6-b58d08d21819}" ma:internalName="TaxCatchAll" ma:showField="CatchAllData" ma:web="eb08798d-18c9-449f-9ef3-a95e6f0a4a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496C81-525A-47E2-AC6E-B9E6033F1CF3}">
  <ds:schemaRefs>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purl.org/dc/dcmitype/"/>
    <ds:schemaRef ds:uri="http://purl.org/dc/elements/1.1/"/>
    <ds:schemaRef ds:uri="http://purl.org/dc/terms/"/>
    <ds:schemaRef ds:uri="http://schemas.microsoft.com/office/infopath/2007/PartnerControls"/>
    <ds:schemaRef ds:uri="6f9e58f7-d1e4-4b3c-85fb-268101084292"/>
    <ds:schemaRef ds:uri="3ff2fa63-d22b-4bb2-9a0e-763a487e02e4"/>
  </ds:schemaRefs>
</ds:datastoreItem>
</file>

<file path=customXml/itemProps2.xml><?xml version="1.0" encoding="utf-8"?>
<ds:datastoreItem xmlns:ds="http://schemas.openxmlformats.org/officeDocument/2006/customXml" ds:itemID="{E62EA411-18DA-4A07-ACA8-A972C01E5EBB}"/>
</file>

<file path=customXml/itemProps3.xml><?xml version="1.0" encoding="utf-8"?>
<ds:datastoreItem xmlns:ds="http://schemas.openxmlformats.org/officeDocument/2006/customXml" ds:itemID="{86084C64-73D9-47EC-B01B-26C62E437A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AGI16-9</Template>
  <TotalTime>0</TotalTime>
  <Words>1639</Words>
  <Application>Microsoft Office PowerPoint</Application>
  <PresentationFormat>Widescreen</PresentationFormat>
  <Paragraphs>233</Paragraphs>
  <Slides>41</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libre franklin</vt:lpstr>
      <vt:lpstr>Open Sans</vt:lpstr>
      <vt:lpstr>Palatino Linotype</vt:lpstr>
      <vt:lpstr>Source Sans Pro Web</vt:lpstr>
      <vt:lpstr>Titillium Web</vt:lpstr>
      <vt:lpstr>Wingdings 2</vt:lpstr>
      <vt:lpstr>AGI_DarkBack_Complex</vt:lpstr>
      <vt:lpstr>Linking Earth Science Inquiry to  the UN Sustainable Development Goals</vt:lpstr>
      <vt:lpstr>Survey using Slido</vt:lpstr>
      <vt:lpstr>The Sustainable Development Goals </vt:lpstr>
      <vt:lpstr>The Sustainable Development Goals</vt:lpstr>
      <vt:lpstr>Why address the SDGs?</vt:lpstr>
      <vt:lpstr>Why address the SDGs?</vt:lpstr>
      <vt:lpstr>Getting Hands on with the SDGs</vt:lpstr>
      <vt:lpstr>Getting Hands on with the SDGs</vt:lpstr>
      <vt:lpstr>Awesome Aquifer Kit</vt:lpstr>
      <vt:lpstr>How can water move?</vt:lpstr>
      <vt:lpstr>How can water move?</vt:lpstr>
      <vt:lpstr>How can water move?</vt:lpstr>
      <vt:lpstr>Awesome Aquifer kit lessons</vt:lpstr>
      <vt:lpstr>Awesome Aquifer kit lessons</vt:lpstr>
      <vt:lpstr>PowerPoint Presentation</vt:lpstr>
      <vt:lpstr>Stream Tables</vt:lpstr>
      <vt:lpstr>Stream Table Modules</vt:lpstr>
      <vt:lpstr>Suggested Module Outline</vt:lpstr>
      <vt:lpstr>PowerPoint Presentation</vt:lpstr>
      <vt:lpstr> Incorporating Data</vt:lpstr>
      <vt:lpstr>PowerPoint Presentation</vt:lpstr>
      <vt:lpstr>PowerPoint Presentation</vt:lpstr>
      <vt:lpstr>Stream Tables – Land Cover</vt:lpstr>
      <vt:lpstr>Roles</vt:lpstr>
      <vt:lpstr>PowerPoint Presentation</vt:lpstr>
      <vt:lpstr>Stream Table Modules</vt:lpstr>
      <vt:lpstr>Stream Table Modules</vt:lpstr>
      <vt:lpstr>PowerPoint Presentation</vt:lpstr>
      <vt:lpstr>Wildfires</vt:lpstr>
      <vt:lpstr>Wildfires</vt:lpstr>
      <vt:lpstr>Soil</vt:lpstr>
      <vt:lpstr>Stream Tables – Wildfires</vt:lpstr>
      <vt:lpstr>Wildfire changes soil</vt:lpstr>
      <vt:lpstr>Effects of flooding </vt:lpstr>
      <vt:lpstr>SDG discussion</vt:lpstr>
      <vt:lpstr>PowerPoint Presentation</vt:lpstr>
      <vt:lpstr>PowerPoint Presentation</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Goals</dc:title>
  <dc:creator>Lindsay Mossa</dc:creator>
  <cp:lastModifiedBy>Christopher Keane</cp:lastModifiedBy>
  <cp:revision>34</cp:revision>
  <dcterms:created xsi:type="dcterms:W3CDTF">2022-09-23T12:58:29Z</dcterms:created>
  <dcterms:modified xsi:type="dcterms:W3CDTF">2023-01-24T14:38:01Z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0x010100838867E47CE741418CD22BD3CE8F4A74</vt:lpwstr>
  </property>
</Properties>
</file>